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3" r:id="rId8"/>
    <p:sldId id="264" r:id="rId9"/>
    <p:sldId id="265" r:id="rId10"/>
    <p:sldId id="267" r:id="rId11"/>
    <p:sldId id="268" r:id="rId12"/>
    <p:sldId id="269" r:id="rId13"/>
    <p:sldId id="308" r:id="rId14"/>
    <p:sldId id="270" r:id="rId15"/>
    <p:sldId id="271" r:id="rId16"/>
    <p:sldId id="27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9" r:id="rId26"/>
    <p:sldId id="275" r:id="rId27"/>
    <p:sldId id="302" r:id="rId28"/>
    <p:sldId id="303" r:id="rId29"/>
    <p:sldId id="304" r:id="rId30"/>
    <p:sldId id="305" r:id="rId31"/>
    <p:sldId id="306" r:id="rId32"/>
    <p:sldId id="278" r:id="rId33"/>
    <p:sldId id="307" r:id="rId34"/>
    <p:sldId id="279" r:id="rId35"/>
    <p:sldId id="280" r:id="rId36"/>
    <p:sldId id="281" r:id="rId37"/>
    <p:sldId id="282" r:id="rId38"/>
    <p:sldId id="285" r:id="rId39"/>
    <p:sldId id="286" r:id="rId40"/>
    <p:sldId id="287" r:id="rId41"/>
    <p:sldId id="288" r:id="rId42"/>
    <p:sldId id="289" r:id="rId43"/>
    <p:sldId id="291" r:id="rId44"/>
    <p:sldId id="292" r:id="rId45"/>
    <p:sldId id="293" r:id="rId46"/>
    <p:sldId id="319" r:id="rId47"/>
    <p:sldId id="310" r:id="rId48"/>
    <p:sldId id="312" r:id="rId49"/>
    <p:sldId id="313" r:id="rId50"/>
    <p:sldId id="314" r:id="rId51"/>
    <p:sldId id="311" r:id="rId52"/>
    <p:sldId id="316" r:id="rId53"/>
    <p:sldId id="315" r:id="rId54"/>
    <p:sldId id="317" r:id="rId55"/>
    <p:sldId id="318" r:id="rId56"/>
    <p:sldId id="320" r:id="rId57"/>
    <p:sldId id="321" r:id="rId58"/>
    <p:sldId id="322" r:id="rId59"/>
    <p:sldId id="323" r:id="rId60"/>
    <p:sldId id="324" r:id="rId61"/>
    <p:sldId id="325" r:id="rId62"/>
    <p:sldId id="326" r:id="rId6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26.02.2018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26.02.2018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26.02.2018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EB2A1-7A8E-43D5-9C95-4E6F379992C5}" type="datetimeFigureOut">
              <a:rPr lang="ru-RU" smtClean="0"/>
              <a:pPr/>
              <a:t>26.02.2018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Создание приложений под </a:t>
            </a:r>
            <a:r>
              <a:rPr lang="en-US" b="1" dirty="0"/>
              <a:t>OC Windows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обработки сообщений 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9552" y="1556792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Мышь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75856" y="1556792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Клавиатура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940152" y="1556792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Таймер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2708920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Драйвер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347864" y="2708920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Драйвер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40152" y="2708920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Драйвер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483768" y="3645024"/>
            <a:ext cx="32403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Системная очередь сообщений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483768" y="4797152"/>
            <a:ext cx="33123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ПолучитьСообщение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483768" y="5877272"/>
            <a:ext cx="33123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ПередатьСообщение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804248" y="3717032"/>
            <a:ext cx="2088232" cy="1728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Функция </a:t>
            </a:r>
            <a:r>
              <a:rPr lang="en-US" dirty="0" err="1">
                <a:solidFill>
                  <a:schemeClr val="tx1"/>
                </a:solidFill>
              </a:rPr>
              <a:t>WinMain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948264" y="4365104"/>
            <a:ext cx="1800200" cy="8640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Цикл обработки сообщений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092280" y="5877272"/>
            <a:ext cx="180020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Функция окна</a:t>
            </a:r>
          </a:p>
        </p:txBody>
      </p:sp>
      <p:cxnSp>
        <p:nvCxnSpPr>
          <p:cNvPr id="19" name="Прямая со стрелкой 18"/>
          <p:cNvCxnSpPr>
            <a:stCxn id="5" idx="2"/>
          </p:cNvCxnSpPr>
          <p:nvPr/>
        </p:nvCxnSpPr>
        <p:spPr>
          <a:xfrm>
            <a:off x="1475656" y="242088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211960" y="242088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6876256" y="242088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331640" y="3068960"/>
            <a:ext cx="2664296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9" idx="2"/>
            <a:endCxn id="11" idx="0"/>
          </p:cNvCxnSpPr>
          <p:nvPr/>
        </p:nvCxnSpPr>
        <p:spPr>
          <a:xfrm flipH="1">
            <a:off x="4103948" y="3068960"/>
            <a:ext cx="72008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0" idx="2"/>
          </p:cNvCxnSpPr>
          <p:nvPr/>
        </p:nvCxnSpPr>
        <p:spPr>
          <a:xfrm flipH="1">
            <a:off x="4427984" y="3068960"/>
            <a:ext cx="234026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2" idx="2"/>
            <a:endCxn id="13" idx="0"/>
          </p:cNvCxnSpPr>
          <p:nvPr/>
        </p:nvCxnSpPr>
        <p:spPr>
          <a:xfrm>
            <a:off x="4139952" y="537321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1" idx="2"/>
            <a:endCxn id="12" idx="0"/>
          </p:cNvCxnSpPr>
          <p:nvPr/>
        </p:nvCxnSpPr>
        <p:spPr>
          <a:xfrm>
            <a:off x="4103948" y="4293096"/>
            <a:ext cx="3600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12" idx="3"/>
          </p:cNvCxnSpPr>
          <p:nvPr/>
        </p:nvCxnSpPr>
        <p:spPr>
          <a:xfrm flipV="1">
            <a:off x="5796136" y="4725144"/>
            <a:ext cx="108012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5796136" y="5157192"/>
            <a:ext cx="1224136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3" idx="3"/>
            <a:endCxn id="17" idx="1"/>
          </p:cNvCxnSpPr>
          <p:nvPr/>
        </p:nvCxnSpPr>
        <p:spPr>
          <a:xfrm>
            <a:off x="5796136" y="6165304"/>
            <a:ext cx="1296144" cy="360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Передача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Передача сообщений</a:t>
            </a:r>
            <a:r>
              <a:rPr lang="ru-RU" dirty="0"/>
              <a:t> — это способ, при помощи которого в </a:t>
            </a:r>
            <a:r>
              <a:rPr lang="en-US" dirty="0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 организован обмен информацией между отдельными подсистемами, приложениями или между отдельными модулями одного и того же приложения.</a:t>
            </a:r>
          </a:p>
          <a:p>
            <a:r>
              <a:rPr lang="ru-RU" dirty="0"/>
              <a:t>Приложение </a:t>
            </a:r>
            <a:r>
              <a:rPr lang="en-US" dirty="0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 постоянно анализирует содержимое своей очереди сообщений. Когда в очереди появляется сообщение от какого-либо элемента управления, приложение выполняет соответствующее действие.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Передача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 используется многоуровневая система сообщений. </a:t>
            </a:r>
          </a:p>
          <a:p>
            <a:r>
              <a:rPr lang="ru-RU" dirty="0"/>
              <a:t>Сообщения низкого уровня вырабатываются, когда пользователь перемещает мышь или нажимает клавиши мыши или клавиатуры.</a:t>
            </a:r>
          </a:p>
          <a:p>
            <a:r>
              <a:rPr lang="ru-RU" dirty="0"/>
              <a:t> В эти сообщения входит информация о текущих координатах курсора мыши или кодах нажатых клавиш. </a:t>
            </a:r>
          </a:p>
          <a:p>
            <a:r>
              <a:rPr lang="ru-RU" dirty="0"/>
              <a:t>Эти сообщения передаются ОС </a:t>
            </a:r>
            <a:r>
              <a:rPr lang="en-US" dirty="0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, которая на их основе формирует сообщения более высокого уровня.</a:t>
            </a:r>
          </a:p>
          <a:p>
            <a:r>
              <a:rPr lang="ru-RU" dirty="0"/>
              <a:t>ОС </a:t>
            </a:r>
            <a:r>
              <a:rPr lang="ru-RU" dirty="0" err="1"/>
              <a:t>Windows</a:t>
            </a:r>
            <a:r>
              <a:rPr lang="ru-RU" dirty="0"/>
              <a:t> направляет сообщение от использованного элемента управления в очередь того приложения, к которому принадлежит данный элемент управления.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приложения с обработкой сообщений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 static class Program</a:t>
            </a:r>
          </a:p>
          <a:p>
            <a:pPr>
              <a:buNone/>
            </a:pPr>
            <a:r>
              <a:rPr lang="ru-RU" dirty="0"/>
              <a:t>    {</a:t>
            </a:r>
          </a:p>
          <a:p>
            <a:pPr>
              <a:buNone/>
            </a:pPr>
            <a:r>
              <a:rPr lang="en-US" dirty="0"/>
              <a:t>        /// &lt;summary&gt;</a:t>
            </a:r>
          </a:p>
          <a:p>
            <a:pPr>
              <a:buNone/>
            </a:pPr>
            <a:r>
              <a:rPr lang="en-US" dirty="0"/>
              <a:t>        /// The main entry point for the application.</a:t>
            </a:r>
          </a:p>
          <a:p>
            <a:pPr>
              <a:buNone/>
            </a:pPr>
            <a:r>
              <a:rPr lang="en-US" dirty="0"/>
              <a:t>        /// &lt;/summary&gt;</a:t>
            </a:r>
          </a:p>
          <a:p>
            <a:pPr>
              <a:buNone/>
            </a:pPr>
            <a:r>
              <a:rPr lang="en-US" dirty="0"/>
              <a:t>        [</a:t>
            </a:r>
            <a:r>
              <a:rPr lang="en-US" dirty="0" err="1"/>
              <a:t>STAThread</a:t>
            </a:r>
            <a:r>
              <a:rPr lang="en-US" dirty="0"/>
              <a:t>]</a:t>
            </a:r>
          </a:p>
          <a:p>
            <a:pPr>
              <a:buNone/>
            </a:pPr>
            <a:r>
              <a:rPr lang="en-US" dirty="0"/>
              <a:t>        static void </a:t>
            </a:r>
            <a:r>
              <a:rPr lang="en-US" b="1" dirty="0"/>
              <a:t>Main()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Application.EnableVisualStyles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Application.SetCompatibleTextRenderingDefault</a:t>
            </a:r>
            <a:r>
              <a:rPr lang="en-US" dirty="0"/>
              <a:t>(false);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Application.Run</a:t>
            </a:r>
            <a:r>
              <a:rPr lang="en-US" dirty="0"/>
              <a:t>(new </a:t>
            </a:r>
            <a:r>
              <a:rPr lang="en-US" b="1" dirty="0"/>
              <a:t>Form1</a:t>
            </a:r>
            <a:r>
              <a:rPr lang="en-US" dirty="0"/>
              <a:t>());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ru-RU" dirty="0"/>
              <a:t>    }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приложения с обработкой сообщений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Алгоритм работы функции </a:t>
            </a:r>
            <a:r>
              <a:rPr lang="en-US" dirty="0"/>
              <a:t>Run</a:t>
            </a:r>
            <a:r>
              <a:rPr lang="ru-RU" dirty="0"/>
              <a:t>: </a:t>
            </a:r>
          </a:p>
          <a:p>
            <a:pPr>
              <a:buNone/>
            </a:pPr>
            <a:r>
              <a:rPr lang="en-US" i="1" dirty="0"/>
              <a:t>   </a:t>
            </a:r>
            <a:r>
              <a:rPr lang="ru-RU" i="1" dirty="0"/>
              <a:t>Создание главного окна приложения на основе созданного ранее класса</a:t>
            </a:r>
            <a:r>
              <a:rPr lang="en-US" i="1" dirty="0"/>
              <a:t> Form1</a:t>
            </a:r>
            <a:br>
              <a:rPr lang="ru-RU" i="1" dirty="0"/>
            </a:br>
            <a:r>
              <a:rPr lang="ru-RU" i="1" dirty="0"/>
              <a:t>Отображение окна на экране</a:t>
            </a:r>
            <a:br>
              <a:rPr lang="ru-RU" i="1" dirty="0"/>
            </a:br>
            <a:r>
              <a:rPr lang="ru-RU" i="1" dirty="0" err="1"/>
              <a:t>while</a:t>
            </a:r>
            <a:r>
              <a:rPr lang="ru-RU" i="1" dirty="0"/>
              <a:t>(в очереди нет сообщения WM_QUIT)</a:t>
            </a:r>
            <a:br>
              <a:rPr lang="ru-RU" i="1" dirty="0"/>
            </a:br>
            <a:r>
              <a:rPr lang="ru-RU" i="1" dirty="0"/>
              <a:t>{</a:t>
            </a:r>
            <a:br>
              <a:rPr lang="ru-RU" i="1" dirty="0"/>
            </a:br>
            <a:r>
              <a:rPr lang="ru-RU" i="1" dirty="0"/>
              <a:t>Выборка сообщения и распределение его функции окна</a:t>
            </a:r>
            <a:br>
              <a:rPr lang="ru-RU" i="1" dirty="0"/>
            </a:br>
            <a:r>
              <a:rPr lang="ru-RU" i="1" dirty="0"/>
              <a:t>}</a:t>
            </a:r>
            <a:br>
              <a:rPr lang="ru-RU" i="1" dirty="0"/>
            </a:br>
            <a:r>
              <a:rPr lang="ru-RU" i="1" dirty="0"/>
              <a:t>Завершение работы приложения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приложения с обработкой сообщений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/>
              <a:t>Алгоритм работы функции окна:</a:t>
            </a:r>
          </a:p>
          <a:p>
            <a:pPr>
              <a:buNone/>
            </a:pPr>
            <a:r>
              <a:rPr lang="ru-RU" i="1" dirty="0" err="1"/>
              <a:t>switch</a:t>
            </a:r>
            <a:r>
              <a:rPr lang="ru-RU" i="1" dirty="0"/>
              <a:t>(Идентификатор сообщения)</a:t>
            </a:r>
            <a:br>
              <a:rPr lang="ru-RU" i="1" dirty="0"/>
            </a:br>
            <a:r>
              <a:rPr lang="ru-RU" i="1" dirty="0"/>
              <a:t>{</a:t>
            </a:r>
            <a:br>
              <a:rPr lang="ru-RU" i="1" dirty="0"/>
            </a:br>
            <a:r>
              <a:rPr lang="en-US" i="1" dirty="0"/>
              <a:t>case WM</a:t>
            </a:r>
            <a:r>
              <a:rPr lang="ru-RU" i="1" dirty="0"/>
              <a:t>_</a:t>
            </a:r>
            <a:r>
              <a:rPr lang="en-US" i="1" dirty="0"/>
              <a:t>LBUTTONDOWN</a:t>
            </a:r>
            <a:r>
              <a:rPr lang="ru-RU" i="1" dirty="0"/>
              <a:t>:</a:t>
            </a:r>
            <a:br>
              <a:rPr lang="ru-RU" i="1" dirty="0"/>
            </a:br>
            <a:r>
              <a:rPr lang="ru-RU" i="1" dirty="0"/>
              <a:t>{</a:t>
            </a:r>
            <a:br>
              <a:rPr lang="ru-RU" i="1" dirty="0"/>
            </a:br>
            <a:r>
              <a:rPr lang="ru-RU" i="1" dirty="0"/>
              <a:t>Вывод диалоговой панели с сообщением о том, что была нажата левая кнопка мыши</a:t>
            </a:r>
            <a:br>
              <a:rPr lang="ru-RU" i="1" dirty="0"/>
            </a:br>
            <a:r>
              <a:rPr lang="ru-RU" i="1" dirty="0"/>
              <a:t>}</a:t>
            </a:r>
            <a:br>
              <a:rPr lang="ru-RU" i="1" dirty="0"/>
            </a:br>
            <a:r>
              <a:rPr lang="en-US" i="1" dirty="0"/>
              <a:t>case WM</a:t>
            </a:r>
            <a:r>
              <a:rPr lang="ru-RU" i="1" dirty="0"/>
              <a:t>_</a:t>
            </a:r>
            <a:r>
              <a:rPr lang="en-US" i="1" dirty="0"/>
              <a:t>RBUTTONDOWN</a:t>
            </a:r>
            <a:r>
              <a:rPr lang="ru-RU" i="1" dirty="0"/>
              <a:t>:</a:t>
            </a:r>
            <a:br>
              <a:rPr lang="ru-RU" i="1" dirty="0"/>
            </a:br>
            <a:r>
              <a:rPr lang="ru-RU" i="1" dirty="0"/>
              <a:t>{</a:t>
            </a:r>
            <a:br>
              <a:rPr lang="ru-RU" i="1" dirty="0"/>
            </a:br>
            <a:r>
              <a:rPr lang="ru-RU" i="1" dirty="0"/>
              <a:t>Выдача звукового сигнала</a:t>
            </a:r>
            <a:br>
              <a:rPr lang="ru-RU" i="1" dirty="0"/>
            </a:br>
            <a:r>
              <a:rPr lang="ru-RU" i="1" dirty="0"/>
              <a:t>Вывод диалоговой панели с сообщением о том, что была нажата правая кнопка мыши</a:t>
            </a:r>
            <a:br>
              <a:rPr lang="ru-RU" i="1" dirty="0"/>
            </a:br>
            <a:r>
              <a:rPr lang="ru-RU" i="1" dirty="0"/>
              <a:t>}</a:t>
            </a:r>
            <a:br>
              <a:rPr lang="ru-RU" i="1" dirty="0"/>
            </a:br>
            <a:r>
              <a:rPr lang="en-US" i="1" dirty="0"/>
              <a:t>case WM</a:t>
            </a:r>
            <a:r>
              <a:rPr lang="ru-RU" i="1" dirty="0"/>
              <a:t>_</a:t>
            </a:r>
            <a:r>
              <a:rPr lang="en-US" i="1" dirty="0"/>
              <a:t>DESTROY</a:t>
            </a:r>
            <a:r>
              <a:rPr lang="ru-RU" i="1" dirty="0"/>
              <a:t>: </a:t>
            </a:r>
            <a:br>
              <a:rPr lang="ru-RU" i="1" dirty="0"/>
            </a:br>
            <a:r>
              <a:rPr lang="ru-RU" i="1" dirty="0"/>
              <a:t>{</a:t>
            </a:r>
            <a:br>
              <a:rPr lang="ru-RU" i="1" dirty="0"/>
            </a:br>
            <a:r>
              <a:rPr lang="ru-RU" i="1" dirty="0"/>
              <a:t>Запись в очередь приложения сообщения WM_QUIT,  при выборке которого завершается цикл обработки сообщений</a:t>
            </a:r>
            <a:br>
              <a:rPr lang="ru-RU" i="1" dirty="0"/>
            </a:br>
            <a:r>
              <a:rPr lang="ru-RU" i="1" dirty="0"/>
              <a:t>}</a:t>
            </a:r>
            <a:br>
              <a:rPr lang="ru-RU" i="1" dirty="0"/>
            </a:br>
            <a:r>
              <a:rPr lang="ru-RU" i="1" dirty="0"/>
              <a:t>}</a:t>
            </a:r>
            <a:br>
              <a:rPr lang="ru-RU" i="1" dirty="0"/>
            </a:br>
            <a:r>
              <a:rPr lang="ru-RU" i="1" dirty="0"/>
              <a:t>Вызов функции, обрабатывающей все остальные сообщения, поступающие в функцию окна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4625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Процесс создания Windows-приложения состоит из двух основных этапов: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Визуальное проектирование, то есть создание внешнего облика приложения.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Определение поведения приложения путем написания процедур обработки событий.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Windows-</a:t>
            </a:r>
            <a:r>
              <a:rPr lang="ru-RU" dirty="0"/>
              <a:t>приложения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688" y="1600200"/>
            <a:ext cx="742662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элементы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Процесс создания программы состоит из:</a:t>
            </a:r>
          </a:p>
          <a:p>
            <a:pPr lvl="1"/>
            <a:r>
              <a:rPr lang="ru-RU" dirty="0"/>
              <a:t>создания формы программы (диалогового окна), создается путем добавления управляющих элементов на форму;</a:t>
            </a:r>
          </a:p>
          <a:p>
            <a:pPr lvl="1"/>
            <a:r>
              <a:rPr lang="ru-RU" dirty="0"/>
              <a:t>функций обработки событий, выполняют настройку требуемого поведения управляющих элементов. </a:t>
            </a:r>
          </a:p>
          <a:p>
            <a:r>
              <a:rPr lang="ru-RU" dirty="0"/>
              <a:t>Вид элемента и его поведение определяют значения свойств.</a:t>
            </a:r>
          </a:p>
          <a:p>
            <a:r>
              <a:rPr lang="ru-RU" dirty="0"/>
              <a:t>Основную работу в программе выполняют функции обработки событий.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элементы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форме приложения должны быть компоненты, обеспечивающие взаимодействие с пользователем (базовые):</a:t>
            </a:r>
          </a:p>
          <a:p>
            <a:pPr lvl="1"/>
            <a:r>
              <a:rPr lang="en-US" dirty="0"/>
              <a:t>Label – </a:t>
            </a:r>
            <a:r>
              <a:rPr lang="ru-RU" dirty="0"/>
              <a:t>поле вывода текста;</a:t>
            </a:r>
          </a:p>
          <a:p>
            <a:pPr lvl="1"/>
            <a:r>
              <a:rPr lang="en-US" dirty="0" err="1"/>
              <a:t>TextBox</a:t>
            </a:r>
            <a:r>
              <a:rPr lang="en-US" dirty="0"/>
              <a:t> – </a:t>
            </a:r>
            <a:r>
              <a:rPr lang="ru-RU" dirty="0"/>
              <a:t>поле редактирования текста;</a:t>
            </a:r>
          </a:p>
          <a:p>
            <a:pPr lvl="1"/>
            <a:r>
              <a:rPr lang="en-US" dirty="0"/>
              <a:t>Button – </a:t>
            </a:r>
            <a:r>
              <a:rPr lang="ru-RU" dirty="0"/>
              <a:t>командная кнопка;</a:t>
            </a:r>
          </a:p>
          <a:p>
            <a:pPr lvl="1"/>
            <a:r>
              <a:rPr lang="en-US" dirty="0" err="1"/>
              <a:t>CheckBox</a:t>
            </a:r>
            <a:r>
              <a:rPr lang="en-US" dirty="0"/>
              <a:t> – </a:t>
            </a:r>
            <a:r>
              <a:rPr lang="ru-RU" dirty="0"/>
              <a:t>независимая кнопка выбора;</a:t>
            </a:r>
          </a:p>
          <a:p>
            <a:pPr lvl="1"/>
            <a:r>
              <a:rPr lang="en-US" dirty="0" err="1"/>
              <a:t>RadioBox</a:t>
            </a:r>
            <a:r>
              <a:rPr lang="en-US" dirty="0"/>
              <a:t> – </a:t>
            </a:r>
            <a:r>
              <a:rPr lang="ru-RU" dirty="0"/>
              <a:t>зависимая кнопка выбора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ListBox</a:t>
            </a:r>
            <a:r>
              <a:rPr lang="en-US" dirty="0"/>
              <a:t> – </a:t>
            </a:r>
            <a:r>
              <a:rPr lang="ru-RU" dirty="0"/>
              <a:t>список выбора;</a:t>
            </a:r>
          </a:p>
          <a:p>
            <a:pPr lvl="1"/>
            <a:r>
              <a:rPr lang="en-US" dirty="0" err="1"/>
              <a:t>ComboBox</a:t>
            </a:r>
            <a:r>
              <a:rPr lang="en-US" dirty="0"/>
              <a:t> – </a:t>
            </a:r>
            <a:r>
              <a:rPr lang="ru-RU" dirty="0"/>
              <a:t>комбинированный список выбора;</a:t>
            </a:r>
          </a:p>
          <a:p>
            <a:pPr lvl="1"/>
            <a:r>
              <a:rPr lang="en-US" dirty="0" err="1"/>
              <a:t>MainMenu</a:t>
            </a:r>
            <a:r>
              <a:rPr lang="en-US" dirty="0"/>
              <a:t> – </a:t>
            </a:r>
            <a:r>
              <a:rPr lang="ru-RU" dirty="0"/>
              <a:t>главное меню программы;</a:t>
            </a:r>
          </a:p>
          <a:p>
            <a:pPr lvl="1"/>
            <a:r>
              <a:rPr lang="en-US" dirty="0" err="1"/>
              <a:t>ContextMenu</a:t>
            </a:r>
            <a:r>
              <a:rPr lang="en-US" dirty="0"/>
              <a:t> – </a:t>
            </a:r>
            <a:r>
              <a:rPr lang="ru-RU" dirty="0"/>
              <a:t>контекстное меню программы.</a:t>
            </a:r>
          </a:p>
          <a:p>
            <a:pPr lvl="1"/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Основные особенности </a:t>
            </a:r>
            <a:r>
              <a:rPr lang="ru-RU" b="1" dirty="0" err="1"/>
              <a:t>Windows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Многозадачность.</a:t>
            </a:r>
            <a:endParaRPr lang="ru-RU" dirty="0"/>
          </a:p>
          <a:p>
            <a:r>
              <a:rPr lang="ru-RU" b="1" dirty="0"/>
              <a:t>Независимость программ от аппаратуры. </a:t>
            </a:r>
          </a:p>
          <a:p>
            <a:r>
              <a:rPr lang="ru-RU" b="1" dirty="0">
                <a:solidFill>
                  <a:srgbClr val="FF0000"/>
                </a:solidFill>
              </a:rPr>
              <a:t>Стандартный графический интерфейс с пользователем.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  <a:p>
            <a:r>
              <a:rPr lang="ru-RU" b="1" dirty="0"/>
              <a:t>Поддержка виртуального адресного пространства для каждого приложения.</a:t>
            </a:r>
            <a:r>
              <a:rPr lang="ru-RU" dirty="0"/>
              <a:t> </a:t>
            </a:r>
          </a:p>
          <a:p>
            <a:r>
              <a:rPr lang="ru-RU" b="1" dirty="0"/>
              <a:t>Возможность обмена данными между приложениями.</a:t>
            </a:r>
            <a:r>
              <a:rPr lang="ru-RU" dirty="0"/>
              <a:t> </a:t>
            </a:r>
            <a:endParaRPr lang="ru-RU" b="1" dirty="0"/>
          </a:p>
          <a:p>
            <a:r>
              <a:rPr lang="ru-RU" b="1" dirty="0">
                <a:solidFill>
                  <a:srgbClr val="FF0000"/>
                </a:solidFill>
              </a:rPr>
              <a:t>Принцип событийного управления.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Визуальное проектирование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20888"/>
            <a:ext cx="847829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Овал 6"/>
          <p:cNvSpPr/>
          <p:nvPr/>
        </p:nvSpPr>
        <p:spPr>
          <a:xfrm>
            <a:off x="7164288" y="2636912"/>
            <a:ext cx="432048" cy="216024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Выноска 1 (без границы) 8"/>
          <p:cNvSpPr/>
          <p:nvPr/>
        </p:nvSpPr>
        <p:spPr>
          <a:xfrm>
            <a:off x="8028384" y="1268760"/>
            <a:ext cx="936104" cy="1296144"/>
          </a:xfrm>
          <a:prstGeom prst="callout1">
            <a:avLst>
              <a:gd name="adj1" fmla="val 18750"/>
              <a:gd name="adj2" fmla="val -8333"/>
              <a:gd name="adj3" fmla="val 98391"/>
              <a:gd name="adj4" fmla="val -683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Вывод панели инструментов</a:t>
            </a:r>
          </a:p>
        </p:txBody>
      </p:sp>
      <p:sp>
        <p:nvSpPr>
          <p:cNvPr id="10" name="Выноска 1 (без границы) 9"/>
          <p:cNvSpPr/>
          <p:nvPr/>
        </p:nvSpPr>
        <p:spPr>
          <a:xfrm>
            <a:off x="5796136" y="1268760"/>
            <a:ext cx="1728192" cy="1296144"/>
          </a:xfrm>
          <a:prstGeom prst="callout1">
            <a:avLst>
              <a:gd name="adj1" fmla="val 51311"/>
              <a:gd name="adj2" fmla="val 2249"/>
              <a:gd name="adj3" fmla="val 120098"/>
              <a:gd name="adj4" fmla="val -30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Панель инструментов</a:t>
            </a:r>
          </a:p>
        </p:txBody>
      </p:sp>
      <p:sp>
        <p:nvSpPr>
          <p:cNvPr id="11" name="Выноска 1 (без границы) 10"/>
          <p:cNvSpPr/>
          <p:nvPr/>
        </p:nvSpPr>
        <p:spPr>
          <a:xfrm>
            <a:off x="3707904" y="1412776"/>
            <a:ext cx="1728192" cy="1296144"/>
          </a:xfrm>
          <a:prstGeom prst="callout1">
            <a:avLst>
              <a:gd name="adj1" fmla="val 51311"/>
              <a:gd name="adj2" fmla="val 2249"/>
              <a:gd name="adj3" fmla="val 147232"/>
              <a:gd name="adj4" fmla="val 89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Панель свойств</a:t>
            </a:r>
          </a:p>
        </p:txBody>
      </p:sp>
      <p:sp>
        <p:nvSpPr>
          <p:cNvPr id="12" name="Выноска 1 (без границы) 11"/>
          <p:cNvSpPr/>
          <p:nvPr/>
        </p:nvSpPr>
        <p:spPr>
          <a:xfrm>
            <a:off x="2267744" y="1412776"/>
            <a:ext cx="1080120" cy="1296144"/>
          </a:xfrm>
          <a:prstGeom prst="callout1">
            <a:avLst>
              <a:gd name="adj1" fmla="val 46970"/>
              <a:gd name="adj2" fmla="val 100745"/>
              <a:gd name="adj3" fmla="val 193903"/>
              <a:gd name="adj4" fmla="val 1395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Свойства</a:t>
            </a:r>
          </a:p>
        </p:txBody>
      </p:sp>
      <p:sp>
        <p:nvSpPr>
          <p:cNvPr id="13" name="Выноска 1 (без границы) 12"/>
          <p:cNvSpPr/>
          <p:nvPr/>
        </p:nvSpPr>
        <p:spPr>
          <a:xfrm>
            <a:off x="611560" y="1340768"/>
            <a:ext cx="1080120" cy="1296144"/>
          </a:xfrm>
          <a:prstGeom prst="callout1">
            <a:avLst>
              <a:gd name="adj1" fmla="val 46970"/>
              <a:gd name="adj2" fmla="val 100745"/>
              <a:gd name="adj3" fmla="val 194988"/>
              <a:gd name="adj4" fmla="val 2697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События</a:t>
            </a:r>
          </a:p>
        </p:txBody>
      </p:sp>
      <p:sp>
        <p:nvSpPr>
          <p:cNvPr id="14" name="Выноска 1 (без границы) 13"/>
          <p:cNvSpPr/>
          <p:nvPr/>
        </p:nvSpPr>
        <p:spPr>
          <a:xfrm>
            <a:off x="6084168" y="4653136"/>
            <a:ext cx="1080120" cy="1296144"/>
          </a:xfrm>
          <a:prstGeom prst="callout1">
            <a:avLst>
              <a:gd name="adj1" fmla="val 46970"/>
              <a:gd name="adj2" fmla="val 100745"/>
              <a:gd name="adj3" fmla="val -4716"/>
              <a:gd name="adj4" fmla="val 1746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Редактор формы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свойств формы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416824" cy="413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Овал 4"/>
          <p:cNvSpPr/>
          <p:nvPr/>
        </p:nvSpPr>
        <p:spPr>
          <a:xfrm>
            <a:off x="5508104" y="5157192"/>
            <a:ext cx="2664296" cy="36004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Визуальное проектирование</a:t>
            </a:r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700808"/>
            <a:ext cx="4202731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Выноска 1 (без границы) 6"/>
          <p:cNvSpPr/>
          <p:nvPr/>
        </p:nvSpPr>
        <p:spPr>
          <a:xfrm>
            <a:off x="6012160" y="1484784"/>
            <a:ext cx="1080120" cy="432048"/>
          </a:xfrm>
          <a:prstGeom prst="callout1">
            <a:avLst>
              <a:gd name="adj1" fmla="val 49141"/>
              <a:gd name="adj2" fmla="val -6053"/>
              <a:gd name="adj3" fmla="val 224292"/>
              <a:gd name="adj4" fmla="val -3475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Выноска 1 (без границы) 7"/>
          <p:cNvSpPr/>
          <p:nvPr/>
        </p:nvSpPr>
        <p:spPr>
          <a:xfrm>
            <a:off x="6012160" y="2060848"/>
            <a:ext cx="1080120" cy="432048"/>
          </a:xfrm>
          <a:prstGeom prst="callout1">
            <a:avLst>
              <a:gd name="adj1" fmla="val 49141"/>
              <a:gd name="adj2" fmla="val -6053"/>
              <a:gd name="adj3" fmla="val 168939"/>
              <a:gd name="adj4" fmla="val -3827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Выноска 1 (без границы) 8"/>
          <p:cNvSpPr/>
          <p:nvPr/>
        </p:nvSpPr>
        <p:spPr>
          <a:xfrm>
            <a:off x="6156176" y="2708920"/>
            <a:ext cx="1080120" cy="432048"/>
          </a:xfrm>
          <a:prstGeom prst="callout1">
            <a:avLst>
              <a:gd name="adj1" fmla="val 49141"/>
              <a:gd name="adj2" fmla="val -6053"/>
              <a:gd name="adj3" fmla="val 58233"/>
              <a:gd name="adj4" fmla="val -217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TextBox1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Выноска 1 (без границы) 9"/>
          <p:cNvSpPr/>
          <p:nvPr/>
        </p:nvSpPr>
        <p:spPr>
          <a:xfrm>
            <a:off x="6156176" y="4365104"/>
            <a:ext cx="1080120" cy="432048"/>
          </a:xfrm>
          <a:prstGeom prst="callout1">
            <a:avLst>
              <a:gd name="adj1" fmla="val 49141"/>
              <a:gd name="adj2" fmla="val -6053"/>
              <a:gd name="adj3" fmla="val 58233"/>
              <a:gd name="adj4" fmla="val -3866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Button1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поведения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49694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6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прецедента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Расчет  электроэнергии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Управляющие элементы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Пользователь вводит</a:t>
                      </a:r>
                      <a:r>
                        <a:rPr lang="ru-RU" baseline="0" dirty="0"/>
                        <a:t> значения </a:t>
                      </a:r>
                      <a:r>
                        <a:rPr lang="ru-RU" b="1" baseline="0" dirty="0"/>
                        <a:t>предыдущего показания счетчика</a:t>
                      </a:r>
                      <a:r>
                        <a:rPr lang="ru-RU" baseline="0" dirty="0"/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Пользователь вводит</a:t>
                      </a:r>
                      <a:r>
                        <a:rPr lang="ru-RU" baseline="0" dirty="0"/>
                        <a:t> значения </a:t>
                      </a:r>
                      <a:r>
                        <a:rPr lang="ru-RU" b="1" baseline="0" dirty="0"/>
                        <a:t>текущего показания счетчика</a:t>
                      </a:r>
                      <a:r>
                        <a:rPr lang="ru-RU" baseline="0" dirty="0"/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Пользователь вводит </a:t>
                      </a:r>
                      <a:r>
                        <a:rPr lang="ru-RU" b="1" baseline="0" dirty="0"/>
                        <a:t>цену за </a:t>
                      </a:r>
                      <a:r>
                        <a:rPr lang="ru-RU" b="1" baseline="0" dirty="0" err="1"/>
                        <a:t>кВТ</a:t>
                      </a:r>
                      <a:r>
                        <a:rPr lang="ru-RU" b="1" baseline="0" dirty="0"/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Вычисляется </a:t>
                      </a:r>
                      <a:r>
                        <a:rPr lang="ru-RU" b="1" baseline="0" dirty="0"/>
                        <a:t>значение электроэнергии</a:t>
                      </a:r>
                      <a:r>
                        <a:rPr lang="ru-RU" baseline="0" dirty="0"/>
                        <a:t>: (Текущее значение – Предыдущее значение )*Цена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/>
                        <a:t>Полученное значение отображается в форме.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TextBox1 – 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ввод только цифр и запятой для разделения целой и дробной части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ввод только цифр и запятой для разделения целой и дробной части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24000"/>
                      <a:r>
                        <a:rPr lang="ru-RU" baseline="0" dirty="0"/>
                        <a:t>3.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TextBox3 – 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ввод только цифр и запятой для разделения целой и дробной части</a:t>
                      </a:r>
                    </a:p>
                    <a:p>
                      <a:pPr marL="324000"/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Button1 – 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Вычислить</a:t>
                      </a:r>
                    </a:p>
                    <a:p>
                      <a:endParaRPr lang="ru-RU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24000"/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Label5 – 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полученный результат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11412760" y="566124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поведения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2296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прецедента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Расчет  электроэнергии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Управляющие элементы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Предусловия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Постусловия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/>
                        <a:t>При правильном вводе данных</a:t>
                      </a:r>
                      <a:r>
                        <a:rPr lang="ru-RU" baseline="0" dirty="0"/>
                        <a:t> в отображается полученная стоимость электроэнергии.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Альтернативные варианты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baseline="0" dirty="0"/>
                        <a:t>Введено значение, которое не является целым или вещественным числом</a:t>
                      </a:r>
                    </a:p>
                    <a:p>
                      <a:pPr marL="342900" indent="-342900" algn="l">
                        <a:buNone/>
                      </a:pPr>
                      <a:endParaRPr lang="ru-RU" baseline="0" dirty="0"/>
                    </a:p>
                    <a:p>
                      <a:pPr marL="342900" indent="-342900" algn="l">
                        <a:buNone/>
                      </a:pPr>
                      <a:endParaRPr lang="ru-RU" baseline="0" dirty="0"/>
                    </a:p>
                    <a:p>
                      <a:pPr marL="342900" indent="-342900" algn="l">
                        <a:buNone/>
                      </a:pPr>
                      <a:r>
                        <a:rPr lang="ru-RU" baseline="0" dirty="0"/>
                        <a:t>Не заполнено значение одного из текстовых полей</a:t>
                      </a:r>
                    </a:p>
                    <a:p>
                      <a:pPr marL="342900" indent="-342900" algn="l">
                        <a:buNone/>
                      </a:pPr>
                      <a:endParaRPr lang="ru-RU" baseline="0" dirty="0"/>
                    </a:p>
                    <a:p>
                      <a:pPr marL="342900" indent="-342900" algn="l">
                        <a:buNone/>
                      </a:pPr>
                      <a:endParaRPr lang="ru-RU" baseline="0" dirty="0"/>
                    </a:p>
                    <a:p>
                      <a:pPr marL="342900" indent="-342900" algn="l">
                        <a:buNone/>
                      </a:pPr>
                      <a:r>
                        <a:rPr lang="ru-RU" baseline="0" dirty="0"/>
                        <a:t>Предыдущие показания </a:t>
                      </a:r>
                      <a:r>
                        <a:rPr lang="en-US" baseline="0" dirty="0"/>
                        <a:t>&gt; </a:t>
                      </a:r>
                      <a:r>
                        <a:rPr lang="ru-RU" baseline="0" dirty="0"/>
                        <a:t>Текущие показания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Строка ввода: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запрет ввода символов &lt;’0’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&gt;’9’ или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‘,’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или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‘,’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несколько раз</a:t>
                      </a:r>
                    </a:p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Кнопка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Выполнить заблокирована до тех пор, пока не будут введены все данные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Диалоговое окно с сообщением об ошибке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данных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2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Управляющие элементы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/>
                        <a:t>Предыдущее показание счетчика </a:t>
                      </a:r>
                      <a:r>
                        <a:rPr lang="en-US" baseline="0" dirty="0"/>
                        <a:t>(</a:t>
                      </a:r>
                      <a:r>
                        <a:rPr lang="ru-RU" baseline="0" dirty="0"/>
                        <a:t>целое или вещественное число)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prev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Label1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=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/>
                        <a:t>Показания счетчика</a:t>
                      </a:r>
                      <a:r>
                        <a:rPr lang="en-US" baseline="0" dirty="0"/>
                        <a:t>”</a:t>
                      </a:r>
                      <a:endParaRPr lang="ru-RU" baseline="0" dirty="0"/>
                    </a:p>
                    <a:p>
                      <a:r>
                        <a:rPr lang="en-US" baseline="0" dirty="0"/>
                        <a:t>Label2 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=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/>
                        <a:t>Предыдущее значение</a:t>
                      </a:r>
                      <a:r>
                        <a:rPr lang="en-US" baseline="0" dirty="0"/>
                        <a:t>”</a:t>
                      </a:r>
                      <a:endParaRPr lang="ru-RU" baseline="0" dirty="0"/>
                    </a:p>
                    <a:p>
                      <a:r>
                        <a:rPr lang="en-US" baseline="0" dirty="0"/>
                        <a:t>TextBox1 – </a:t>
                      </a:r>
                      <a:r>
                        <a:rPr lang="ru-RU" baseline="0" dirty="0"/>
                        <a:t>ввод только цифр и запятой для разделения целой и дробной части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/>
                        <a:t>Текущее показание счетчика </a:t>
                      </a:r>
                      <a:r>
                        <a:rPr lang="en-US" baseline="0" dirty="0"/>
                        <a:t>(</a:t>
                      </a:r>
                      <a:r>
                        <a:rPr lang="ru-RU" baseline="0" dirty="0"/>
                        <a:t>целое или вещественное число).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double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Label</a:t>
                      </a:r>
                      <a:r>
                        <a:rPr lang="ru-RU" baseline="0" dirty="0"/>
                        <a:t>3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=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/>
                        <a:t>Текущее значение</a:t>
                      </a:r>
                      <a:r>
                        <a:rPr lang="en-US" baseline="0" dirty="0"/>
                        <a:t>”</a:t>
                      </a:r>
                      <a:endParaRPr lang="ru-RU" baseline="0" dirty="0"/>
                    </a:p>
                    <a:p>
                      <a:r>
                        <a:rPr lang="en-US" baseline="0" dirty="0" err="1"/>
                        <a:t>TextBox</a:t>
                      </a:r>
                      <a:r>
                        <a:rPr lang="ru-RU" baseline="0" dirty="0"/>
                        <a:t>2</a:t>
                      </a:r>
                      <a:r>
                        <a:rPr lang="en-US" baseline="0" dirty="0"/>
                        <a:t> – </a:t>
                      </a:r>
                      <a:r>
                        <a:rPr lang="ru-RU" baseline="0" dirty="0"/>
                        <a:t>ввод только цифр и запятой для разделения целой и дробной части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/>
                        <a:t>Значение электроэнергии </a:t>
                      </a:r>
                      <a:r>
                        <a:rPr lang="en-US" baseline="0" dirty="0"/>
                        <a:t>(</a:t>
                      </a:r>
                      <a:r>
                        <a:rPr lang="ru-RU" baseline="0" dirty="0"/>
                        <a:t>целое или вещественное число).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price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Label</a:t>
                      </a:r>
                      <a:r>
                        <a:rPr lang="ru-RU" baseline="0" dirty="0"/>
                        <a:t>4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=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/>
                        <a:t>Цена</a:t>
                      </a:r>
                      <a:r>
                        <a:rPr lang="en-US" baseline="0" dirty="0"/>
                        <a:t>”</a:t>
                      </a:r>
                      <a:endParaRPr lang="ru-RU" baseline="0" dirty="0"/>
                    </a:p>
                    <a:p>
                      <a:r>
                        <a:rPr lang="en-US" baseline="0" dirty="0" err="1"/>
                        <a:t>TextBox</a:t>
                      </a:r>
                      <a:r>
                        <a:rPr lang="ru-RU" baseline="0" dirty="0"/>
                        <a:t>3</a:t>
                      </a:r>
                      <a:r>
                        <a:rPr lang="en-US" baseline="0" dirty="0"/>
                        <a:t> – </a:t>
                      </a:r>
                      <a:r>
                        <a:rPr lang="ru-RU" baseline="0" dirty="0"/>
                        <a:t>ввод только цифр и запятой для разделения целой и дробной части</a:t>
                      </a:r>
                    </a:p>
                    <a:p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Полученное 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Label5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Определение поведения приложения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73325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3300" dirty="0"/>
              <a:t>//</a:t>
            </a:r>
            <a:r>
              <a:rPr lang="en-US" sz="3300" dirty="0" err="1"/>
              <a:t>Program.cs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using System;</a:t>
            </a:r>
            <a:r>
              <a:rPr lang="ru-RU" sz="3300" dirty="0"/>
              <a:t> </a:t>
            </a:r>
            <a:endParaRPr lang="en-US" sz="3300" dirty="0"/>
          </a:p>
          <a:p>
            <a:pPr>
              <a:buNone/>
            </a:pPr>
            <a:r>
              <a:rPr lang="en-US" sz="3300" dirty="0"/>
              <a:t>. . . . . . . </a:t>
            </a:r>
          </a:p>
          <a:p>
            <a:pPr>
              <a:buNone/>
            </a:pPr>
            <a:r>
              <a:rPr lang="en-US" sz="3300" dirty="0"/>
              <a:t>using </a:t>
            </a:r>
            <a:r>
              <a:rPr lang="en-US" sz="3300" dirty="0" err="1"/>
              <a:t>System.Windows.Forms</a:t>
            </a:r>
            <a:r>
              <a:rPr lang="en-US" sz="3300" dirty="0"/>
              <a:t>;</a:t>
            </a:r>
          </a:p>
          <a:p>
            <a:pPr>
              <a:buNone/>
            </a:pPr>
            <a:r>
              <a:rPr lang="en-US" sz="3300" dirty="0"/>
              <a:t>namespace </a:t>
            </a:r>
            <a:r>
              <a:rPr lang="ru-RU" sz="3300" dirty="0"/>
              <a:t>Электроэнергия</a:t>
            </a:r>
          </a:p>
          <a:p>
            <a:pPr>
              <a:buNone/>
            </a:pPr>
            <a:r>
              <a:rPr lang="ru-RU" sz="3300" dirty="0"/>
              <a:t>{</a:t>
            </a:r>
          </a:p>
          <a:p>
            <a:pPr>
              <a:buNone/>
            </a:pPr>
            <a:r>
              <a:rPr lang="en-US" sz="3300" dirty="0"/>
              <a:t>    static class Program</a:t>
            </a:r>
          </a:p>
          <a:p>
            <a:pPr>
              <a:buNone/>
            </a:pPr>
            <a:r>
              <a:rPr lang="ru-RU" sz="3300" dirty="0"/>
              <a:t>    {</a:t>
            </a:r>
          </a:p>
          <a:p>
            <a:pPr>
              <a:buNone/>
            </a:pPr>
            <a:r>
              <a:rPr lang="en-US" sz="3300" dirty="0"/>
              <a:t>        /// &lt;summary&gt;</a:t>
            </a:r>
          </a:p>
          <a:p>
            <a:pPr>
              <a:buNone/>
            </a:pPr>
            <a:r>
              <a:rPr lang="en-US" sz="3300" dirty="0"/>
              <a:t>        /// The main entry point for the application.</a:t>
            </a:r>
          </a:p>
          <a:p>
            <a:pPr>
              <a:buNone/>
            </a:pPr>
            <a:r>
              <a:rPr lang="en-US" sz="3300" dirty="0"/>
              <a:t>        /// &lt;/summary&gt;</a:t>
            </a:r>
          </a:p>
          <a:p>
            <a:pPr>
              <a:buNone/>
            </a:pPr>
            <a:r>
              <a:rPr lang="en-US" sz="3300" dirty="0"/>
              <a:t>        static void Main()</a:t>
            </a:r>
          </a:p>
          <a:p>
            <a:pPr>
              <a:buNone/>
            </a:pPr>
            <a:r>
              <a:rPr lang="ru-RU" sz="3300" dirty="0"/>
              <a:t>        {</a:t>
            </a:r>
          </a:p>
          <a:p>
            <a:pPr>
              <a:buNone/>
            </a:pPr>
            <a:r>
              <a:rPr lang="en-US" sz="3300" dirty="0"/>
              <a:t>            </a:t>
            </a:r>
            <a:r>
              <a:rPr lang="en-US" sz="3300" dirty="0" err="1"/>
              <a:t>Application.EnableVisualStyles</a:t>
            </a:r>
            <a:r>
              <a:rPr lang="en-US" sz="3300" dirty="0"/>
              <a:t>();</a:t>
            </a:r>
          </a:p>
          <a:p>
            <a:pPr>
              <a:buNone/>
            </a:pPr>
            <a:r>
              <a:rPr lang="en-US" sz="3300" dirty="0"/>
              <a:t>            </a:t>
            </a:r>
            <a:r>
              <a:rPr lang="en-US" sz="3300" dirty="0" err="1"/>
              <a:t>Application.SetCompatibleTextRenderingDefault</a:t>
            </a:r>
            <a:r>
              <a:rPr lang="en-US" sz="3300" dirty="0"/>
              <a:t>(false);</a:t>
            </a:r>
          </a:p>
          <a:p>
            <a:pPr>
              <a:buNone/>
            </a:pPr>
            <a:r>
              <a:rPr lang="en-US" sz="3300" dirty="0"/>
              <a:t>            </a:t>
            </a:r>
            <a:r>
              <a:rPr lang="en-US" sz="3300" dirty="0" err="1"/>
              <a:t>Application.Run</a:t>
            </a:r>
            <a:r>
              <a:rPr lang="en-US" sz="3300" dirty="0"/>
              <a:t>(new Form1());</a:t>
            </a:r>
          </a:p>
          <a:p>
            <a:pPr>
              <a:buNone/>
            </a:pPr>
            <a:r>
              <a:rPr lang="ru-RU" sz="3300" dirty="0"/>
              <a:t>        }</a:t>
            </a:r>
          </a:p>
          <a:p>
            <a:pPr>
              <a:buNone/>
            </a:pPr>
            <a:r>
              <a:rPr lang="ru-RU" sz="3300" dirty="0"/>
              <a:t>    }</a:t>
            </a:r>
          </a:p>
          <a:p>
            <a:pPr>
              <a:buNone/>
            </a:pPr>
            <a:r>
              <a:rPr lang="ru-RU" sz="3300" dirty="0"/>
              <a:t>}</a:t>
            </a:r>
          </a:p>
          <a:p>
            <a:endParaRPr lang="ru-RU" sz="2000" dirty="0"/>
          </a:p>
          <a:p>
            <a:pPr>
              <a:buNone/>
            </a:pPr>
            <a:endParaRPr lang="ru-RU" sz="6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//Form1.cs</a:t>
            </a:r>
          </a:p>
          <a:p>
            <a:pPr>
              <a:buNone/>
            </a:pPr>
            <a:r>
              <a:rPr lang="en-US" dirty="0"/>
              <a:t>using System;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System.ComponentModel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System.Data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System.Drawing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System.Text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System.Windows.Forms</a:t>
            </a:r>
            <a:r>
              <a:rPr lang="en-US" dirty="0"/>
              <a:t>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namespace </a:t>
            </a:r>
            <a:r>
              <a:rPr lang="ru-RU" dirty="0"/>
              <a:t>Электроэнергия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>
              <a:buNone/>
            </a:pPr>
            <a:r>
              <a:rPr lang="en-US" dirty="0"/>
              <a:t>    public partial class Form1 : Form</a:t>
            </a:r>
          </a:p>
          <a:p>
            <a:pPr>
              <a:buNone/>
            </a:pPr>
            <a:r>
              <a:rPr lang="ru-RU" dirty="0"/>
              <a:t>    {</a:t>
            </a:r>
          </a:p>
          <a:p>
            <a:pPr>
              <a:buNone/>
            </a:pPr>
            <a:r>
              <a:rPr lang="en-US" dirty="0"/>
              <a:t>        public Form1()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InitializeComponent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    private void Form1_Load(object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ru-RU" dirty="0"/>
              <a:t>		</a:t>
            </a:r>
            <a:r>
              <a:rPr lang="en-US" b="1" dirty="0"/>
              <a:t>button1.Enabled = false</a:t>
            </a:r>
            <a:r>
              <a:rPr lang="en-US" dirty="0"/>
              <a:t>;//</a:t>
            </a:r>
            <a:r>
              <a:rPr lang="ru-RU" dirty="0"/>
              <a:t>блокируем кнопку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ru-RU" dirty="0"/>
              <a:t>    }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Задаем поведение управляющих элементов 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261404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63888" y="1988840"/>
            <a:ext cx="532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Обработка события для текстовой строки:</a:t>
            </a:r>
          </a:p>
          <a:p>
            <a:endParaRPr lang="ru-RU" dirty="0"/>
          </a:p>
          <a:p>
            <a:r>
              <a:rPr lang="en-US" dirty="0"/>
              <a:t>private void textBox1_KeyPress(object sender, </a:t>
            </a:r>
            <a:r>
              <a:rPr lang="en-US" dirty="0" err="1"/>
              <a:t>KeyPressEventArgs</a:t>
            </a:r>
            <a:r>
              <a:rPr lang="en-US" dirty="0"/>
              <a:t> e)</a:t>
            </a:r>
          </a:p>
          <a:p>
            <a:r>
              <a:rPr lang="ru-RU" dirty="0"/>
              <a:t>        {</a:t>
            </a:r>
          </a:p>
          <a:p>
            <a:r>
              <a:rPr lang="en-US" dirty="0"/>
              <a:t>            if (!</a:t>
            </a:r>
            <a:r>
              <a:rPr lang="en-US" dirty="0" err="1"/>
              <a:t>Char.IsDigit</a:t>
            </a:r>
            <a:r>
              <a:rPr lang="en-US" dirty="0"/>
              <a:t>(</a:t>
            </a:r>
            <a:r>
              <a:rPr lang="en-US" dirty="0" err="1"/>
              <a:t>e.KeyChar</a:t>
            </a:r>
            <a:r>
              <a:rPr lang="en-US" dirty="0"/>
              <a:t>) &amp;&amp; !(</a:t>
            </a:r>
            <a:r>
              <a:rPr lang="en-US" dirty="0" err="1"/>
              <a:t>e.KeyChar.ToString</a:t>
            </a:r>
            <a:r>
              <a:rPr lang="en-US" dirty="0"/>
              <a:t>() == "," &amp;&amp; textBox1.Text.IndexOf(',') == -1))</a:t>
            </a:r>
            <a:endParaRPr lang="ru-RU" dirty="0"/>
          </a:p>
          <a:p>
            <a:r>
              <a:rPr lang="ru-RU" dirty="0"/>
              <a:t>/*сообщение о нажатии клавиши не должно передаваться элементу управления*/</a:t>
            </a:r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e.Handled</a:t>
            </a:r>
            <a:r>
              <a:rPr lang="en-US" dirty="0"/>
              <a:t> = true;</a:t>
            </a:r>
          </a:p>
          <a:p>
            <a:r>
              <a:rPr lang="en-US" dirty="0"/>
              <a:t>if(</a:t>
            </a:r>
            <a:r>
              <a:rPr lang="en-US" dirty="0" err="1"/>
              <a:t>e.KeyChar.Equals</a:t>
            </a:r>
            <a:r>
              <a:rPr lang="en-US" dirty="0"/>
              <a:t>((char)13))textBox2.Focus(); </a:t>
            </a:r>
            <a:r>
              <a:rPr lang="ru-RU" dirty="0"/>
              <a:t>//</a:t>
            </a:r>
            <a:r>
              <a:rPr lang="en-US" dirty="0"/>
              <a:t>Enter</a:t>
            </a:r>
          </a:p>
          <a:p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507288" cy="55774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//проверка заполнения текстовых полей</a:t>
            </a:r>
          </a:p>
          <a:p>
            <a:pPr>
              <a:buNone/>
            </a:pPr>
            <a:r>
              <a:rPr lang="en-US" sz="2400" dirty="0"/>
              <a:t>private void textBox3_KeyUp(object sender, </a:t>
            </a:r>
            <a:r>
              <a:rPr lang="en-US" sz="2400" dirty="0" err="1"/>
              <a:t>KeyEventArgs</a:t>
            </a:r>
            <a:r>
              <a:rPr lang="en-US" sz="2400" dirty="0"/>
              <a:t> e)</a:t>
            </a:r>
          </a:p>
          <a:p>
            <a:pPr>
              <a:buNone/>
            </a:pPr>
            <a:r>
              <a:rPr lang="ru-RU" sz="2400" dirty="0"/>
              <a:t>        {</a:t>
            </a:r>
          </a:p>
          <a:p>
            <a:pPr>
              <a:buNone/>
            </a:pPr>
            <a:r>
              <a:rPr lang="en-US" sz="2400" dirty="0"/>
              <a:t>            if ((textBox1.Text.Length &gt; 0) &amp;&amp; (textBox2.Text.Length &gt; 0) 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                  </a:t>
            </a:r>
            <a:r>
              <a:rPr lang="en-US" sz="2400" dirty="0"/>
              <a:t>&amp;&amp; (textBox3.Text.Length &gt; 0)) 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		     </a:t>
            </a:r>
            <a:r>
              <a:rPr lang="en-US" sz="2400" dirty="0"/>
              <a:t>button1.Enabled = true;</a:t>
            </a:r>
          </a:p>
          <a:p>
            <a:pPr>
              <a:buNone/>
            </a:pPr>
            <a:r>
              <a:rPr lang="en-US" sz="2400" dirty="0"/>
              <a:t>            else 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		    </a:t>
            </a:r>
            <a:r>
              <a:rPr lang="en-US" sz="2400" dirty="0"/>
              <a:t>button1.Enabled = false;</a:t>
            </a:r>
          </a:p>
          <a:p>
            <a:pPr>
              <a:buNone/>
            </a:pPr>
            <a:r>
              <a:rPr lang="ru-RU" sz="2400" dirty="0"/>
              <a:t>        }</a:t>
            </a: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Создание сообщений :</a:t>
            </a:r>
            <a:r>
              <a:rPr lang="ru-RU" dirty="0"/>
              <a:t> Большинство сообщений создают драйверы устройств ввода и вывода(клавиатура, мышь или таймер) при поступлении аппаратных прерываний.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Очередь сообщений: </a:t>
            </a:r>
            <a:r>
              <a:rPr lang="ru-RU" dirty="0"/>
              <a:t>Сообщения попадают в системную очередь сообщений </a:t>
            </a:r>
            <a:r>
              <a:rPr lang="en-US" dirty="0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, из системной очереди сообщения распределяются в очереди сообщений отдельных приложений, для каждого приложения создается своя собственная очередь сообщений. Любое приложение может послать сообщение любому другому приложению, в том числе и само себе. 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double </a:t>
            </a:r>
            <a:r>
              <a:rPr lang="en-US" dirty="0" err="1"/>
              <a:t>curr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price, all;</a:t>
            </a:r>
          </a:p>
          <a:p>
            <a:pPr>
              <a:buNone/>
            </a:pPr>
            <a:r>
              <a:rPr lang="en-US" dirty="0"/>
              <a:t>            label5.Text = "";</a:t>
            </a:r>
          </a:p>
          <a:p>
            <a:pPr>
              <a:buNone/>
            </a:pPr>
            <a:r>
              <a:rPr lang="en-US" dirty="0"/>
              <a:t>            try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Convert.ToDouble</a:t>
            </a:r>
            <a:r>
              <a:rPr lang="en-US" dirty="0"/>
              <a:t>(textBox1.Text);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Convert.ToDouble</a:t>
            </a:r>
            <a:r>
              <a:rPr lang="en-US" dirty="0"/>
              <a:t>(textBox2.Text);</a:t>
            </a:r>
          </a:p>
          <a:p>
            <a:pPr>
              <a:buNone/>
            </a:pPr>
            <a:r>
              <a:rPr lang="en-US" dirty="0"/>
              <a:t>                price = </a:t>
            </a:r>
            <a:r>
              <a:rPr lang="en-US" dirty="0" err="1"/>
              <a:t>Convert.ToDouble</a:t>
            </a:r>
            <a:r>
              <a:rPr lang="en-US" dirty="0"/>
              <a:t>(textBox3.Text);</a:t>
            </a:r>
          </a:p>
          <a:p>
            <a:pPr>
              <a:buNone/>
            </a:pPr>
            <a:r>
              <a:rPr lang="en-US" dirty="0"/>
              <a:t>                if (</a:t>
            </a:r>
            <a:r>
              <a:rPr lang="en-US" dirty="0" err="1"/>
              <a:t>curr</a:t>
            </a:r>
            <a:r>
              <a:rPr lang="en-US" dirty="0"/>
              <a:t> &gt;= </a:t>
            </a:r>
            <a:r>
              <a:rPr lang="en-US" dirty="0" err="1"/>
              <a:t>prev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        {</a:t>
            </a:r>
          </a:p>
          <a:p>
            <a:pPr>
              <a:buNone/>
            </a:pPr>
            <a:r>
              <a:rPr lang="en-US" dirty="0"/>
              <a:t>                    all = (</a:t>
            </a:r>
            <a:r>
              <a:rPr lang="en-US" dirty="0" err="1"/>
              <a:t>curr</a:t>
            </a:r>
            <a:r>
              <a:rPr lang="en-US" dirty="0"/>
              <a:t> - </a:t>
            </a:r>
            <a:r>
              <a:rPr lang="en-US" dirty="0" err="1"/>
              <a:t>prev</a:t>
            </a:r>
            <a:r>
              <a:rPr lang="en-US" dirty="0"/>
              <a:t>) * price;</a:t>
            </a:r>
          </a:p>
          <a:p>
            <a:pPr>
              <a:buNone/>
            </a:pPr>
            <a:r>
              <a:rPr lang="en-US" dirty="0"/>
              <a:t>                    label5.Text = "</a:t>
            </a:r>
            <a:r>
              <a:rPr lang="ru-RU" dirty="0"/>
              <a:t>Сумма к оплате: " + </a:t>
            </a:r>
            <a:r>
              <a:rPr lang="en-US" dirty="0" err="1"/>
              <a:t>all.ToString</a:t>
            </a:r>
            <a:r>
              <a:rPr lang="en-US" dirty="0"/>
              <a:t>("C");</a:t>
            </a:r>
          </a:p>
          <a:p>
            <a:pPr>
              <a:buNone/>
            </a:pPr>
            <a:r>
              <a:rPr lang="ru-RU" dirty="0"/>
              <a:t>              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 else</a:t>
            </a:r>
          </a:p>
          <a:p>
            <a:pPr>
              <a:buNone/>
            </a:pPr>
            <a:r>
              <a:rPr lang="ru-RU" dirty="0"/>
              <a:t>                {</a:t>
            </a:r>
          </a:p>
          <a:p>
            <a:pPr>
              <a:buNone/>
            </a:pPr>
            <a:r>
              <a:rPr lang="ru-RU" dirty="0"/>
              <a:t>                    </a:t>
            </a:r>
            <a:r>
              <a:rPr lang="ru-RU" dirty="0" err="1"/>
              <a:t>MessageBox.Show</a:t>
            </a:r>
            <a:r>
              <a:rPr lang="ru-RU" dirty="0"/>
              <a:t>("Ошибка в исходных </a:t>
            </a:r>
            <a:r>
              <a:rPr lang="ru-RU" dirty="0" err="1"/>
              <a:t>данных.\n</a:t>
            </a:r>
            <a:r>
              <a:rPr lang="ru-RU" dirty="0"/>
              <a:t>"</a:t>
            </a:r>
            <a:r>
              <a:rPr lang="en-US" dirty="0"/>
              <a:t>+</a:t>
            </a:r>
          </a:p>
          <a:p>
            <a:pPr>
              <a:buNone/>
            </a:pPr>
            <a:r>
              <a:rPr lang="en-US" dirty="0"/>
              <a:t>		   </a:t>
            </a:r>
            <a:r>
              <a:rPr lang="ru-RU" dirty="0"/>
              <a:t>"Текущее значение показания </a:t>
            </a:r>
            <a:r>
              <a:rPr lang="ru-RU" dirty="0" err="1"/>
              <a:t>счетчика\n</a:t>
            </a:r>
            <a:r>
              <a:rPr lang="ru-RU" dirty="0"/>
              <a:t>"</a:t>
            </a:r>
            <a:r>
              <a:rPr lang="en-US" dirty="0"/>
              <a:t>+</a:t>
            </a:r>
          </a:p>
          <a:p>
            <a:pPr>
              <a:buNone/>
            </a:pPr>
            <a:r>
              <a:rPr lang="en-US" dirty="0"/>
              <a:t>		    </a:t>
            </a:r>
            <a:r>
              <a:rPr lang="ru-RU" dirty="0"/>
              <a:t>"меньше предыдущего. ", "Электроэнергия", </a:t>
            </a: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                </a:t>
            </a:r>
            <a:r>
              <a:rPr lang="en-US" dirty="0" err="1"/>
              <a:t>MessageBoxButtons.OK</a:t>
            </a:r>
            <a:r>
              <a:rPr lang="en-US" dirty="0"/>
              <a:t>, </a:t>
            </a:r>
            <a:r>
              <a:rPr lang="en-US" dirty="0" err="1"/>
              <a:t>MessageBoxIcon.Error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ru-RU" dirty="0"/>
              <a:t>                }</a:t>
            </a:r>
          </a:p>
          <a:p>
            <a:pPr>
              <a:buNone/>
            </a:pPr>
            <a:r>
              <a:rPr lang="ru-RU" dirty="0"/>
              <a:t>            }</a:t>
            </a:r>
            <a:r>
              <a:rPr lang="en-US" dirty="0"/>
              <a:t>//try</a:t>
            </a:r>
            <a:endParaRPr lang="ru-RU" dirty="0"/>
          </a:p>
          <a:p>
            <a:pPr>
              <a:buNone/>
            </a:pPr>
            <a:r>
              <a:rPr lang="en-US" dirty="0"/>
              <a:t>            catch(Exception </a:t>
            </a:r>
            <a:r>
              <a:rPr lang="en-US" dirty="0" err="1"/>
              <a:t>exc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ru-RU" dirty="0"/>
              <a:t>                </a:t>
            </a:r>
            <a:r>
              <a:rPr lang="ru-RU" dirty="0" err="1"/>
              <a:t>MessageBox.Show</a:t>
            </a:r>
            <a:r>
              <a:rPr lang="ru-RU" dirty="0"/>
              <a:t>("Ошибка в исходных </a:t>
            </a:r>
            <a:r>
              <a:rPr lang="ru-RU" dirty="0" err="1"/>
              <a:t>данных.\n</a:t>
            </a:r>
            <a:r>
              <a:rPr lang="ru-RU" dirty="0"/>
              <a:t>"+</a:t>
            </a:r>
            <a:endParaRPr lang="en-US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ru-RU" dirty="0"/>
              <a:t>"Исходные данные имеют неверный формат."+</a:t>
            </a:r>
            <a:endParaRPr lang="en-US" dirty="0"/>
          </a:p>
          <a:p>
            <a:pPr>
              <a:buNone/>
            </a:pPr>
            <a:r>
              <a:rPr lang="en-US" dirty="0"/>
              <a:t>                 </a:t>
            </a:r>
            <a:r>
              <a:rPr lang="ru-RU" dirty="0" err="1"/>
              <a:t>exc.Message</a:t>
            </a:r>
            <a:r>
              <a:rPr lang="ru-RU" dirty="0"/>
              <a:t>, "Электроэнергия", </a:t>
            </a:r>
            <a:r>
              <a:rPr lang="en-US" dirty="0" err="1"/>
              <a:t>MessageBoxButtons.OK</a:t>
            </a:r>
            <a:r>
              <a:rPr lang="en-US" dirty="0"/>
              <a:t>,     </a:t>
            </a:r>
          </a:p>
          <a:p>
            <a:pPr>
              <a:buNone/>
            </a:pPr>
            <a:r>
              <a:rPr lang="en-US" dirty="0"/>
              <a:t>                 </a:t>
            </a:r>
            <a:r>
              <a:rPr lang="en-US" dirty="0" err="1"/>
              <a:t>MessageBoxIcon.Error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        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124744"/>
            <a:ext cx="511256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48965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276872"/>
            <a:ext cx="458855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типы </a:t>
            </a:r>
            <a:r>
              <a:rPr lang="ru-RU" dirty="0" err="1"/>
              <a:t>Windows.Forms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 Windows-приложения.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При помощи методов этого класса можно обрабатывать Windows-сообщения, запускать и прекращать работу приложения и т. п.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Button,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DataGrid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GroupBox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ListBox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LinkLabel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PictureBox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Классы элементов управления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компоненты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кнопка,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флажок, 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комбинированный список,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таблица,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связанная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 БД,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группа, 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список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метка с гиперссылкой,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изображение.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 формы — окно Windows-приложения.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типы </a:t>
            </a:r>
            <a:r>
              <a:rPr lang="ru-RU" dirty="0" err="1"/>
              <a:t>Windows.Forms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268761"/>
          <a:ext cx="8229600" cy="5406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601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680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ColorDialog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FileDialog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FontDialog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PrintPreviewDialog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 стандартных диалоговых окон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для выбора цветов, файлов, шрифтов,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окно предварительного просмотра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006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MainMenu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Menultem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ContextMenu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Классы выпадающих и контекстных меню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399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Clipboard,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Help,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Timer,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Screen,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ToolTip,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Вспомогательные типы для организации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графических интерфейсов: буфер обмена, помощь,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таймер, экран, подсказка, указатели мыши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0523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StatusBar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Splitter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ToolBar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ScrollBar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 дополнительных элементов управления,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размещаемых на форме: строка состояния,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разделитель, панель инструментов и т. д.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Наиболее часто используемые события: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dirty="0" err="1"/>
              <a:t>Activated</a:t>
            </a:r>
            <a:r>
              <a:rPr lang="ru-RU" dirty="0"/>
              <a:t> — получение формой фокуса ввода;</a:t>
            </a:r>
          </a:p>
          <a:p>
            <a:pPr lvl="0"/>
            <a:r>
              <a:rPr lang="ru-RU" dirty="0" err="1"/>
              <a:t>Click</a:t>
            </a:r>
            <a:r>
              <a:rPr lang="ru-RU" dirty="0"/>
              <a:t>, </a:t>
            </a:r>
            <a:r>
              <a:rPr lang="ru-RU" dirty="0" err="1"/>
              <a:t>Doubleclick</a:t>
            </a:r>
            <a:r>
              <a:rPr lang="ru-RU" dirty="0"/>
              <a:t> — одинарный и двойной щелчки мышью;</a:t>
            </a:r>
          </a:p>
          <a:p>
            <a:pPr lvl="0"/>
            <a:r>
              <a:rPr lang="ru-RU" dirty="0" err="1"/>
              <a:t>Closed</a:t>
            </a:r>
            <a:r>
              <a:rPr lang="ru-RU" dirty="0"/>
              <a:t> — закрытие формы;</a:t>
            </a:r>
          </a:p>
          <a:p>
            <a:pPr lvl="0"/>
            <a:r>
              <a:rPr lang="ru-RU" dirty="0" err="1"/>
              <a:t>Load</a:t>
            </a:r>
            <a:r>
              <a:rPr lang="ru-RU" dirty="0"/>
              <a:t> — загрузка формы;</a:t>
            </a:r>
          </a:p>
          <a:p>
            <a:pPr lvl="0"/>
            <a:r>
              <a:rPr lang="ru-RU" dirty="0" err="1"/>
              <a:t>KeyDown</a:t>
            </a:r>
            <a:r>
              <a:rPr lang="ru-RU" dirty="0"/>
              <a:t>, </a:t>
            </a:r>
            <a:r>
              <a:rPr lang="ru-RU" dirty="0" err="1"/>
              <a:t>KeyUp</a:t>
            </a:r>
            <a:r>
              <a:rPr lang="ru-RU" dirty="0"/>
              <a:t> — нажатие и отпускание любой клавиши и их сочетаний;</a:t>
            </a:r>
          </a:p>
          <a:p>
            <a:pPr lvl="0"/>
            <a:r>
              <a:rPr lang="ru-RU" dirty="0" err="1"/>
              <a:t>Keypress</a:t>
            </a:r>
            <a:r>
              <a:rPr lang="ru-RU" dirty="0"/>
              <a:t> — нажатие клавиши, имеющей ASCII-код;</a:t>
            </a:r>
          </a:p>
          <a:p>
            <a:pPr lvl="0"/>
            <a:r>
              <a:rPr lang="ru-RU" dirty="0" err="1"/>
              <a:t>MouseDown</a:t>
            </a:r>
            <a:r>
              <a:rPr lang="ru-RU" dirty="0"/>
              <a:t>, </a:t>
            </a:r>
            <a:r>
              <a:rPr lang="ru-RU" dirty="0" err="1"/>
              <a:t>MouseUp</a:t>
            </a:r>
            <a:r>
              <a:rPr lang="ru-RU" dirty="0"/>
              <a:t> — нажатие и отпускание кнопки мыши;</a:t>
            </a:r>
          </a:p>
          <a:p>
            <a:pPr lvl="0"/>
            <a:r>
              <a:rPr lang="ru-RU" dirty="0" err="1"/>
              <a:t>MouseMove</a:t>
            </a:r>
            <a:r>
              <a:rPr lang="ru-RU" dirty="0"/>
              <a:t> — перемещение мыши;</a:t>
            </a:r>
          </a:p>
          <a:p>
            <a:pPr lvl="0"/>
            <a:r>
              <a:rPr lang="ru-RU" dirty="0" err="1"/>
              <a:t>Paint</a:t>
            </a:r>
            <a:r>
              <a:rPr lang="ru-RU" dirty="0"/>
              <a:t> — возникает при необходимости прорисовки формы.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 </a:t>
            </a:r>
            <a:r>
              <a:rPr lang="ru-RU" b="1" dirty="0" err="1"/>
              <a:t>Control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Класс </a:t>
            </a:r>
            <a:r>
              <a:rPr lang="ru-RU" b="1" dirty="0" err="1"/>
              <a:t>Control</a:t>
            </a:r>
            <a:r>
              <a:rPr lang="ru-RU" dirty="0"/>
              <a:t> является базовым для всех отображаемых элементов</a:t>
            </a:r>
            <a:r>
              <a:rPr lang="en-US" dirty="0"/>
              <a:t>.</a:t>
            </a:r>
          </a:p>
          <a:p>
            <a:r>
              <a:rPr lang="ru-RU" dirty="0"/>
              <a:t>Он реализует базовую функциональность интерфейсных элементов</a:t>
            </a:r>
            <a:r>
              <a:rPr lang="en-US" dirty="0"/>
              <a:t>: </a:t>
            </a:r>
            <a:r>
              <a:rPr lang="ru-RU" dirty="0"/>
              <a:t>методы обработки ввода пользователя с помощью мыши и клавиатуры, определяет размер, положение, цвет фона и другие характеристики элемента.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Элементы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Метка </a:t>
            </a:r>
            <a:r>
              <a:rPr lang="ru-RU" b="1" dirty="0" err="1"/>
              <a:t>Label</a:t>
            </a:r>
            <a:r>
              <a:rPr lang="ru-RU" dirty="0"/>
              <a:t> предназначена для размещения текста на форме. </a:t>
            </a:r>
          </a:p>
          <a:p>
            <a:r>
              <a:rPr lang="ru-RU" b="1" dirty="0"/>
              <a:t>Кнопка </a:t>
            </a:r>
            <a:r>
              <a:rPr lang="ru-RU" b="1" dirty="0" err="1"/>
              <a:t>Button</a:t>
            </a:r>
            <a:r>
              <a:rPr lang="ru-RU" b="1" dirty="0"/>
              <a:t>. </a:t>
            </a:r>
            <a:r>
              <a:rPr lang="ru-RU" dirty="0"/>
              <a:t>Основное событие, обрабатываемое кнопкой, — щелчок мышью (</a:t>
            </a:r>
            <a:r>
              <a:rPr lang="ru-RU" dirty="0" err="1"/>
              <a:t>Click</a:t>
            </a:r>
            <a:r>
              <a:rPr lang="ru-RU" dirty="0"/>
              <a:t>). </a:t>
            </a:r>
          </a:p>
          <a:p>
            <a:r>
              <a:rPr lang="ru-RU" b="1" dirty="0"/>
              <a:t>Поле ввода </a:t>
            </a:r>
            <a:r>
              <a:rPr lang="ru-RU" b="1" dirty="0" err="1"/>
              <a:t>TextBox</a:t>
            </a:r>
            <a:r>
              <a:rPr lang="ru-RU" dirty="0"/>
              <a:t> позволяет пользователю вводить и редактировать текст, который запоминается в свойстве </a:t>
            </a:r>
            <a:r>
              <a:rPr lang="ru-RU" dirty="0" err="1"/>
              <a:t>Text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Элементы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Главное меню </a:t>
            </a:r>
            <a:r>
              <a:rPr lang="ru-RU" dirty="0"/>
              <a:t>размещается на форме таким же образом, как и другие компоненты. При этом значок располагается под заготовкой формы, а среда переходит в режим редактирования пунктов меню. Каждый пункт меню представляет собой объект типа </a:t>
            </a:r>
            <a:r>
              <a:rPr lang="ru-RU" dirty="0" err="1"/>
              <a:t>Menultem</a:t>
            </a:r>
            <a:r>
              <a:rPr lang="ru-RU" dirty="0"/>
              <a:t>, и при вводе пункта меню мы задаем его свойство </a:t>
            </a:r>
            <a:r>
              <a:rPr lang="ru-RU" dirty="0" err="1"/>
              <a:t>Text</a:t>
            </a:r>
            <a:r>
              <a:rPr lang="ru-RU" dirty="0"/>
              <a:t>.</a:t>
            </a:r>
            <a:r>
              <a:rPr lang="ru-RU" b="1" dirty="0"/>
              <a:t> </a:t>
            </a:r>
          </a:p>
          <a:p>
            <a:r>
              <a:rPr lang="ru-RU" b="1" dirty="0"/>
              <a:t>Контекстное меню</a:t>
            </a:r>
            <a:r>
              <a:rPr lang="ru-RU" dirty="0"/>
              <a:t> </a:t>
            </a:r>
            <a:r>
              <a:rPr lang="ru-RU" b="1" dirty="0" err="1"/>
              <a:t>ContextMenu</a:t>
            </a:r>
            <a:r>
              <a:rPr lang="ru-RU" b="1" dirty="0"/>
              <a:t> </a:t>
            </a:r>
            <a:r>
              <a:rPr lang="ru-RU" dirty="0"/>
              <a:t>— это меню, которые вызывается во время выполнения программы по нажатию правой кнопки мыши на форме или элементе управления.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b="1" dirty="0"/>
              <a:t>Обработка сообщений: </a:t>
            </a:r>
            <a:r>
              <a:rPr lang="ru-RU" dirty="0"/>
              <a:t>Приложение в цикле опрашивает свою очередь сообщений. Обнаружив сообщение, приложение с помощью специальной функции из программного интерфейса </a:t>
            </a:r>
            <a:r>
              <a:rPr lang="ru-RU" dirty="0" err="1"/>
              <a:t>Windows</a:t>
            </a:r>
            <a:r>
              <a:rPr lang="ru-RU" dirty="0"/>
              <a:t> (</a:t>
            </a:r>
            <a:r>
              <a:rPr lang="en-US" dirty="0"/>
              <a:t>Win</a:t>
            </a:r>
            <a:r>
              <a:rPr lang="ru-RU" dirty="0"/>
              <a:t>32 </a:t>
            </a:r>
            <a:r>
              <a:rPr lang="en-US" dirty="0"/>
              <a:t>API</a:t>
            </a:r>
            <a:r>
              <a:rPr lang="ru-RU" dirty="0"/>
              <a:t>) передает его нужному программному модулю (функция окна). Эта функция и выполняет обработку сообщения</a:t>
            </a:r>
            <a:endParaRPr lang="ru-RU" b="1" dirty="0"/>
          </a:p>
          <a:p>
            <a:pPr marL="514350" indent="-514350">
              <a:buFont typeface="+mj-lt"/>
              <a:buAutoNum type="arabicPeriod" startAt="3"/>
            </a:pPr>
            <a:endParaRPr lang="ru-RU" dirty="0"/>
          </a:p>
          <a:p>
            <a:pPr marL="514350" indent="-514350">
              <a:buFont typeface="+mj-lt"/>
              <a:buAutoNum type="arabicPeriod" startAt="3"/>
            </a:pPr>
            <a:endParaRPr lang="ru-RU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692696"/>
            <a:ext cx="4752528" cy="477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Элементы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Флажок</a:t>
            </a:r>
            <a:r>
              <a:rPr lang="ru-RU" dirty="0"/>
              <a:t> </a:t>
            </a:r>
            <a:r>
              <a:rPr lang="ru-RU" b="1" dirty="0" err="1"/>
              <a:t>CheckBox</a:t>
            </a:r>
            <a:r>
              <a:rPr lang="ru-RU" dirty="0"/>
              <a:t> используется для включения-выключения пользователем какого-либо режима. </a:t>
            </a:r>
          </a:p>
          <a:p>
            <a:r>
              <a:rPr lang="ru-RU" b="1" dirty="0"/>
              <a:t>Переключатель </a:t>
            </a:r>
            <a:r>
              <a:rPr lang="ru-RU" b="1" dirty="0" err="1"/>
              <a:t>RadioButton</a:t>
            </a:r>
            <a:r>
              <a:rPr lang="ru-RU" dirty="0"/>
              <a:t> позволяет пользователю выбрать один из нескольких предложенных вариантов, поэтому переключатели обычно объединяют в группы.</a:t>
            </a:r>
          </a:p>
          <a:p>
            <a:r>
              <a:rPr lang="ru-RU" b="1" dirty="0"/>
              <a:t>Панель </a:t>
            </a:r>
            <a:r>
              <a:rPr lang="ru-RU" b="1" dirty="0" err="1"/>
              <a:t>GroupBox</a:t>
            </a:r>
            <a:r>
              <a:rPr lang="ru-RU" dirty="0"/>
              <a:t> служит для группировки элементов на форме, например для того, чтобы дать общее название и визуально выделить несколько переключателей или флажков, обеспечивающих выбор связанных между собой режимов.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Элементы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Список </a:t>
            </a:r>
            <a:r>
              <a:rPr lang="ru-RU" b="1" dirty="0" err="1"/>
              <a:t>ListBox</a:t>
            </a:r>
            <a:r>
              <a:rPr lang="ru-RU" dirty="0"/>
              <a:t> служит для представления перечня элементов, в которых пользователь может выбрать одно (свойство </a:t>
            </a:r>
            <a:r>
              <a:rPr lang="ru-RU" dirty="0" err="1"/>
              <a:t>SelectionMode</a:t>
            </a:r>
            <a:r>
              <a:rPr lang="ru-RU" dirty="0"/>
              <a:t> равно </a:t>
            </a:r>
            <a:r>
              <a:rPr lang="ru-RU" dirty="0" err="1"/>
              <a:t>One</a:t>
            </a:r>
            <a:r>
              <a:rPr lang="ru-RU" dirty="0"/>
              <a:t>) или несколько значений (свойство </a:t>
            </a:r>
            <a:r>
              <a:rPr lang="en-US" dirty="0" err="1"/>
              <a:t>SelectionMode</a:t>
            </a:r>
            <a:r>
              <a:rPr lang="en-US" dirty="0"/>
              <a:t> </a:t>
            </a:r>
            <a:r>
              <a:rPr lang="ru-RU" dirty="0"/>
              <a:t>равно </a:t>
            </a:r>
            <a:r>
              <a:rPr lang="en-US" dirty="0" err="1"/>
              <a:t>MultiSimple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MultiExtended</a:t>
            </a:r>
            <a:r>
              <a:rPr lang="ru-RU" dirty="0"/>
              <a:t>).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 Диалоговые окна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Класс </a:t>
            </a:r>
            <a:r>
              <a:rPr lang="ru-RU" dirty="0" err="1"/>
              <a:t>Form</a:t>
            </a:r>
            <a:r>
              <a:rPr lang="ru-RU" dirty="0"/>
              <a:t> представляет собой заготовку формы, от которой наследуются классы форм приложения.</a:t>
            </a:r>
          </a:p>
          <a:p>
            <a:r>
              <a:rPr lang="ru-RU" dirty="0"/>
              <a:t>Диалоговое окно характеризуется:</a:t>
            </a:r>
          </a:p>
          <a:p>
            <a:pPr lvl="1"/>
            <a:r>
              <a:rPr lang="ru-RU" dirty="0"/>
              <a:t>неизменяемыми размерами (</a:t>
            </a:r>
            <a:r>
              <a:rPr lang="ru-RU" dirty="0" err="1"/>
              <a:t>FormBorderStyle</a:t>
            </a:r>
            <a:r>
              <a:rPr lang="ru-RU" dirty="0"/>
              <a:t> = </a:t>
            </a:r>
            <a:r>
              <a:rPr lang="ru-RU" dirty="0" err="1"/>
              <a:t>FixedDialog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отсутствием кнопок восстановления и свертывания в правом верхнем углу заголовка формы (</a:t>
            </a:r>
            <a:r>
              <a:rPr lang="ru-RU" dirty="0" err="1"/>
              <a:t>MaximizeBox</a:t>
            </a:r>
            <a:r>
              <a:rPr lang="ru-RU" dirty="0"/>
              <a:t> = </a:t>
            </a:r>
            <a:r>
              <a:rPr lang="ru-RU" dirty="0" err="1"/>
              <a:t>False</a:t>
            </a:r>
            <a:r>
              <a:rPr lang="ru-RU" dirty="0"/>
              <a:t>, </a:t>
            </a:r>
            <a:r>
              <a:rPr lang="ru-RU" dirty="0" err="1"/>
              <a:t>MinimizedBox</a:t>
            </a:r>
            <a:r>
              <a:rPr lang="ru-RU" dirty="0"/>
              <a:t> = </a:t>
            </a:r>
            <a:r>
              <a:rPr lang="ru-RU" dirty="0" err="1"/>
              <a:t>False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наличием кнопок наподобие ОК, подтверждающей введенную информацию, и </a:t>
            </a:r>
            <a:r>
              <a:rPr lang="ru-RU" dirty="0" err="1"/>
              <a:t>Cancel</a:t>
            </a:r>
            <a:r>
              <a:rPr lang="ru-RU" dirty="0"/>
              <a:t>, отменяющей ввод пользователя, при нажатии которых окно закрывается (</a:t>
            </a:r>
            <a:r>
              <a:rPr lang="ru-RU" dirty="0" err="1"/>
              <a:t>AcceptButton</a:t>
            </a:r>
            <a:r>
              <a:rPr lang="ru-RU" dirty="0"/>
              <a:t> = </a:t>
            </a:r>
            <a:r>
              <a:rPr lang="ru-RU" dirty="0" err="1"/>
              <a:t>имя_кнопки_ОК</a:t>
            </a:r>
            <a:r>
              <a:rPr lang="ru-RU" dirty="0"/>
              <a:t>, </a:t>
            </a:r>
            <a:r>
              <a:rPr lang="ru-RU" dirty="0" err="1"/>
              <a:t>Cancel</a:t>
            </a:r>
            <a:r>
              <a:rPr lang="ru-RU" dirty="0"/>
              <a:t> </a:t>
            </a:r>
            <a:r>
              <a:rPr lang="ru-RU" dirty="0" err="1"/>
              <a:t>Button</a:t>
            </a:r>
            <a:r>
              <a:rPr lang="ru-RU" dirty="0"/>
              <a:t> = </a:t>
            </a:r>
            <a:r>
              <a:rPr lang="ru-RU" dirty="0" err="1"/>
              <a:t>имя_кнопки_</a:t>
            </a:r>
            <a:r>
              <a:rPr lang="ru-RU" dirty="0"/>
              <a:t> </a:t>
            </a:r>
            <a:r>
              <a:rPr lang="ru-RU" dirty="0" err="1"/>
              <a:t>Cancel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установленным значением свойства </a:t>
            </a:r>
            <a:r>
              <a:rPr lang="ru-RU" dirty="0" err="1"/>
              <a:t>DialogResult</a:t>
            </a:r>
            <a:r>
              <a:rPr lang="ru-RU" dirty="0"/>
              <a:t> для кнопок, при нажатии которых окно закрывается.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Диалоговые окна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790" y="1628800"/>
            <a:ext cx="869818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Обработчик для вызова диалогового окна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31840" y="1340768"/>
            <a:ext cx="555496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 private void </a:t>
            </a:r>
            <a:r>
              <a:rPr lang="en-US" sz="1600" dirty="0" err="1"/>
              <a:t>cmdAdd_Click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>
              <a:buNone/>
            </a:pPr>
            <a:r>
              <a:rPr lang="ru-RU" sz="1600" dirty="0"/>
              <a:t>        {</a:t>
            </a:r>
          </a:p>
          <a:p>
            <a:pPr>
              <a:buNone/>
            </a:pPr>
            <a:r>
              <a:rPr lang="en-US" sz="1600" dirty="0"/>
              <a:t>            Employee </a:t>
            </a:r>
            <a:r>
              <a:rPr lang="en-US" sz="1600" dirty="0" err="1"/>
              <a:t>empl</a:t>
            </a:r>
            <a:r>
              <a:rPr lang="en-US" sz="1600" dirty="0"/>
              <a:t>=new Employee();</a:t>
            </a:r>
          </a:p>
          <a:p>
            <a:pPr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AddForm</a:t>
            </a:r>
            <a:r>
              <a:rPr lang="en-US" sz="1600" dirty="0"/>
              <a:t> </a:t>
            </a:r>
            <a:r>
              <a:rPr lang="en-US" sz="1600" dirty="0" err="1"/>
              <a:t>dlg</a:t>
            </a:r>
            <a:r>
              <a:rPr lang="en-US" sz="1600" dirty="0"/>
              <a:t> = new </a:t>
            </a:r>
            <a:r>
              <a:rPr lang="en-US" sz="1600" dirty="0" err="1"/>
              <a:t>AddForm</a:t>
            </a:r>
            <a:r>
              <a:rPr lang="en-US" sz="1600" dirty="0"/>
              <a:t>(); </a:t>
            </a:r>
            <a:r>
              <a:rPr lang="ru-RU" sz="1600" dirty="0"/>
              <a:t>// создать диалоговое окно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dlg.ShowDialog</a:t>
            </a:r>
            <a:r>
              <a:rPr lang="en-US" sz="1600" dirty="0"/>
              <a:t>();</a:t>
            </a:r>
            <a:r>
              <a:rPr lang="ru-RU" sz="1600" dirty="0"/>
              <a:t> //вызов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if(</a:t>
            </a:r>
            <a:r>
              <a:rPr lang="en-US" sz="1600" dirty="0" err="1"/>
              <a:t>dlg.DialogResult</a:t>
            </a:r>
            <a:r>
              <a:rPr lang="en-US" sz="1600" dirty="0"/>
              <a:t>==</a:t>
            </a:r>
            <a:r>
              <a:rPr lang="en-US" sz="1600" dirty="0" err="1"/>
              <a:t>DialogResult.OK</a:t>
            </a: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                {</a:t>
            </a:r>
          </a:p>
          <a:p>
            <a:pPr>
              <a:buNone/>
            </a:pPr>
            <a:r>
              <a:rPr lang="en-US" sz="1600" dirty="0"/>
              <a:t>		.  .  . . . . .</a:t>
            </a:r>
            <a:endParaRPr lang="ru-RU" sz="1600" dirty="0"/>
          </a:p>
          <a:p>
            <a:pPr>
              <a:buNone/>
            </a:pPr>
            <a:r>
              <a:rPr lang="ru-RU" sz="1600" dirty="0"/>
              <a:t>                }</a:t>
            </a:r>
          </a:p>
          <a:p>
            <a:pPr>
              <a:buNone/>
            </a:pPr>
            <a:r>
              <a:rPr lang="en-US" sz="1600" dirty="0"/>
              <a:t>                else</a:t>
            </a:r>
          </a:p>
          <a:p>
            <a:pPr>
              <a:buNone/>
            </a:pPr>
            <a:r>
              <a:rPr lang="ru-RU" sz="1600" dirty="0"/>
              <a:t>                {</a:t>
            </a:r>
          </a:p>
          <a:p>
            <a:pPr>
              <a:buNone/>
            </a:pPr>
            <a:r>
              <a:rPr lang="en-US" sz="1600" dirty="0"/>
              <a:t>                    </a:t>
            </a:r>
            <a:r>
              <a:rPr lang="en-US" sz="1600" dirty="0" err="1"/>
              <a:t>MessageBox.Show</a:t>
            </a:r>
            <a:r>
              <a:rPr lang="en-US" sz="1600" dirty="0"/>
              <a:t>("</a:t>
            </a:r>
            <a:r>
              <a:rPr lang="ru-RU" sz="1600" dirty="0"/>
              <a:t>Введите данные", "</a:t>
            </a:r>
            <a:r>
              <a:rPr lang="en-US" sz="1600" dirty="0"/>
              <a:t>Employee Administration", </a:t>
            </a:r>
            <a:r>
              <a:rPr lang="en-US" sz="1600" dirty="0" err="1"/>
              <a:t>MessageBoxButtons.OK</a:t>
            </a:r>
            <a:r>
              <a:rPr lang="en-US" sz="1600" dirty="0"/>
              <a:t>, </a:t>
            </a:r>
            <a:r>
              <a:rPr lang="en-US" sz="1600" dirty="0" err="1"/>
              <a:t>MessageBoxIcon.Exclamation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                  return;</a:t>
            </a:r>
          </a:p>
          <a:p>
            <a:pPr>
              <a:buNone/>
            </a:pPr>
            <a:r>
              <a:rPr lang="ru-RU" sz="1600" dirty="0"/>
              <a:t>                }</a:t>
            </a:r>
          </a:p>
          <a:p>
            <a:pPr>
              <a:buNone/>
            </a:pPr>
            <a:r>
              <a:rPr lang="ru-RU" sz="1600" dirty="0"/>
              <a:t>            </a:t>
            </a:r>
          </a:p>
          <a:p>
            <a:pPr>
              <a:buNone/>
            </a:pPr>
            <a:r>
              <a:rPr lang="ru-RU" sz="1600" dirty="0"/>
              <a:t>        }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21812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передачи информации из диалогового окна </a:t>
            </a:r>
            <a:r>
              <a:rPr lang="en-US" dirty="0"/>
              <a:t>Form2</a:t>
            </a:r>
            <a:r>
              <a:rPr lang="ru-RU" dirty="0"/>
              <a:t> в диалоговое окно </a:t>
            </a:r>
            <a:r>
              <a:rPr lang="en-US" dirty="0"/>
              <a:t>Form1:</a:t>
            </a:r>
          </a:p>
          <a:p>
            <a:r>
              <a:rPr lang="en-US" dirty="0"/>
              <a:t>Form1 </a:t>
            </a:r>
            <a:r>
              <a:rPr lang="ru-RU" dirty="0"/>
              <a:t>вызывает </a:t>
            </a:r>
            <a:r>
              <a:rPr lang="en-US" dirty="0"/>
              <a:t>Form2;</a:t>
            </a:r>
          </a:p>
          <a:p>
            <a:r>
              <a:rPr lang="ru-RU" dirty="0"/>
              <a:t>пользователь вводит в </a:t>
            </a:r>
            <a:r>
              <a:rPr lang="en-US" dirty="0"/>
              <a:t>Form2 </a:t>
            </a:r>
            <a:r>
              <a:rPr lang="ru-RU" dirty="0"/>
              <a:t>число;</a:t>
            </a:r>
          </a:p>
          <a:p>
            <a:r>
              <a:rPr lang="en-US" dirty="0"/>
              <a:t>Form1 </a:t>
            </a:r>
            <a:r>
              <a:rPr lang="ru-RU" dirty="0"/>
              <a:t>получает число, введенное в </a:t>
            </a:r>
            <a:r>
              <a:rPr lang="en-US" dirty="0"/>
              <a:t>Form2.</a:t>
            </a:r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передачи информации из одного диалогового окна в другое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55679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трелка вправо 6"/>
          <p:cNvSpPr/>
          <p:nvPr/>
        </p:nvSpPr>
        <p:spPr>
          <a:xfrm>
            <a:off x="3203848" y="20608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378904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335699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трелка вправо 9"/>
          <p:cNvSpPr/>
          <p:nvPr/>
        </p:nvSpPr>
        <p:spPr>
          <a:xfrm rot="10800000">
            <a:off x="4211960" y="48691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поведения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496945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5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прецедента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Вызов Формы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Управляющие элементы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Пользователь нажимает кнопку  Новая форма, на экран выводится новая форма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900" indent="-342900">
                        <a:buAutoNum type="arabicPeriod"/>
                      </a:pP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Кнопка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Button1 – 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Новая форма</a:t>
                      </a:r>
                    </a:p>
                    <a:p>
                      <a:pPr marL="342900" indent="-342900">
                        <a:buNone/>
                      </a:pPr>
                      <a:endParaRPr lang="ru-RU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Предусловия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Постусловия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/>
                        <a:t>Выведена</a:t>
                      </a:r>
                      <a:r>
                        <a:rPr lang="ru-RU" baseline="0" dirty="0"/>
                        <a:t> Форма2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Альтернативные варианты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11412760" y="566124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dirty="0"/>
              <a:t>Описание поведения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764704"/>
          <a:ext cx="8496945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5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прецедента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Ввод данных в форму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Управляющие элементы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Пользователь вводит данные в текстовое поле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Пользователь нажимает кнопку 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900" indent="-342900">
                        <a:buAutoNum type="arabicPeriod"/>
                      </a:pP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Текстовое поле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textNumber</a:t>
                      </a:r>
                      <a:endParaRPr lang="ru-RU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66900" indent="-342900">
                        <a:buAutoNum type="arabicPeriod"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Button1 – 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Новая форма</a:t>
                      </a:r>
                    </a:p>
                    <a:p>
                      <a:pPr marL="342900" indent="-342900">
                        <a:buNone/>
                      </a:pPr>
                      <a:endParaRPr lang="ru-RU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Предусловия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Постусловия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/>
                        <a:t>Введена строка из цифр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Альтернативные варианты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/>
                        <a:t>Пользователь вводит не</a:t>
                      </a:r>
                      <a:r>
                        <a:rPr lang="ru-RU" baseline="0" dirty="0"/>
                        <a:t> цифры</a:t>
                      </a:r>
                      <a:endParaRPr lang="ru-RU" dirty="0"/>
                    </a:p>
                    <a:p>
                      <a:pPr marL="342900" indent="-342900" algn="l">
                        <a:buNone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Обработка всех символов кроме цифр запрещена</a:t>
                      </a:r>
                    </a:p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11412760" y="566124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467544" y="4653136"/>
          <a:ext cx="82296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2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Управляющие элементы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/>
                        <a:t>Число, введенное пользователем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number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Label1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=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/>
                        <a:t>Введите целое число</a:t>
                      </a:r>
                      <a:r>
                        <a:rPr lang="en-US" baseline="0" dirty="0"/>
                        <a:t>”</a:t>
                      </a:r>
                      <a:endParaRPr lang="ru-R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textNumber</a:t>
                      </a:r>
                      <a:r>
                        <a:rPr lang="en-US" baseline="0" dirty="0"/>
                        <a:t> – </a:t>
                      </a:r>
                      <a:r>
                        <a:rPr lang="ru-RU" baseline="0" dirty="0"/>
                        <a:t>ввод только цифр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baseline="0" dirty="0"/>
                        <a:t>Признак  непустой строки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ok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Заголовок 1"/>
          <p:cNvSpPr txBox="1">
            <a:spLocks/>
          </p:cNvSpPr>
          <p:nvPr/>
        </p:nvSpPr>
        <p:spPr>
          <a:xfrm>
            <a:off x="539552" y="4005064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Описание </a:t>
            </a:r>
            <a:r>
              <a:rPr lang="ru-RU" sz="2800" dirty="0">
                <a:latin typeface="+mj-lt"/>
                <a:ea typeface="+mj-ea"/>
                <a:cs typeface="+mj-cs"/>
              </a:rPr>
              <a:t>данных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приложения </a:t>
            </a:r>
            <a:r>
              <a:rPr lang="en-US" dirty="0"/>
              <a:t>Microsoft Windows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инициализирующая часть запускает цикл обработки сообщений;</a:t>
            </a:r>
          </a:p>
          <a:p>
            <a:r>
              <a:rPr lang="ru-RU" dirty="0"/>
              <a:t>реализация функциональности ложится на программные модули (функции), вызываемые внутри цикла обработки сообщений.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поведения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67544" y="1196752"/>
          <a:ext cx="8496945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5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 прецедента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Вывод</a:t>
                      </a:r>
                      <a:r>
                        <a:rPr lang="ru-RU" baseline="0" dirty="0"/>
                        <a:t> информации, полученной в форме2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Управляющие элементы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/>
                        <a:t>Данные из формы 2 отображаются в форме</a:t>
                      </a:r>
                      <a:r>
                        <a:rPr lang="ru-RU" baseline="0" dirty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Label1</a:t>
                      </a:r>
                      <a:endParaRPr lang="ru-RU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Предусловия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ru-RU" dirty="0"/>
                        <a:t>Форма</a:t>
                      </a:r>
                      <a:r>
                        <a:rPr lang="ru-RU" baseline="0" dirty="0"/>
                        <a:t> 2 закрыта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Постусловия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/>
                        <a:t>Введена строка из цифр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Альтернативные варианты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None/>
                      </a:pPr>
                      <a:r>
                        <a:rPr lang="ru-RU" dirty="0"/>
                        <a:t>Строка пустая</a:t>
                      </a:r>
                    </a:p>
                    <a:p>
                      <a:pPr marL="342900" indent="-342900" algn="l">
                        <a:buNone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Выведено сообщение Строка пустая</a:t>
                      </a:r>
                    </a:p>
                    <a:p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/>
          <p:nvPr/>
        </p:nvCxnSpPr>
        <p:spPr>
          <a:xfrm>
            <a:off x="11412760" y="566124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формы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28860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988840"/>
            <a:ext cx="29718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для Формы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//обработчик для ввода цифр</a:t>
            </a:r>
            <a:r>
              <a:rPr lang="en-US" dirty="0"/>
              <a:t> </a:t>
            </a:r>
            <a:endParaRPr lang="ru-RU" dirty="0"/>
          </a:p>
          <a:p>
            <a:pPr>
              <a:buNone/>
            </a:pPr>
            <a:r>
              <a:rPr lang="en-US" dirty="0"/>
              <a:t> public partial class Form2 : Form</a:t>
            </a:r>
          </a:p>
          <a:p>
            <a:pPr>
              <a:buNone/>
            </a:pPr>
            <a:r>
              <a:rPr lang="ru-RU" dirty="0"/>
              <a:t>    {</a:t>
            </a:r>
          </a:p>
          <a:p>
            <a:pPr>
              <a:buNone/>
            </a:pPr>
            <a:r>
              <a:rPr lang="en-US" dirty="0"/>
              <a:t>     public </a:t>
            </a:r>
            <a:r>
              <a:rPr lang="en-US" dirty="0" err="1"/>
              <a:t>int</a:t>
            </a:r>
            <a:r>
              <a:rPr lang="en-US" dirty="0"/>
              <a:t> number;//</a:t>
            </a:r>
            <a:r>
              <a:rPr lang="ru-RU" dirty="0"/>
              <a:t>число</a:t>
            </a:r>
          </a:p>
          <a:p>
            <a:pPr>
              <a:buNone/>
            </a:pPr>
            <a:r>
              <a:rPr lang="ru-RU" dirty="0"/>
              <a:t>    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bool</a:t>
            </a:r>
            <a:r>
              <a:rPr lang="ru-RU" dirty="0"/>
              <a:t> </a:t>
            </a:r>
            <a:r>
              <a:rPr lang="ru-RU" dirty="0" err="1"/>
              <a:t>ok</a:t>
            </a:r>
            <a:r>
              <a:rPr lang="ru-RU" dirty="0"/>
              <a:t>;//признак правильного ввода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Формы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//обработчик для ввода цифр</a:t>
            </a:r>
            <a:r>
              <a:rPr lang="en-US" dirty="0"/>
              <a:t> </a:t>
            </a:r>
            <a:endParaRPr lang="ru-RU" dirty="0"/>
          </a:p>
          <a:p>
            <a:pPr>
              <a:buNone/>
            </a:pPr>
            <a:r>
              <a:rPr lang="en-US" dirty="0"/>
              <a:t>private void </a:t>
            </a:r>
            <a:r>
              <a:rPr lang="en-US" dirty="0" err="1"/>
              <a:t>textNumber_KeyPress</a:t>
            </a:r>
            <a:r>
              <a:rPr lang="en-US" dirty="0"/>
              <a:t>(object sender, </a:t>
            </a:r>
            <a:r>
              <a:rPr lang="en-US" dirty="0" err="1"/>
              <a:t>KeyPressEventArgs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            if (</a:t>
            </a:r>
            <a:r>
              <a:rPr lang="en-US" dirty="0" err="1"/>
              <a:t>e.KeyChar</a:t>
            </a:r>
            <a:r>
              <a:rPr lang="en-US" dirty="0"/>
              <a:t> &gt;= '0' &amp;&amp; </a:t>
            </a:r>
            <a:r>
              <a:rPr lang="en-US" dirty="0" err="1"/>
              <a:t>e.KeyChar</a:t>
            </a:r>
            <a:r>
              <a:rPr lang="en-US" dirty="0"/>
              <a:t> &lt;= '9')</a:t>
            </a:r>
            <a:endParaRPr lang="ru-RU" dirty="0">
              <a:cs typeface="Calibri"/>
            </a:endParaRPr>
          </a:p>
          <a:p>
            <a:pPr>
              <a:buNone/>
            </a:pPr>
            <a:r>
              <a:rPr lang="ru-RU" dirty="0"/>
              <a:t>       </a:t>
            </a:r>
            <a:r>
              <a:rPr lang="en-US" dirty="0"/>
              <a:t> </a:t>
            </a:r>
            <a:r>
              <a:rPr lang="ru-RU" dirty="0"/>
              <a:t>    </a:t>
            </a:r>
            <a:r>
              <a:rPr lang="en-US" dirty="0"/>
              <a:t>return;</a:t>
            </a:r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e.KeyChar.Equals</a:t>
            </a:r>
            <a:r>
              <a:rPr lang="en-US" dirty="0"/>
              <a:t>((char)13))</a:t>
            </a:r>
            <a:endParaRPr lang="ru-RU" dirty="0"/>
          </a:p>
          <a:p>
            <a:pPr>
              <a:buNone/>
            </a:pPr>
            <a:r>
              <a:rPr lang="ru-RU" dirty="0"/>
              <a:t>            </a:t>
            </a:r>
            <a:r>
              <a:rPr lang="en-US" dirty="0"/>
              <a:t>button1.Focus();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e.Handled</a:t>
            </a:r>
            <a:r>
              <a:rPr lang="en-US" dirty="0"/>
              <a:t> = true;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Формы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ru-RU" dirty="0"/>
              <a:t>//обработчик кнопки</a:t>
            </a:r>
          </a:p>
          <a:p>
            <a:pPr>
              <a:buNone/>
            </a:pPr>
            <a:r>
              <a:rPr lang="en-US" dirty="0"/>
              <a:t>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            if (</a:t>
            </a:r>
            <a:r>
              <a:rPr lang="en-US" dirty="0" err="1"/>
              <a:t>textNumber.Text</a:t>
            </a:r>
            <a:r>
              <a:rPr lang="en-US" dirty="0"/>
              <a:t> == "")</a:t>
            </a:r>
          </a:p>
          <a:p>
            <a:pPr>
              <a:buNone/>
            </a:pPr>
            <a:r>
              <a:rPr lang="ru-RU" dirty="0"/>
              <a:t>            {</a:t>
            </a:r>
            <a:endParaRPr lang="en-US"/>
          </a:p>
          <a:p>
            <a:pPr>
              <a:buNone/>
            </a:pPr>
            <a:r>
              <a:rPr lang="ru-RU" dirty="0"/>
              <a:t>               </a:t>
            </a:r>
            <a:r>
              <a:rPr lang="en-US" dirty="0"/>
              <a:t>  ok = false;</a:t>
            </a:r>
            <a:endParaRPr lang="en-US"/>
          </a:p>
          <a:p>
            <a:pPr>
              <a:buNone/>
            </a:pPr>
            <a:r>
              <a:rPr lang="ru-RU" dirty="0"/>
              <a:t>            }</a:t>
            </a:r>
            <a:endParaRPr lang="en-US"/>
          </a:p>
          <a:p>
            <a:pPr>
              <a:buNone/>
            </a:pPr>
            <a:r>
              <a:rPr lang="en-US" dirty="0"/>
              <a:t>            else</a:t>
            </a:r>
            <a:endParaRPr lang="en-US"/>
          </a:p>
          <a:p>
            <a:pPr>
              <a:buNone/>
            </a:pPr>
            <a:r>
              <a:rPr lang="ru-RU" dirty="0"/>
              <a:t>            {</a:t>
            </a:r>
            <a:endParaRPr lang="en-US"/>
          </a:p>
          <a:p>
            <a:pPr>
              <a:buNone/>
            </a:pPr>
            <a:r>
              <a:rPr lang="en-US" dirty="0"/>
              <a:t>                number = Convert.ToInt32(</a:t>
            </a:r>
            <a:r>
              <a:rPr lang="en-US" dirty="0" err="1"/>
              <a:t>textNumber.Text</a:t>
            </a:r>
            <a:r>
              <a:rPr lang="en-US" dirty="0"/>
              <a:t>);</a:t>
            </a:r>
            <a:endParaRPr lang="ru-RU"/>
          </a:p>
          <a:p>
            <a:pPr>
              <a:buNone/>
            </a:pPr>
            <a:r>
              <a:rPr lang="en-US" dirty="0"/>
              <a:t>                ok = true;</a:t>
            </a:r>
            <a:endParaRPr lang="ru-RU" dirty="0"/>
          </a:p>
          <a:p>
            <a:pPr>
              <a:buNone/>
            </a:pPr>
            <a:r>
              <a:rPr lang="ru-RU" dirty="0">
                <a:cs typeface="Calibri"/>
              </a:rPr>
              <a:t>            }</a:t>
            </a:r>
            <a:endParaRPr lang="ru-RU"/>
          </a:p>
          <a:p>
            <a:pPr>
              <a:buNone/>
            </a:pPr>
            <a:r>
              <a:rPr lang="en-US" dirty="0"/>
              <a:t>            Close();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Формы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/>
              <a:t>//обработчик кнопки</a:t>
            </a:r>
          </a:p>
          <a:p>
            <a:pPr>
              <a:buNone/>
            </a:pPr>
            <a:r>
              <a:rPr lang="en-US" dirty="0"/>
              <a:t> 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Form2 form</a:t>
            </a:r>
            <a:r>
              <a:rPr lang="ru-RU" dirty="0"/>
              <a:t>2</a:t>
            </a:r>
            <a:r>
              <a:rPr lang="en-US" dirty="0"/>
              <a:t> = new Form2();</a:t>
            </a:r>
          </a:p>
          <a:p>
            <a:pPr>
              <a:buNone/>
            </a:pPr>
            <a:r>
              <a:rPr lang="en-US" dirty="0"/>
              <a:t>            form</a:t>
            </a:r>
            <a:r>
              <a:rPr lang="ru-RU" dirty="0"/>
              <a:t>2</a:t>
            </a:r>
            <a:r>
              <a:rPr lang="en-US" dirty="0"/>
              <a:t>.</a:t>
            </a:r>
            <a:r>
              <a:rPr lang="en-US" dirty="0" err="1"/>
              <a:t>ShowDialog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    if (form</a:t>
            </a:r>
            <a:r>
              <a:rPr lang="ru-RU" dirty="0"/>
              <a:t>2</a:t>
            </a:r>
            <a:r>
              <a:rPr lang="en-US" dirty="0"/>
              <a:t>.</a:t>
            </a:r>
            <a:r>
              <a:rPr lang="en-US" dirty="0" err="1"/>
              <a:t>DialogResult</a:t>
            </a:r>
            <a:r>
              <a:rPr lang="en-US" dirty="0"/>
              <a:t> == </a:t>
            </a:r>
            <a:r>
              <a:rPr lang="en-US" dirty="0" err="1"/>
              <a:t>DialogResult.OK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if (form</a:t>
            </a:r>
            <a:r>
              <a:rPr lang="ru-RU" dirty="0"/>
              <a:t>2</a:t>
            </a:r>
            <a:r>
              <a:rPr lang="en-US" dirty="0"/>
              <a:t>.ok == true) label1.Text ="</a:t>
            </a:r>
            <a:r>
              <a:rPr lang="ru-RU" dirty="0"/>
              <a:t>Было введено число: "+ </a:t>
            </a:r>
            <a:r>
              <a:rPr lang="en-US" dirty="0"/>
              <a:t>form2.number.ToString();</a:t>
            </a:r>
          </a:p>
          <a:p>
            <a:pPr>
              <a:buNone/>
            </a:pPr>
            <a:r>
              <a:rPr lang="en-US" dirty="0"/>
              <a:t>                else</a:t>
            </a:r>
          </a:p>
          <a:p>
            <a:pPr>
              <a:buNone/>
            </a:pPr>
            <a:r>
              <a:rPr lang="ru-RU" dirty="0"/>
              <a:t>                    label1.Text = "Число не было введено!";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en-US" dirty="0"/>
              <a:t>            else</a:t>
            </a:r>
          </a:p>
          <a:p>
            <a:pPr>
              <a:buNone/>
            </a:pPr>
            <a:r>
              <a:rPr lang="ru-RU" dirty="0"/>
              <a:t>                label1.Text = "Число не было введено!";</a:t>
            </a:r>
          </a:p>
          <a:p>
            <a:pPr>
              <a:buNone/>
            </a:pPr>
            <a:r>
              <a:rPr lang="ru-RU" dirty="0"/>
              <a:t>           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передачи информации из диалогового окна </a:t>
            </a:r>
            <a:r>
              <a:rPr lang="en-US" dirty="0"/>
              <a:t>Form</a:t>
            </a:r>
            <a:r>
              <a:rPr lang="ru-RU" dirty="0"/>
              <a:t>1 в диалоговое окно </a:t>
            </a:r>
            <a:r>
              <a:rPr lang="en-US" dirty="0"/>
              <a:t>Form</a:t>
            </a:r>
            <a:r>
              <a:rPr lang="ru-RU" dirty="0"/>
              <a:t>2</a:t>
            </a:r>
            <a:r>
              <a:rPr lang="en-US" dirty="0"/>
              <a:t>:</a:t>
            </a:r>
          </a:p>
          <a:p>
            <a:r>
              <a:rPr lang="ru-RU" dirty="0"/>
              <a:t>пользователь вводит в </a:t>
            </a:r>
            <a:r>
              <a:rPr lang="en-US" dirty="0"/>
              <a:t>Form</a:t>
            </a:r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число;</a:t>
            </a:r>
          </a:p>
          <a:p>
            <a:r>
              <a:rPr lang="en-US" dirty="0"/>
              <a:t>Form1 </a:t>
            </a:r>
            <a:r>
              <a:rPr lang="ru-RU" dirty="0"/>
              <a:t>вызывает </a:t>
            </a:r>
            <a:r>
              <a:rPr lang="en-US" dirty="0"/>
              <a:t>Form2;</a:t>
            </a:r>
          </a:p>
          <a:p>
            <a:r>
              <a:rPr lang="en-US" dirty="0"/>
              <a:t>Form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получает число, введенное в </a:t>
            </a:r>
            <a:r>
              <a:rPr lang="en-US" dirty="0"/>
              <a:t>Form</a:t>
            </a:r>
            <a:r>
              <a:rPr lang="ru-RU" dirty="0"/>
              <a:t>1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передачи информации из одного диалогового окна в другое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6288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35699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Стрелка вправо 7"/>
          <p:cNvSpPr/>
          <p:nvPr/>
        </p:nvSpPr>
        <p:spPr>
          <a:xfrm>
            <a:off x="3851920" y="24208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public partial class Form1 : Form</a:t>
            </a:r>
          </a:p>
          <a:p>
            <a:pPr>
              <a:buNone/>
            </a:pPr>
            <a:r>
              <a:rPr lang="ru-RU" dirty="0"/>
              <a:t>    {</a:t>
            </a:r>
          </a:p>
          <a:p>
            <a:pPr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number; //</a:t>
            </a:r>
            <a:r>
              <a:rPr lang="ru-RU" dirty="0"/>
              <a:t>число</a:t>
            </a:r>
            <a:endParaRPr lang="en-US" dirty="0"/>
          </a:p>
          <a:p>
            <a:pPr>
              <a:buNone/>
            </a:pPr>
            <a:r>
              <a:rPr lang="en-US" dirty="0"/>
              <a:t>        public Form1()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InitializeComponent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     </a:t>
            </a:r>
            <a:r>
              <a:rPr lang="en-US" dirty="0" err="1"/>
              <a:t>OpenForm.Enabled</a:t>
            </a:r>
            <a:r>
              <a:rPr lang="en-US" dirty="0"/>
              <a:t> = false;</a:t>
            </a:r>
            <a:r>
              <a:rPr lang="ru-RU" dirty="0"/>
              <a:t>//блокировка</a:t>
            </a:r>
            <a:endParaRPr lang="en-US" dirty="0"/>
          </a:p>
          <a:p>
            <a:pPr>
              <a:buNone/>
            </a:pPr>
            <a:r>
              <a:rPr lang="ru-RU" dirty="0"/>
              <a:t>        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//обработчик текстового поля</a:t>
            </a:r>
          </a:p>
          <a:p>
            <a:pPr>
              <a:buNone/>
            </a:pPr>
            <a:r>
              <a:rPr lang="en-US" dirty="0"/>
              <a:t>private void </a:t>
            </a:r>
            <a:r>
              <a:rPr lang="en-US" dirty="0" err="1"/>
              <a:t>EnterNumber_KeyPress</a:t>
            </a:r>
            <a:r>
              <a:rPr lang="en-US" dirty="0"/>
              <a:t>(object sender, </a:t>
            </a:r>
            <a:r>
              <a:rPr lang="en-US" dirty="0" err="1"/>
              <a:t>KeyPressEventArgs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e.KeyChar</a:t>
            </a:r>
            <a:r>
              <a:rPr lang="en-US" dirty="0"/>
              <a:t> &gt;= '0' &amp;&amp; </a:t>
            </a:r>
            <a:r>
              <a:rPr lang="en-US" dirty="0" err="1"/>
              <a:t>e.KeyChar</a:t>
            </a:r>
            <a:r>
              <a:rPr lang="en-US" dirty="0"/>
              <a:t> &lt;= '9')</a:t>
            </a:r>
          </a:p>
          <a:p>
            <a:pPr>
              <a:buNone/>
            </a:pPr>
            <a:r>
              <a:rPr lang="en-US" dirty="0"/>
              <a:t>                return;</a:t>
            </a:r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e.KeyChar.Equals</a:t>
            </a:r>
            <a:r>
              <a:rPr lang="en-US" dirty="0"/>
              <a:t>((char)13))</a:t>
            </a:r>
          </a:p>
          <a:p>
            <a:pPr>
              <a:buNone/>
            </a:pPr>
            <a:r>
              <a:rPr lang="en-US" dirty="0"/>
              <a:t>                button1.Focus();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e.Handled</a:t>
            </a:r>
            <a:r>
              <a:rPr lang="en-US" dirty="0"/>
              <a:t> = true;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обработки сообщений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основе приложений </a:t>
            </a:r>
            <a:r>
              <a:rPr lang="en-US" dirty="0"/>
              <a:t>Microsoft Windows</a:t>
            </a:r>
            <a:r>
              <a:rPr lang="ru-RU" dirty="0"/>
              <a:t> с графическим интерфейсом лежит цикл обработки сообщений. </a:t>
            </a:r>
          </a:p>
          <a:p>
            <a:r>
              <a:rPr lang="ru-RU" dirty="0"/>
              <a:t>Когда приложение инициализируется, оно создает цикл обработки сообщений, а также выделяет функцию, которой будут передаваться сообщения. Эта функция называется функцией окна (</a:t>
            </a:r>
            <a:r>
              <a:rPr lang="en-US" dirty="0"/>
              <a:t>window procedure</a:t>
            </a:r>
            <a:r>
              <a:rPr lang="ru-RU" dirty="0"/>
              <a:t>).</a:t>
            </a:r>
          </a:p>
          <a:p>
            <a:r>
              <a:rPr lang="ru-RU" dirty="0"/>
              <a:t>Каждое окно имеет свой цикл обработки сообщений, а также свою функцию окна, которой передаются сообщения, извлеченные из очереди приложения.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//обработчик кнопки для ввода</a:t>
            </a:r>
            <a:r>
              <a:rPr lang="en-US" dirty="0"/>
              <a:t> </a:t>
            </a:r>
            <a:r>
              <a:rPr lang="ru-RU" dirty="0"/>
              <a:t>числа </a:t>
            </a:r>
          </a:p>
          <a:p>
            <a:pPr>
              <a:buNone/>
            </a:pPr>
            <a:r>
              <a:rPr lang="en-US" dirty="0"/>
              <a:t>private void </a:t>
            </a:r>
            <a:r>
              <a:rPr lang="en-US" dirty="0" err="1"/>
              <a:t>EnterNumber_Click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try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number = Convert.ToInt32(textBox1.Text);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OpenForm.Enabled</a:t>
            </a:r>
            <a:r>
              <a:rPr lang="en-US" dirty="0"/>
              <a:t> = true;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en-US" dirty="0"/>
              <a:t>            catch (</a:t>
            </a:r>
            <a:r>
              <a:rPr lang="en-US" dirty="0" err="1"/>
              <a:t>FormatException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number = 0;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MessageBox.Show</a:t>
            </a:r>
            <a:r>
              <a:rPr lang="en-US" dirty="0"/>
              <a:t>("</a:t>
            </a:r>
            <a:r>
              <a:rPr lang="ru-RU" dirty="0"/>
              <a:t>Ошибка в исходных </a:t>
            </a:r>
            <a:r>
              <a:rPr lang="ru-RU" dirty="0" err="1"/>
              <a:t>данных.\</a:t>
            </a:r>
            <a:r>
              <a:rPr lang="en-US" dirty="0"/>
              <a:t>n" + "</a:t>
            </a:r>
            <a:r>
              <a:rPr lang="ru-RU" dirty="0"/>
              <a:t>Исходные данные имеют неверный формат.", "Передача данных", </a:t>
            </a:r>
            <a:r>
              <a:rPr lang="en-US" dirty="0" err="1"/>
              <a:t>MessageBoxButtons.OK</a:t>
            </a:r>
            <a:r>
              <a:rPr lang="en-US" dirty="0"/>
              <a:t>, </a:t>
            </a:r>
            <a:r>
              <a:rPr lang="en-US" dirty="0" err="1"/>
              <a:t>MessageBoxIcon.Error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ru-RU" dirty="0"/>
              <a:t>        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en-US" dirty="0"/>
              <a:t>//</a:t>
            </a:r>
            <a:r>
              <a:rPr lang="ru-RU" dirty="0"/>
              <a:t>обработчик кнопки Открыть форму</a:t>
            </a:r>
            <a:endParaRPr lang="en-US" dirty="0"/>
          </a:p>
          <a:p>
            <a:pPr>
              <a:buNone/>
            </a:pPr>
            <a:r>
              <a:rPr lang="en-US" dirty="0"/>
              <a:t>private void </a:t>
            </a:r>
            <a:r>
              <a:rPr lang="en-US" dirty="0" err="1"/>
              <a:t>OpenForm_Click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Form2 f2 = new Form2();</a:t>
            </a:r>
          </a:p>
          <a:p>
            <a:pPr>
              <a:buNone/>
            </a:pPr>
            <a:r>
              <a:rPr lang="en-US" dirty="0"/>
              <a:t>            f2.Owner = this;</a:t>
            </a:r>
            <a:r>
              <a:rPr lang="ru-RU" dirty="0"/>
              <a:t>//запомнить владельца</a:t>
            </a:r>
            <a:endParaRPr lang="en-US" dirty="0"/>
          </a:p>
          <a:p>
            <a:pPr>
              <a:buNone/>
            </a:pPr>
            <a:r>
              <a:rPr lang="en-US" dirty="0"/>
              <a:t>            f2.Show();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ru-RU" dirty="0"/>
              <a:t>//обработчик кнопки Получить число</a:t>
            </a:r>
          </a:p>
          <a:p>
            <a:pPr>
              <a:buNone/>
            </a:pPr>
            <a:r>
              <a:rPr lang="en-US" dirty="0"/>
              <a:t>private void </a:t>
            </a:r>
            <a:r>
              <a:rPr lang="en-US" dirty="0" err="1"/>
              <a:t>GetNumber_Click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ru-RU" dirty="0"/>
              <a:t>		//получить владельца </a:t>
            </a:r>
          </a:p>
          <a:p>
            <a:pPr>
              <a:buNone/>
            </a:pPr>
            <a:r>
              <a:rPr lang="en-US" dirty="0"/>
              <a:t>            Form1 f1 = (Form1)</a:t>
            </a:r>
            <a:r>
              <a:rPr lang="en-US" dirty="0" err="1"/>
              <a:t>this.Owner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    textBox1.Text = f1.number.ToString();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Цикл обработки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/>
              <a:t>Структура MSG хранит данные сообщения. </a:t>
            </a:r>
          </a:p>
          <a:p>
            <a:pPr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tagMSG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HWND </a:t>
            </a:r>
            <a:r>
              <a:rPr lang="en-US" dirty="0" err="1"/>
              <a:t>hwnd</a:t>
            </a:r>
            <a:r>
              <a:rPr lang="en-US" dirty="0"/>
              <a:t>;</a:t>
            </a:r>
            <a:r>
              <a:rPr lang="ru-RU" dirty="0"/>
              <a:t>// идентификатор окна, для которого //это сообщение предназначено.</a:t>
            </a:r>
          </a:p>
          <a:p>
            <a:pPr>
              <a:buNone/>
            </a:pPr>
            <a:r>
              <a:rPr lang="ru-RU" dirty="0"/>
              <a:t>    </a:t>
            </a:r>
            <a:r>
              <a:rPr lang="en-US" dirty="0"/>
              <a:t>UINT message;</a:t>
            </a:r>
            <a:r>
              <a:rPr lang="ru-RU" dirty="0"/>
              <a:t>//характеристика сообщения</a:t>
            </a:r>
            <a:br>
              <a:rPr lang="en-US" dirty="0"/>
            </a:br>
            <a:r>
              <a:rPr lang="en-US" dirty="0"/>
              <a:t>WPARAM </a:t>
            </a:r>
            <a:r>
              <a:rPr lang="en-US" dirty="0" err="1"/>
              <a:t>wParam</a:t>
            </a:r>
            <a:r>
              <a:rPr lang="en-US" dirty="0"/>
              <a:t>;</a:t>
            </a:r>
            <a:r>
              <a:rPr lang="ru-RU" dirty="0"/>
              <a:t> //характеристика сообщения </a:t>
            </a:r>
            <a:br>
              <a:rPr lang="en-US" dirty="0"/>
            </a:br>
            <a:r>
              <a:rPr lang="en-US" dirty="0"/>
              <a:t>LPARAM </a:t>
            </a:r>
            <a:r>
              <a:rPr lang="en-US" dirty="0" err="1"/>
              <a:t>lParam</a:t>
            </a:r>
            <a:r>
              <a:rPr lang="en-US" dirty="0"/>
              <a:t>;</a:t>
            </a:r>
            <a:r>
              <a:rPr lang="ru-RU" dirty="0"/>
              <a:t> //характеристика сообщения </a:t>
            </a:r>
            <a:br>
              <a:rPr lang="en-US" dirty="0"/>
            </a:br>
            <a:r>
              <a:rPr lang="en-US" dirty="0"/>
              <a:t>DWORD time;</a:t>
            </a:r>
            <a:r>
              <a:rPr lang="ru-RU" dirty="0"/>
              <a:t>// время отправления сообщения </a:t>
            </a:r>
            <a:br>
              <a:rPr lang="en-US" dirty="0"/>
            </a:br>
            <a:r>
              <a:rPr lang="en-US" dirty="0"/>
              <a:t>POINT pt;</a:t>
            </a:r>
            <a:r>
              <a:rPr lang="ru-RU" dirty="0"/>
              <a:t>// координаты, связанные с сообщением.</a:t>
            </a:r>
          </a:p>
          <a:p>
            <a:pPr>
              <a:buNone/>
            </a:pPr>
            <a:r>
              <a:rPr lang="en-US" dirty="0"/>
              <a:t>} </a:t>
            </a:r>
            <a:r>
              <a:rPr lang="ru-RU" dirty="0"/>
              <a:t> </a:t>
            </a:r>
            <a:r>
              <a:rPr lang="en-US" dirty="0"/>
              <a:t>MSGMSG;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обработки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   </a:t>
            </a:r>
            <a:r>
              <a:rPr lang="en-US" dirty="0">
                <a:solidFill>
                  <a:srgbClr val="FF0000"/>
                </a:solidFill>
              </a:rPr>
              <a:t>MSG </a:t>
            </a:r>
            <a:r>
              <a:rPr lang="en-US" dirty="0" err="1">
                <a:solidFill>
                  <a:srgbClr val="FF0000"/>
                </a:solidFill>
              </a:rPr>
              <a:t>msg</a:t>
            </a:r>
            <a:r>
              <a:rPr lang="en-US" dirty="0">
                <a:solidFill>
                  <a:srgbClr val="FF0000"/>
                </a:solidFill>
              </a:rPr>
              <a:t>;</a:t>
            </a:r>
            <a:endParaRPr lang="ru-RU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dirty="0"/>
              <a:t>//выборка сообщения из очереди</a:t>
            </a:r>
          </a:p>
          <a:p>
            <a:pPr>
              <a:buNone/>
            </a:pPr>
            <a:r>
              <a:rPr lang="ru-RU" dirty="0"/>
              <a:t>//приложения</a:t>
            </a:r>
            <a:br>
              <a:rPr lang="en-US" dirty="0"/>
            </a:br>
            <a:r>
              <a:rPr lang="en-US" dirty="0"/>
              <a:t>while(</a:t>
            </a:r>
            <a:r>
              <a:rPr lang="ru-RU" dirty="0" err="1">
                <a:solidFill>
                  <a:srgbClr val="FF0000"/>
                </a:solidFill>
              </a:rPr>
              <a:t>ПолучитьСообщение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msg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ru-RU" dirty="0"/>
              <a:t>     //передача выбранного из очереди</a:t>
            </a:r>
          </a:p>
          <a:p>
            <a:pPr>
              <a:buNone/>
            </a:pPr>
            <a:r>
              <a:rPr lang="ru-RU" dirty="0"/>
              <a:t>    //сообщения нужной функции окна</a:t>
            </a:r>
            <a:br>
              <a:rPr lang="en-US" dirty="0"/>
            </a:br>
            <a:r>
              <a:rPr lang="ru-RU" dirty="0" err="1">
                <a:solidFill>
                  <a:srgbClr val="FF0000"/>
                </a:solidFill>
              </a:rPr>
              <a:t>ПередатьСообщение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msg</a:t>
            </a:r>
            <a:r>
              <a:rPr lang="en-US" dirty="0">
                <a:solidFill>
                  <a:srgbClr val="FF0000"/>
                </a:solidFill>
              </a:rPr>
              <a:t>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Функция окна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Функция окна анализирует код сообщения, записанный в поле </a:t>
            </a:r>
            <a:r>
              <a:rPr lang="ru-RU" dirty="0" err="1"/>
              <a:t>message</a:t>
            </a:r>
            <a:r>
              <a:rPr lang="ru-RU" dirty="0"/>
              <a:t> структуры MSG, и в зависимости от этого кода выполняет те или иные действия. </a:t>
            </a:r>
          </a:p>
          <a:p>
            <a:r>
              <a:rPr lang="ru-RU" dirty="0"/>
              <a:t>Если приложение создает несколько окон, то в нем может быть несколько циклов обработки сообщений и несколько функций окон.</a:t>
            </a:r>
          </a:p>
          <a:p>
            <a:r>
              <a:rPr lang="ru-RU" dirty="0"/>
              <a:t> В процессе обработки сообщений функция окна может создавать другие окна, запуская для них дополнительные циклы обработки сообщений.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2697</Words>
  <Application>Microsoft Office PowerPoint</Application>
  <PresentationFormat>Экран (4:3)</PresentationFormat>
  <Paragraphs>531</Paragraphs>
  <Slides>62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3" baseType="lpstr">
      <vt:lpstr>Тема Office</vt:lpstr>
      <vt:lpstr>Создание приложений под OC Windows</vt:lpstr>
      <vt:lpstr>Основные особенности Windows</vt:lpstr>
      <vt:lpstr>Сообщения</vt:lpstr>
      <vt:lpstr>Сообщения</vt:lpstr>
      <vt:lpstr>Структура приложения Microsoft Windows</vt:lpstr>
      <vt:lpstr>Цикл обработки сообщений</vt:lpstr>
      <vt:lpstr>Цикл обработки сообщений</vt:lpstr>
      <vt:lpstr>Цикл обработки сообщений</vt:lpstr>
      <vt:lpstr>Функция окна</vt:lpstr>
      <vt:lpstr>Процесс обработки сообщений </vt:lpstr>
      <vt:lpstr>Передача сообщений</vt:lpstr>
      <vt:lpstr>Передача сообщений</vt:lpstr>
      <vt:lpstr>Структура приложения с обработкой сообщений </vt:lpstr>
      <vt:lpstr>Структура приложения с обработкой сообщений </vt:lpstr>
      <vt:lpstr>Структура приложения с обработкой сообщений </vt:lpstr>
      <vt:lpstr>Процесс создания Windows-приложения состоит из двух основных этапов: </vt:lpstr>
      <vt:lpstr>Создание Windows-приложения</vt:lpstr>
      <vt:lpstr>Базовые элементы</vt:lpstr>
      <vt:lpstr>Базовые элементы </vt:lpstr>
      <vt:lpstr>Визуальное проектирование</vt:lpstr>
      <vt:lpstr>Настройка свойств формы</vt:lpstr>
      <vt:lpstr>Визуальное проектирование</vt:lpstr>
      <vt:lpstr>Описание поведения</vt:lpstr>
      <vt:lpstr>Описание поведения</vt:lpstr>
      <vt:lpstr>Описание данных</vt:lpstr>
      <vt:lpstr>Определение поведения приложения</vt:lpstr>
      <vt:lpstr>Презентация PowerPoint</vt:lpstr>
      <vt:lpstr>Задаем поведение управляющих элементов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типы Windows.Forms</vt:lpstr>
      <vt:lpstr>Основные типы Windows.Forms</vt:lpstr>
      <vt:lpstr>Наиболее часто используемые события:</vt:lpstr>
      <vt:lpstr>Класс Control </vt:lpstr>
      <vt:lpstr>Элементы управления</vt:lpstr>
      <vt:lpstr>Элементы управления</vt:lpstr>
      <vt:lpstr>Презентация PowerPoint</vt:lpstr>
      <vt:lpstr>Элементы управления</vt:lpstr>
      <vt:lpstr>Элементы управления</vt:lpstr>
      <vt:lpstr> Диалоговые окна</vt:lpstr>
      <vt:lpstr>Диалоговые окна</vt:lpstr>
      <vt:lpstr>Обработчик для вызова диалогового окна</vt:lpstr>
      <vt:lpstr>Задача 1</vt:lpstr>
      <vt:lpstr>Пример передачи информации из одного диалогового окна в другое</vt:lpstr>
      <vt:lpstr>Описание поведения</vt:lpstr>
      <vt:lpstr>Описание поведения</vt:lpstr>
      <vt:lpstr>Описание поведения</vt:lpstr>
      <vt:lpstr>Проектируем формы</vt:lpstr>
      <vt:lpstr>Данные для Формы 2</vt:lpstr>
      <vt:lpstr>Методы для Формы 2</vt:lpstr>
      <vt:lpstr>Методы для Формы 2</vt:lpstr>
      <vt:lpstr>Методы для Формы 1</vt:lpstr>
      <vt:lpstr>Задача 2</vt:lpstr>
      <vt:lpstr>Пример передачи информации из одного диалогового окна в другое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приложений под OC Windows</dc:title>
  <dc:creator>VikentyevaOL</dc:creator>
  <cp:lastModifiedBy>VikentyevaOL</cp:lastModifiedBy>
  <cp:revision>8</cp:revision>
  <dcterms:created xsi:type="dcterms:W3CDTF">2013-01-13T12:54:14Z</dcterms:created>
  <dcterms:modified xsi:type="dcterms:W3CDTF">2018-02-26T13:19:45Z</dcterms:modified>
</cp:coreProperties>
</file>