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481E-8D3E-42FE-8269-10C356C1A948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F51E-073E-47D0-971B-728DF076704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свойства ОО программирования: наследование, полиморфизм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Сокрытие имен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Производный класс может определить элемент, имя которого </a:t>
            </a:r>
            <a:r>
              <a:rPr lang="ru-RU" b="1" dirty="0"/>
              <a:t>совпадает</a:t>
            </a:r>
            <a:r>
              <a:rPr lang="ru-RU" dirty="0"/>
              <a:t> с именем элемента базового класса.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случае элемент базового класса становится </a:t>
            </a:r>
            <a:r>
              <a:rPr lang="ru-RU" b="1" dirty="0"/>
              <a:t>скрытым</a:t>
            </a:r>
            <a:r>
              <a:rPr lang="ru-RU" dirty="0"/>
              <a:t> в производном классе.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ru-RU" dirty="0"/>
              <a:t>с точки зрения формального синтаксиса языка С# эта ситуация не является ошибочной, компилятор выдаст предупреждающее сообщение, которое должно послужить напоминанием о факте сокрытия имени.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предотвращения этого предупреждения перед членом производного класса необходимо поставить ключевое слово </a:t>
            </a:r>
            <a:r>
              <a:rPr lang="ru-RU" b="1" dirty="0" err="1"/>
              <a:t>new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u="sng" dirty="0" smtClean="0"/>
              <a:t>Пример 13_2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Виртуальные методы. Механизм позднего </a:t>
            </a:r>
            <a:r>
              <a:rPr lang="ru-RU" b="1" dirty="0" smtClean="0"/>
              <a:t>связывания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Triangle t1 = new Triangle(10, 15, "</a:t>
            </a:r>
            <a:r>
              <a:rPr lang="ru-RU" dirty="0"/>
              <a:t>прямоугольный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Shape s</a:t>
            </a:r>
            <a:r>
              <a:rPr lang="ru-RU" b="1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ru-RU" b="1" dirty="0">
                <a:solidFill>
                  <a:srgbClr val="FF0000"/>
                </a:solidFill>
              </a:rPr>
              <a:t>1;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Show</a:t>
            </a:r>
            <a:r>
              <a:rPr lang="ru-RU" dirty="0"/>
              <a:t>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С# — строго типизированный язык.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переменная одного типа (в том числе пользовательского) обычно не может ссылаться на объект другого типа. </a:t>
            </a:r>
          </a:p>
          <a:p>
            <a:r>
              <a:rPr lang="ru-RU" b="1" dirty="0">
                <a:solidFill>
                  <a:srgbClr val="FF0000"/>
                </a:solidFill>
              </a:rPr>
              <a:t>НО ссылочной переменной базового класса можно присвоить ссылку на объект любого класса, производного от этого базового класса.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789040"/>
            <a:ext cx="459263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Shape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arr</a:t>
            </a:r>
            <a:r>
              <a:rPr lang="en-US" dirty="0"/>
              <a:t>) 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s.Show</a:t>
            </a:r>
            <a:r>
              <a:rPr lang="en-US" dirty="0" smtClean="0"/>
              <a:t>();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Виртуальным</a:t>
            </a:r>
            <a:r>
              <a:rPr lang="ru-RU" dirty="0"/>
              <a:t> называется метод, объявляемый с помощью ключевого слова </a:t>
            </a:r>
            <a:r>
              <a:rPr lang="en-US" b="1" dirty="0"/>
              <a:t>virtual</a:t>
            </a:r>
            <a:r>
              <a:rPr lang="ru-RU" dirty="0"/>
              <a:t> в базовом классе и переопределяемый в одном или нескольких производных классах. </a:t>
            </a:r>
          </a:p>
          <a:p>
            <a:r>
              <a:rPr lang="ru-RU" dirty="0"/>
              <a:t>При использовании виртуальных методов, тот метод, который  нужно вызвать, С# определяет по типу объекта, на который указывает ссылка, причем решение принимается </a:t>
            </a:r>
            <a:r>
              <a:rPr lang="ru-RU" b="1" dirty="0"/>
              <a:t>динамически, во время выполнения программы</a:t>
            </a:r>
            <a:r>
              <a:rPr lang="ru-RU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Чтобы объявить метод в базовом классе виртуальным, его объявление необходимо предварить ключевым словом </a:t>
            </a:r>
            <a:r>
              <a:rPr lang="en-US" b="1" dirty="0"/>
              <a:t>virtual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 переопределении </a:t>
            </a:r>
            <a:r>
              <a:rPr lang="ru-RU" dirty="0"/>
              <a:t>виртуального метода в производном классе используется модификатор </a:t>
            </a:r>
            <a:r>
              <a:rPr lang="ru-RU" b="1" dirty="0" err="1"/>
              <a:t>override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Описания </a:t>
            </a:r>
            <a:r>
              <a:rPr lang="ru-RU" dirty="0"/>
              <a:t>методов в базовом и производном классе должны совпадать. </a:t>
            </a:r>
            <a:endParaRPr lang="ru-RU" dirty="0" smtClean="0"/>
          </a:p>
          <a:p>
            <a:r>
              <a:rPr lang="ru-RU" b="1" dirty="0"/>
              <a:t>Позднее связывание</a:t>
            </a:r>
            <a:r>
              <a:rPr lang="ru-RU" dirty="0"/>
              <a:t> – это механизм вызова переопределенного метода во время выполнения программы, а не в период компиляции. </a:t>
            </a:r>
            <a:endParaRPr lang="ru-RU" dirty="0" smtClean="0"/>
          </a:p>
          <a:p>
            <a:r>
              <a:rPr lang="ru-RU" dirty="0" smtClean="0"/>
              <a:t>Именно благодаря позднему связыванию в С# реализуется </a:t>
            </a:r>
            <a:r>
              <a:rPr lang="ru-RU" b="1" dirty="0" smtClean="0"/>
              <a:t>динамический по</a:t>
            </a:r>
            <a:r>
              <a:rPr lang="ru-RU" dirty="0" smtClean="0"/>
              <a:t>лиморфизм.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Shape</a:t>
            </a:r>
            <a:r>
              <a:rPr lang="ru-RU" dirty="0"/>
              <a:t> //базовый класс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width; //</a:t>
            </a:r>
            <a:r>
              <a:rPr lang="en-US" dirty="0" err="1"/>
              <a:t>ширина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height;//</a:t>
            </a:r>
            <a:r>
              <a:rPr lang="en-US" dirty="0" err="1"/>
              <a:t>высота</a:t>
            </a:r>
            <a:endParaRPr lang="ru-RU" dirty="0"/>
          </a:p>
          <a:p>
            <a:pPr>
              <a:buNone/>
            </a:pPr>
            <a:r>
              <a:rPr lang="en-US" b="1" dirty="0"/>
              <a:t>. . . </a:t>
            </a:r>
            <a:endParaRPr lang="ru-RU" dirty="0"/>
          </a:p>
          <a:p>
            <a:pPr>
              <a:buNone/>
            </a:pPr>
            <a:r>
              <a:rPr lang="en-US" b="1" dirty="0"/>
              <a:t>       virtual 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("Shape: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u="sng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Triangle : Shape //</a:t>
            </a:r>
            <a:r>
              <a:rPr lang="en-US" dirty="0" err="1"/>
              <a:t>производный</a:t>
            </a:r>
            <a:r>
              <a:rPr lang="en-US" dirty="0"/>
              <a:t> </a:t>
            </a:r>
            <a:r>
              <a:rPr lang="en-US" dirty="0" err="1"/>
              <a:t>класс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string style;</a:t>
            </a:r>
            <a:endParaRPr lang="ru-RU" dirty="0"/>
          </a:p>
          <a:p>
            <a:pPr>
              <a:buNone/>
            </a:pPr>
            <a:r>
              <a:rPr lang="en-US" dirty="0"/>
              <a:t>. . .</a:t>
            </a:r>
            <a:endParaRPr lang="ru-RU" dirty="0"/>
          </a:p>
          <a:p>
            <a:pPr>
              <a:buNone/>
            </a:pPr>
            <a:r>
              <a:rPr lang="en-US" b="1" dirty="0"/>
              <a:t>        override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("Triangle: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height+" </a:t>
            </a:r>
            <a:r>
              <a:rPr lang="en-US" b="1" dirty="0" err="1"/>
              <a:t>стиль</a:t>
            </a:r>
            <a:r>
              <a:rPr lang="en-US" b="1" dirty="0"/>
              <a:t>="+style);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Виртуальные методы. Механизм позднего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628800"/>
            <a:ext cx="3635896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class Rectangle : Shape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. . . .</a:t>
            </a:r>
            <a:endParaRPr lang="ru-RU" dirty="0"/>
          </a:p>
          <a:p>
            <a:pPr>
              <a:buNone/>
            </a:pPr>
            <a:r>
              <a:rPr lang="en-US" b="1" dirty="0"/>
              <a:t>        override public void Show()</a:t>
            </a:r>
            <a:endParaRPr lang="ru-RU" dirty="0"/>
          </a:p>
          <a:p>
            <a:pPr>
              <a:buNone/>
            </a:pPr>
            <a:r>
              <a:rPr lang="en-US" b="1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en-US" b="1" dirty="0" err="1"/>
              <a:t>Rectngle</a:t>
            </a:r>
            <a:r>
              <a:rPr lang="en-US" b="1" dirty="0"/>
              <a:t>: </a:t>
            </a:r>
            <a:r>
              <a:rPr lang="en-US" b="1" dirty="0" err="1"/>
              <a:t>ширина</a:t>
            </a:r>
            <a:r>
              <a:rPr lang="en-US" b="1" dirty="0"/>
              <a:t>=" + width + " </a:t>
            </a:r>
            <a:r>
              <a:rPr lang="en-US" b="1" dirty="0" err="1"/>
              <a:t>высота</a:t>
            </a:r>
            <a:r>
              <a:rPr lang="en-US" b="1" dirty="0"/>
              <a:t>=" + height);</a:t>
            </a:r>
            <a:endParaRPr lang="ru-RU" dirty="0"/>
          </a:p>
          <a:p>
            <a:pPr>
              <a:buNone/>
            </a:pPr>
            <a:r>
              <a:rPr lang="en-US" b="1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u="sng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>
              <a:buNone/>
            </a:pPr>
            <a:r>
              <a:rPr lang="ru-RU" u="sng" dirty="0" smtClean="0"/>
              <a:t>Пример 13_3</a:t>
            </a:r>
            <a:endParaRPr lang="ru-RU" u="sng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896544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Rectangle r = new Rectangle();</a:t>
            </a:r>
            <a:endParaRPr lang="ru-RU" dirty="0"/>
          </a:p>
          <a:p>
            <a:pPr>
              <a:buNone/>
            </a:pPr>
            <a:r>
              <a:rPr lang="en-US" dirty="0"/>
              <a:t>            Triangle t1 = new Triangle(10, 15, "</a:t>
            </a:r>
            <a:r>
              <a:rPr lang="en-US" dirty="0" err="1"/>
              <a:t>прямоугольный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Triangle t2 = new Triangle(4, 4, "</a:t>
            </a:r>
            <a:r>
              <a:rPr lang="en-US" dirty="0" err="1"/>
              <a:t>равнобедренный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Rectangle r1 = new Rectangle(5, 6);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Shape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b="1" dirty="0" err="1"/>
              <a:t>foreach</a:t>
            </a:r>
            <a:r>
              <a:rPr lang="en-US" b="1" dirty="0"/>
              <a:t> (Shape s in </a:t>
            </a:r>
            <a:r>
              <a:rPr lang="en-US" b="1" dirty="0" err="1"/>
              <a:t>arr</a:t>
            </a:r>
            <a:r>
              <a:rPr lang="en-US" b="1" dirty="0"/>
              <a:t>) </a:t>
            </a:r>
            <a:r>
              <a:rPr lang="en-US" b="1" dirty="0" err="1"/>
              <a:t>s.Show</a:t>
            </a:r>
            <a:r>
              <a:rPr lang="en-US" b="1" dirty="0"/>
              <a:t>();</a:t>
            </a:r>
            <a:r>
              <a:rPr lang="en-US" dirty="0"/>
              <a:t>          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Таблица виртуальных </a:t>
            </a:r>
            <a:r>
              <a:rPr lang="ru-RU" b="1" dirty="0" smtClean="0"/>
              <a:t>функций</a:t>
            </a:r>
            <a:endParaRPr lang="ru-RU" dirty="0"/>
          </a:p>
        </p:txBody>
      </p:sp>
      <p:grpSp>
        <p:nvGrpSpPr>
          <p:cNvPr id="6" name="Group 3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2054" y="1288"/>
            <a:chExt cx="9249" cy="7586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2647" y="1288"/>
              <a:ext cx="8656" cy="7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21" y="1674"/>
              <a:ext cx="28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200">
                  <a:cs typeface="Arial" charset="0"/>
                </a:rPr>
                <a:t>0.     адрес </a:t>
              </a:r>
              <a:r>
                <a:rPr lang="en-US" sz="1200">
                  <a:cs typeface="Arial" charset="0"/>
                </a:rPr>
                <a:t>Triangle.</a:t>
              </a:r>
              <a:r>
                <a:rPr lang="ru-RU" sz="1200">
                  <a:cs typeface="Arial" charset="0"/>
                </a:rPr>
                <a:t>show()</a:t>
              </a:r>
            </a:p>
            <a:p>
              <a:pPr algn="l"/>
              <a:endParaRPr lang="ru-RU" sz="1200"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54" y="1486"/>
              <a:ext cx="30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Triangle </a:t>
              </a:r>
              <a:r>
                <a:rPr lang="ru-RU" sz="1200">
                  <a:cs typeface="Arial" charset="0"/>
                </a:rPr>
                <a:t> </a:t>
              </a:r>
              <a:r>
                <a:rPr lang="en-US" sz="1200">
                  <a:cs typeface="Arial" charset="0"/>
                </a:rPr>
                <a:t>t2</a:t>
              </a:r>
              <a:r>
                <a:rPr lang="ru-RU" sz="1200">
                  <a:cs typeface="Arial" charset="0"/>
                </a:rPr>
                <a:t>           </a:t>
              </a:r>
              <a:endParaRPr lang="ru-RU">
                <a:cs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761" y="167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220" y="149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>
                <a:cs typeface="Arial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21" y="4374"/>
              <a:ext cx="306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Triangle </a:t>
              </a:r>
              <a:r>
                <a:rPr lang="ru-RU" sz="1200">
                  <a:cs typeface="Arial" charset="0"/>
                </a:rPr>
                <a:t> </a:t>
              </a:r>
              <a:r>
                <a:rPr lang="en-US" sz="1200">
                  <a:cs typeface="Arial" charset="0"/>
                </a:rPr>
                <a:t>t1</a:t>
              </a:r>
              <a:r>
                <a:rPr lang="ru-RU" sz="1200">
                  <a:cs typeface="Arial" charset="0"/>
                </a:rPr>
                <a:t>           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121" y="2872"/>
              <a:ext cx="1879" cy="1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79" y="4374"/>
              <a:ext cx="539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 sz="1200">
                <a:cs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421" y="7255"/>
              <a:ext cx="3060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Rectangle r</a:t>
              </a:r>
              <a:r>
                <a:rPr lang="ru-RU" sz="1200">
                  <a:cs typeface="Arial" charset="0"/>
                </a:rPr>
                <a:t>           </a:t>
              </a:r>
              <a:endParaRPr lang="ru-RU">
                <a:cs typeface="Aria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122" y="7433"/>
              <a:ext cx="2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280" y="7433"/>
              <a:ext cx="3421" cy="14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200">
                  <a:cs typeface="Arial" charset="0"/>
                </a:rPr>
                <a:t>0.     адрес </a:t>
              </a:r>
              <a:r>
                <a:rPr lang="en-US" sz="1200">
                  <a:cs typeface="Arial" charset="0"/>
                </a:rPr>
                <a:t>Rectangle.</a:t>
              </a:r>
              <a:r>
                <a:rPr lang="ru-RU" sz="1200">
                  <a:cs typeface="Arial" charset="0"/>
                </a:rPr>
                <a:t>show()</a:t>
              </a:r>
            </a:p>
            <a:p>
              <a:pPr algn="l"/>
              <a:endParaRPr lang="ru-RU" sz="1200"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80" y="7255"/>
              <a:ext cx="539" cy="5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vptr</a:t>
              </a:r>
              <a:endParaRPr lang="ru-RU">
                <a:cs typeface="Aria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641" y="7433"/>
              <a:ext cx="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7280" y="7973"/>
              <a:ext cx="3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461" y="1674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921" y="2213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3673" y="4906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313" y="5446"/>
              <a:ext cx="2520" cy="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>
                  <a:cs typeface="Arial" charset="0"/>
                </a:rPr>
                <a:t>Shape s=t1</a:t>
              </a:r>
              <a:endParaRPr lang="ru-RU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Динамическая идентификация </a:t>
            </a:r>
            <a:r>
              <a:rPr lang="ru-RU" b="1" dirty="0" smtClean="0"/>
              <a:t>типов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Динамическая идентификация типов</a:t>
            </a:r>
            <a:r>
              <a:rPr lang="ru-RU" dirty="0"/>
              <a:t> (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identification</a:t>
            </a:r>
            <a:r>
              <a:rPr lang="ru-RU" dirty="0"/>
              <a:t> — RTTI) позволяет определить тип объекта во время выполнения </a:t>
            </a:r>
            <a:r>
              <a:rPr lang="ru-RU" dirty="0" smtClean="0"/>
              <a:t>программы.</a:t>
            </a:r>
          </a:p>
          <a:p>
            <a:r>
              <a:rPr lang="ru-RU" dirty="0"/>
              <a:t>Например, можно совершенно точно узнать, на объект какого типа в действительности указывает ссылка на базовый класс.</a:t>
            </a:r>
          </a:p>
          <a:p>
            <a:r>
              <a:rPr lang="ru-RU" dirty="0"/>
              <a:t>В С# предусмотрено три ключевых слова, которые поддерживают динамическую идентификацию типов: </a:t>
            </a:r>
            <a:r>
              <a:rPr lang="ru-RU" b="1" dirty="0" err="1"/>
              <a:t>is</a:t>
            </a:r>
            <a:r>
              <a:rPr lang="ru-RU" b="1" dirty="0"/>
              <a:t> , </a:t>
            </a:r>
            <a:r>
              <a:rPr lang="ru-RU" b="1" dirty="0" err="1"/>
              <a:t>as</a:t>
            </a:r>
            <a:r>
              <a:rPr lang="ru-RU" b="1" dirty="0"/>
              <a:t> и </a:t>
            </a:r>
            <a:r>
              <a:rPr lang="ru-RU" b="1" dirty="0" err="1"/>
              <a:t>typeof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 помощью оператора </a:t>
            </a:r>
            <a:r>
              <a:rPr lang="ru-RU" dirty="0" err="1"/>
              <a:t>is</a:t>
            </a:r>
            <a:r>
              <a:rPr lang="ru-RU" dirty="0"/>
              <a:t> можно определить, имеет ли рассматриваемый объект заданный тип. </a:t>
            </a:r>
            <a:endParaRPr lang="en-US" dirty="0" smtClean="0"/>
          </a:p>
          <a:p>
            <a:r>
              <a:rPr lang="ru-RU" dirty="0" smtClean="0"/>
              <a:t>Общая </a:t>
            </a:r>
            <a:r>
              <a:rPr lang="ru-RU" dirty="0"/>
              <a:t>форма его записи имеет следующий вид:</a:t>
            </a:r>
          </a:p>
          <a:p>
            <a:pPr>
              <a:buNone/>
            </a:pPr>
            <a:r>
              <a:rPr lang="ru-RU" b="1" dirty="0"/>
              <a:t>выражение </a:t>
            </a:r>
            <a:r>
              <a:rPr lang="ru-RU" b="1" dirty="0" err="1"/>
              <a:t>is</a:t>
            </a:r>
            <a:r>
              <a:rPr lang="ru-RU" b="1" dirty="0"/>
              <a:t> ТИП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Shape[] </a:t>
            </a:r>
            <a:r>
              <a:rPr lang="en-US" dirty="0" err="1"/>
              <a:t>arr</a:t>
            </a:r>
            <a:r>
              <a:rPr lang="en-US" dirty="0"/>
              <a:t> = new Shape[5];</a:t>
            </a:r>
            <a:endParaRPr lang="ru-RU" dirty="0"/>
          </a:p>
          <a:p>
            <a:pPr>
              <a:buNone/>
            </a:pPr>
            <a:r>
              <a:rPr lang="en-US" dirty="0"/>
              <a:t>. . . . .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count1 = 0;</a:t>
            </a:r>
            <a:endParaRPr lang="ru-RU" dirty="0"/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(Shape p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b="1" dirty="0"/>
              <a:t>            if (p is Triangle) count1++;</a:t>
            </a:r>
            <a:endParaRPr lang="ru-RU" b="1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В массиве</a:t>
            </a:r>
            <a:r>
              <a:rPr lang="en-US" dirty="0"/>
              <a:t> " + count1 + " </a:t>
            </a:r>
            <a:r>
              <a:rPr lang="ru-RU" dirty="0"/>
              <a:t>объектов типа</a:t>
            </a:r>
            <a:r>
              <a:rPr lang="en-US" dirty="0"/>
              <a:t> Triangle");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Иерархии классов.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400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Наследование</a:t>
            </a:r>
            <a:r>
              <a:rPr lang="ru-RU" dirty="0"/>
              <a:t> – это такое отношение между классами, когда один класс частично или полностью  повторяет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dirty="0" smtClean="0"/>
              <a:t>Наследование </a:t>
            </a:r>
            <a:r>
              <a:rPr lang="ru-RU" dirty="0"/>
              <a:t>устанавливает между классами иерархию «общее-частное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556792"/>
            <a:ext cx="15525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1556792"/>
            <a:ext cx="326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во время работы программы требуется выполнить операцию приведения типов, не генерируя исключение в случае, если попытка окажется </a:t>
            </a:r>
            <a:r>
              <a:rPr lang="ru-RU" dirty="0" smtClean="0"/>
              <a:t>неудачной, то используется  </a:t>
            </a:r>
            <a:r>
              <a:rPr lang="ru-RU" dirty="0"/>
              <a:t>оператор </a:t>
            </a:r>
            <a:r>
              <a:rPr lang="ru-RU" dirty="0" err="1" smtClean="0"/>
              <a:t>as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b="1" dirty="0"/>
              <a:t>выражение </a:t>
            </a:r>
            <a:r>
              <a:rPr lang="ru-RU" b="1" dirty="0" err="1"/>
              <a:t>as</a:t>
            </a:r>
            <a:r>
              <a:rPr lang="ru-RU" b="1" dirty="0"/>
              <a:t> </a:t>
            </a:r>
            <a:r>
              <a:rPr lang="ru-RU" b="1" dirty="0" smtClean="0"/>
              <a:t>ТИП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(Shape p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Rectangle </a:t>
            </a:r>
            <a:r>
              <a:rPr lang="en-US" dirty="0" err="1" smtClean="0"/>
              <a:t>rt</a:t>
            </a:r>
            <a:r>
              <a:rPr lang="en-US" dirty="0" smtClean="0"/>
              <a:t> = p as Rectangle;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/>
              <a:t>if (</a:t>
            </a:r>
            <a:r>
              <a:rPr lang="en-US" dirty="0" err="1"/>
              <a:t>rt</a:t>
            </a:r>
            <a:r>
              <a:rPr lang="en-US" dirty="0"/>
              <a:t> != null) count2++;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Console.WriteLine</a:t>
            </a:r>
            <a:r>
              <a:rPr lang="en-US" dirty="0"/>
              <a:t>("В </a:t>
            </a:r>
            <a:r>
              <a:rPr lang="en-US" dirty="0" err="1"/>
              <a:t>массиве</a:t>
            </a:r>
            <a:r>
              <a:rPr lang="en-US" dirty="0"/>
              <a:t> " + count2 + " </a:t>
            </a:r>
            <a:r>
              <a:rPr lang="en-US" dirty="0" err="1"/>
              <a:t>объектов</a:t>
            </a:r>
            <a:r>
              <a:rPr lang="en-US" dirty="0"/>
              <a:t> </a:t>
            </a:r>
            <a:r>
              <a:rPr lang="en-US" dirty="0" err="1"/>
              <a:t>типа</a:t>
            </a:r>
            <a:r>
              <a:rPr lang="en-US" dirty="0"/>
              <a:t> Rectangle");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typeof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5699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ru-RU" dirty="0"/>
              <a:t>используется для получения информации о типе.  </a:t>
            </a:r>
            <a:endParaRPr lang="en-US" dirty="0" smtClean="0"/>
          </a:p>
          <a:p>
            <a:r>
              <a:rPr lang="ru-RU" dirty="0" smtClean="0"/>
              <a:t>Операция </a:t>
            </a:r>
            <a:r>
              <a:rPr lang="ru-RU" dirty="0"/>
              <a:t>возвращает объект типа </a:t>
            </a:r>
            <a:r>
              <a:rPr lang="en-US" dirty="0"/>
              <a:t>Type</a:t>
            </a:r>
            <a:r>
              <a:rPr lang="ru-RU" dirty="0"/>
              <a:t>, который содержит информацию о заданном типе.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Type t = </a:t>
            </a:r>
            <a:r>
              <a:rPr lang="en-US" dirty="0" err="1"/>
              <a:t>typeof</a:t>
            </a:r>
            <a:r>
              <a:rPr lang="en-US" dirty="0"/>
              <a:t>(Triangle);</a:t>
            </a:r>
            <a:endParaRPr lang="ru-RU" dirty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t.BaseType</a:t>
            </a:r>
            <a:r>
              <a:rPr lang="en-US" dirty="0" smtClean="0"/>
              <a:t> </a:t>
            </a:r>
            <a:r>
              <a:rPr lang="en-US" dirty="0"/>
              <a:t>+ "-&gt;" + </a:t>
            </a:r>
            <a:r>
              <a:rPr lang="en-US" dirty="0" err="1"/>
              <a:t>t.FullName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013176"/>
            <a:ext cx="82637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Абстрактные классы. Класс </a:t>
            </a:r>
            <a:r>
              <a:rPr lang="en-US" b="1" dirty="0"/>
              <a:t>object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</a:t>
            </a:r>
            <a:r>
              <a:rPr lang="en-US" dirty="0"/>
              <a:t>area</a:t>
            </a:r>
            <a:r>
              <a:rPr lang="ru-RU" dirty="0"/>
              <a:t>() также хорошо было бы вынести в базовый класс (т.к. он имеется во всех производных от </a:t>
            </a:r>
            <a:r>
              <a:rPr lang="en-US" dirty="0"/>
              <a:t>Shape </a:t>
            </a:r>
            <a:r>
              <a:rPr lang="ru-RU" dirty="0"/>
              <a:t>классах), но не понятно, по какой формуле нужно будет вычислять площадь для объектов класса </a:t>
            </a:r>
            <a:r>
              <a:rPr lang="en-US" dirty="0"/>
              <a:t>Shape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40" y="1600200"/>
            <a:ext cx="31381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Абстрактные классы. Класс </a:t>
            </a:r>
            <a:r>
              <a:rPr lang="en-US" b="1" dirty="0"/>
              <a:t>object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таком случае создается  базовый класс, определяющий </a:t>
            </a:r>
            <a:r>
              <a:rPr lang="ru-RU" b="1" dirty="0" smtClean="0"/>
              <a:t>"</a:t>
            </a:r>
            <a:r>
              <a:rPr lang="ru-RU" b="1" dirty="0"/>
              <a:t>шаблон", </a:t>
            </a:r>
            <a:r>
              <a:rPr lang="ru-RU" dirty="0"/>
              <a:t>который унаследуют все производные классы, причем каждый из них заполнит этот "шаблон" собственной информацией. </a:t>
            </a:r>
            <a:endParaRPr lang="en-US" dirty="0" smtClean="0"/>
          </a:p>
          <a:p>
            <a:r>
              <a:rPr lang="ru-RU" dirty="0" smtClean="0"/>
              <a:t>Подобный </a:t>
            </a:r>
            <a:r>
              <a:rPr lang="ru-RU" dirty="0"/>
              <a:t>«шаблон» называется </a:t>
            </a:r>
            <a:r>
              <a:rPr lang="ru-RU" b="1" dirty="0"/>
              <a:t>абстрактным методом.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40" y="1600200"/>
            <a:ext cx="31381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Абстрактный метод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Абстрактный метод</a:t>
            </a:r>
            <a:r>
              <a:rPr lang="ru-RU" dirty="0"/>
              <a:t> создается с помощью модификатора типа </a:t>
            </a:r>
            <a:r>
              <a:rPr lang="en-US" b="1" dirty="0"/>
              <a:t>abstract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Абстрактный </a:t>
            </a:r>
            <a:r>
              <a:rPr lang="ru-RU" dirty="0"/>
              <a:t>метод не содержит тела и, следовательно, не реализуется базовым классом. </a:t>
            </a:r>
            <a:endParaRPr lang="en-US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производный класс обязательно должен его переопределить. </a:t>
            </a:r>
          </a:p>
          <a:p>
            <a:r>
              <a:rPr lang="ru-RU" dirty="0"/>
              <a:t>Для объявления абстрактного метода </a:t>
            </a:r>
            <a:r>
              <a:rPr lang="ru-RU" dirty="0" smtClean="0"/>
              <a:t>используется следующий </a:t>
            </a:r>
            <a:r>
              <a:rPr lang="ru-RU" dirty="0"/>
              <a:t>формат записи.</a:t>
            </a:r>
          </a:p>
          <a:p>
            <a:pPr>
              <a:buNone/>
            </a:pPr>
            <a:r>
              <a:rPr lang="ru-RU" b="1" dirty="0" err="1"/>
              <a:t>abstract</a:t>
            </a:r>
            <a:r>
              <a:rPr lang="ru-RU" b="1" dirty="0"/>
              <a:t> тип имя(</a:t>
            </a:r>
            <a:r>
              <a:rPr lang="ru-RU" b="1" dirty="0" err="1"/>
              <a:t>список_параметров</a:t>
            </a:r>
            <a:r>
              <a:rPr lang="ru-RU" b="1" dirty="0"/>
              <a:t>);</a:t>
            </a:r>
          </a:p>
          <a:p>
            <a:r>
              <a:rPr lang="ru-RU" dirty="0"/>
              <a:t>Тело абстрактного метода отсутствует.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Свойства </a:t>
            </a:r>
            <a:r>
              <a:rPr lang="ru-RU" b="1" dirty="0" smtClean="0"/>
              <a:t>абстрактных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Абстрактный метод автоматически является виртуальным. </a:t>
            </a:r>
          </a:p>
          <a:p>
            <a:pPr lvl="0"/>
            <a:r>
              <a:rPr lang="ru-RU" dirty="0"/>
              <a:t>Абстрактный метод не может быть статическим. </a:t>
            </a:r>
          </a:p>
          <a:p>
            <a:pPr lvl="0"/>
            <a:r>
              <a:rPr lang="ru-RU" dirty="0"/>
              <a:t>Свойства также могут быть абстрактными.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класс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Класс</a:t>
            </a:r>
            <a:r>
              <a:rPr lang="ru-RU" dirty="0"/>
              <a:t>, содержащий один или несколько абстрактных методов, также должен быть объявлен как </a:t>
            </a:r>
            <a:r>
              <a:rPr lang="ru-RU" b="1" dirty="0"/>
              <a:t>абстрактный</a:t>
            </a:r>
            <a:r>
              <a:rPr lang="ru-RU" dirty="0"/>
              <a:t> с помощью спецификатора </a:t>
            </a:r>
            <a:r>
              <a:rPr lang="ru-RU" dirty="0" err="1" smtClean="0"/>
              <a:t>abstract</a:t>
            </a:r>
            <a:r>
              <a:rPr lang="ru-RU" dirty="0"/>
              <a:t>.</a:t>
            </a:r>
          </a:p>
          <a:p>
            <a:r>
              <a:rPr lang="ru-RU" dirty="0"/>
              <a:t> Поскольку абстрактный класс имеет абстрактные (не реализуемые) методы, </a:t>
            </a:r>
            <a:r>
              <a:rPr lang="ru-RU" b="1" dirty="0"/>
              <a:t>невозможно создать его </a:t>
            </a:r>
            <a:r>
              <a:rPr lang="ru-RU" b="1" dirty="0" smtClean="0"/>
              <a:t>объекты</a:t>
            </a:r>
            <a:r>
              <a:rPr lang="ru-RU" b="1" dirty="0"/>
              <a:t>. 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производный класс выводится из абстрактного, он может реализовать </a:t>
            </a:r>
            <a:r>
              <a:rPr lang="ru-RU" b="1" dirty="0"/>
              <a:t>все</a:t>
            </a:r>
            <a:r>
              <a:rPr lang="ru-RU" dirty="0"/>
              <a:t> абстрактные методы базового класса. 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производный класс реализует не все методы абстрактного класса, то он также является абстрактным.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атрибут </a:t>
            </a:r>
            <a:r>
              <a:rPr lang="ru-RU" dirty="0" err="1"/>
              <a:t>abstract</a:t>
            </a:r>
            <a:r>
              <a:rPr lang="ru-RU" dirty="0"/>
              <a:t> наследуется до тех пор, пока реализация класса не будет полностью достигнута.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класс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abstract class Shape //</a:t>
            </a:r>
            <a:r>
              <a:rPr lang="ru-RU" dirty="0"/>
              <a:t>базовый класс</a:t>
            </a:r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width; </a:t>
            </a:r>
            <a:endParaRPr lang="ru-RU" dirty="0"/>
          </a:p>
          <a:p>
            <a:pPr>
              <a:buNone/>
            </a:pPr>
            <a:r>
              <a:rPr lang="en-US" dirty="0"/>
              <a:t>        protected double height</a:t>
            </a:r>
            <a:r>
              <a:rPr lang="en-US" dirty="0" smtClean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. . . . .</a:t>
            </a:r>
            <a:endParaRPr lang="ru-RU" dirty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/>
              <a:t>abstract double area();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24847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class Triangle : Shape //</a:t>
            </a:r>
            <a:r>
              <a:rPr lang="ru-RU" dirty="0"/>
              <a:t>производный класс</a:t>
            </a:r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protected string style;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 smtClean="0"/>
              <a:t>. . . . . .</a:t>
            </a:r>
          </a:p>
          <a:p>
            <a:pPr>
              <a:buNone/>
            </a:pPr>
            <a:r>
              <a:rPr lang="en-US" dirty="0" smtClean="0"/>
              <a:t>        override public double area()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       return width * height / 2;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класс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032448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class Rectangle : Shape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. . . .</a:t>
            </a:r>
            <a:endParaRPr lang="ru-RU" dirty="0"/>
          </a:p>
          <a:p>
            <a:pPr>
              <a:buNone/>
            </a:pPr>
            <a:r>
              <a:rPr lang="en-US" dirty="0"/>
              <a:t>        override public double area()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return width * height;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139952" y="1556792"/>
            <a:ext cx="4824536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  <a:r>
              <a:rPr lang="ru-RU" dirty="0" smtClean="0"/>
              <a:t> . . . . . . </a:t>
            </a:r>
            <a:endParaRPr lang="ru-RU" dirty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/>
              <a:t>Shape[] </a:t>
            </a:r>
            <a:r>
              <a:rPr lang="en-US" dirty="0" err="1"/>
              <a:t>arr</a:t>
            </a:r>
            <a:r>
              <a:rPr lang="en-US" dirty="0"/>
              <a:t> = new Shape[4];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arr</a:t>
            </a:r>
            <a:r>
              <a:rPr lang="en-US" dirty="0"/>
              <a:t>[0] = t1; </a:t>
            </a:r>
            <a:r>
              <a:rPr lang="en-US" dirty="0" err="1"/>
              <a:t>arr</a:t>
            </a:r>
            <a:r>
              <a:rPr lang="en-US" dirty="0"/>
              <a:t>[1] = t2; </a:t>
            </a:r>
            <a:r>
              <a:rPr lang="en-US" dirty="0" err="1"/>
              <a:t>arr</a:t>
            </a:r>
            <a:r>
              <a:rPr lang="en-US" dirty="0"/>
              <a:t>[2] = r1; </a:t>
            </a:r>
            <a:r>
              <a:rPr lang="en-US" dirty="0" err="1"/>
              <a:t>arr</a:t>
            </a:r>
            <a:r>
              <a:rPr lang="en-US" dirty="0"/>
              <a:t>[3] = r;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Площади фигур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s.Show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Площадь</a:t>
            </a:r>
            <a:r>
              <a:rPr lang="en-US" dirty="0"/>
              <a:t>=" + </a:t>
            </a:r>
            <a:r>
              <a:rPr lang="en-US" dirty="0" err="1"/>
              <a:t>s.area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С# определен специальный класс с именем </a:t>
            </a:r>
            <a:r>
              <a:rPr lang="ru-RU" dirty="0" err="1"/>
              <a:t>object</a:t>
            </a:r>
            <a:r>
              <a:rPr lang="ru-RU" dirty="0"/>
              <a:t>, который является неявным базовым классом всех других классов и типов (включая типы значений). </a:t>
            </a:r>
            <a:endParaRPr lang="ru-RU" dirty="0" smtClean="0"/>
          </a:p>
          <a:p>
            <a:r>
              <a:rPr lang="ru-RU" dirty="0" smtClean="0"/>
              <a:t>Т.е</a:t>
            </a:r>
            <a:r>
              <a:rPr lang="ru-RU" dirty="0"/>
              <a:t>. переменная типа </a:t>
            </a:r>
            <a:r>
              <a:rPr lang="ru-RU" dirty="0" err="1"/>
              <a:t>object</a:t>
            </a:r>
            <a:r>
              <a:rPr lang="ru-RU" dirty="0"/>
              <a:t> может указывать на объект любого типа (в том числе и массив). </a:t>
            </a:r>
            <a:endParaRPr lang="ru-RU" dirty="0" smtClean="0"/>
          </a:p>
          <a:p>
            <a:r>
              <a:rPr lang="ru-RU" dirty="0" smtClean="0"/>
              <a:t>Ссылку </a:t>
            </a:r>
            <a:r>
              <a:rPr lang="ru-RU" dirty="0"/>
              <a:t>типа </a:t>
            </a:r>
            <a:r>
              <a:rPr lang="ru-RU" dirty="0" err="1"/>
              <a:t>object</a:t>
            </a:r>
            <a:r>
              <a:rPr lang="ru-RU" dirty="0"/>
              <a:t> можно использовать в качестве ссылки на любой другой тип, включая типы значений.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Shape[] </a:t>
            </a:r>
            <a:r>
              <a:rPr lang="en-US" dirty="0" err="1" smtClean="0"/>
              <a:t>arr</a:t>
            </a:r>
            <a:r>
              <a:rPr lang="en-US" dirty="0" smtClean="0"/>
              <a:t> = new Shape[4];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object</a:t>
            </a:r>
            <a:r>
              <a:rPr lang="en-US" dirty="0"/>
              <a:t>[] </a:t>
            </a:r>
            <a:r>
              <a:rPr lang="en-US" dirty="0" err="1"/>
              <a:t>mas</a:t>
            </a:r>
            <a:r>
              <a:rPr lang="en-US" dirty="0"/>
              <a:t>=new object[4];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mas</a:t>
            </a:r>
            <a:r>
              <a:rPr lang="en-US" dirty="0"/>
              <a:t>=</a:t>
            </a:r>
            <a:r>
              <a:rPr lang="en-US" dirty="0" err="1"/>
              <a:t>arr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(Shape s in </a:t>
            </a:r>
            <a:r>
              <a:rPr lang="en-US" dirty="0" err="1"/>
              <a:t>mas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s.Show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Площадь</a:t>
            </a:r>
            <a:r>
              <a:rPr lang="en-US" dirty="0"/>
              <a:t>=" + </a:t>
            </a:r>
            <a:r>
              <a:rPr lang="en-US" dirty="0" err="1"/>
              <a:t>s.area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Иерархии классов. 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Класс, который находится выше в иерархии классов, называют </a:t>
            </a:r>
            <a:r>
              <a:rPr lang="ru-RU" b="1" dirty="0"/>
              <a:t>базовым классом </a:t>
            </a:r>
            <a:r>
              <a:rPr lang="ru-RU" dirty="0"/>
              <a:t>или суперклассом, класс, который находится ниже в иерархии классов называют </a:t>
            </a:r>
            <a:r>
              <a:rPr lang="ru-RU" b="1" dirty="0"/>
              <a:t>производным</a:t>
            </a:r>
            <a:r>
              <a:rPr lang="ru-RU" dirty="0"/>
              <a:t> или подклассом.</a:t>
            </a:r>
          </a:p>
          <a:p>
            <a:r>
              <a:rPr lang="ru-RU" dirty="0"/>
              <a:t>Подкласс обычно расширяет или ограничивает существующую структуру (поля) и поведение (методы) своего суперкласса. </a:t>
            </a:r>
            <a:endParaRPr lang="ru-RU" dirty="0" smtClean="0"/>
          </a:p>
          <a:p>
            <a:r>
              <a:rPr lang="ru-RU" dirty="0" smtClean="0"/>
              <a:t>Помимо </a:t>
            </a:r>
            <a:r>
              <a:rPr lang="ru-RU" dirty="0"/>
              <a:t>наследуемых, каждый подкласс имеет свои </a:t>
            </a:r>
            <a:r>
              <a:rPr lang="ru-RU" b="1" dirty="0" smtClean="0"/>
              <a:t>собственные</a:t>
            </a:r>
            <a:r>
              <a:rPr lang="ru-RU" dirty="0" smtClean="0"/>
              <a:t> </a:t>
            </a:r>
            <a:r>
              <a:rPr lang="ru-RU" dirty="0"/>
              <a:t>уникальные атрибуты, операции и связи.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50832"/>
            <a:ext cx="4038600" cy="44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ая выноска 5"/>
          <p:cNvSpPr/>
          <p:nvPr/>
        </p:nvSpPr>
        <p:spPr>
          <a:xfrm>
            <a:off x="6876256" y="1340768"/>
            <a:ext cx="1656184" cy="936104"/>
          </a:xfrm>
          <a:prstGeom prst="wedgeRectCallout">
            <a:avLst>
              <a:gd name="adj1" fmla="val -59056"/>
              <a:gd name="adj2" fmla="val 93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Базовый класс</a:t>
            </a:r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6012160" y="3933056"/>
            <a:ext cx="1224136" cy="936104"/>
          </a:xfrm>
          <a:prstGeom prst="wedgeRectCallout">
            <a:avLst>
              <a:gd name="adj1" fmla="val -59056"/>
              <a:gd name="adj2" fmla="val 93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Производный класс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/>
              <a:t>public virtual </a:t>
            </a:r>
            <a:r>
              <a:rPr lang="en-US" b="1" dirty="0" err="1"/>
              <a:t>bool</a:t>
            </a:r>
            <a:r>
              <a:rPr lang="en-US" b="1" dirty="0"/>
              <a:t> Equals</a:t>
            </a:r>
            <a:r>
              <a:rPr lang="ru-RU" b="1" dirty="0"/>
              <a:t>(</a:t>
            </a:r>
            <a:r>
              <a:rPr lang="en-US" b="1" dirty="0"/>
              <a:t>object </a:t>
            </a:r>
            <a:r>
              <a:rPr lang="en-US" b="1" dirty="0" err="1"/>
              <a:t>obj</a:t>
            </a:r>
            <a:r>
              <a:rPr lang="ru-RU" b="1" dirty="0"/>
              <a:t>) </a:t>
            </a:r>
            <a:r>
              <a:rPr lang="ru-RU" dirty="0"/>
              <a:t>-  сравнивает текущий объект с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ru-RU" dirty="0"/>
              <a:t> и возвращает </a:t>
            </a:r>
            <a:r>
              <a:rPr lang="ru-RU" dirty="0" err="1"/>
              <a:t>true</a:t>
            </a:r>
            <a:r>
              <a:rPr lang="ru-RU" dirty="0"/>
              <a:t>, если объекты одинаковые и </a:t>
            </a:r>
            <a:r>
              <a:rPr lang="ru-RU" dirty="0" err="1"/>
              <a:t>false</a:t>
            </a:r>
            <a:r>
              <a:rPr lang="ru-RU" dirty="0"/>
              <a:t> в противном случае. </a:t>
            </a:r>
            <a:endParaRPr lang="ru-RU" dirty="0" smtClean="0"/>
          </a:p>
          <a:p>
            <a:pPr lvl="0"/>
            <a:r>
              <a:rPr lang="ru-RU" dirty="0" smtClean="0"/>
              <a:t>По </a:t>
            </a:r>
            <a:r>
              <a:rPr lang="ru-RU" dirty="0"/>
              <a:t>умолчанию метод определяет, ссылается ли вызывающий метод объект и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на один и тот же элемент. </a:t>
            </a:r>
            <a:endParaRPr lang="ru-RU" dirty="0" smtClean="0"/>
          </a:p>
          <a:p>
            <a:pPr lvl="0"/>
            <a:r>
              <a:rPr lang="ru-RU" dirty="0" smtClean="0"/>
              <a:t>Можно </a:t>
            </a:r>
            <a:r>
              <a:rPr lang="ru-RU" dirty="0"/>
              <a:t>переопределить этот метод так, чтобы он сравнивал содержимое двух объектов.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b="1" dirty="0"/>
              <a:t>virtual </a:t>
            </a:r>
            <a:r>
              <a:rPr lang="en-US" b="1" dirty="0" err="1"/>
              <a:t>int</a:t>
            </a:r>
            <a:r>
              <a:rPr lang="ru-RU" b="1" dirty="0"/>
              <a:t>  </a:t>
            </a:r>
            <a:r>
              <a:rPr lang="en-US" b="1" dirty="0" err="1"/>
              <a:t>GetHashCode</a:t>
            </a:r>
            <a:r>
              <a:rPr lang="ru-RU" b="1" dirty="0"/>
              <a:t> ()</a:t>
            </a:r>
            <a:r>
              <a:rPr lang="ru-RU" dirty="0"/>
              <a:t> возвращает </a:t>
            </a:r>
            <a:r>
              <a:rPr lang="ru-RU" dirty="0" err="1"/>
              <a:t>хеш-код</a:t>
            </a:r>
            <a:r>
              <a:rPr lang="ru-RU" dirty="0"/>
              <a:t>, связанный с вызывающим объектом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Этот </a:t>
            </a:r>
            <a:r>
              <a:rPr lang="ru-RU" dirty="0" err="1"/>
              <a:t>хеш-код</a:t>
            </a:r>
            <a:r>
              <a:rPr lang="ru-RU" dirty="0"/>
              <a:t> можно использовать с любым алгоритмом, который применяет хеширование как средство доступа к объектам, хранимым в памяти.</a:t>
            </a:r>
          </a:p>
          <a:p>
            <a:r>
              <a:rPr lang="ru-RU" dirty="0"/>
              <a:t>При перегрузке оператора "==" необходимо переопределить методы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 и </a:t>
            </a:r>
            <a:r>
              <a:rPr lang="ru-RU" dirty="0" err="1"/>
              <a:t>GetHashCode</a:t>
            </a:r>
            <a:r>
              <a:rPr lang="ru-RU" dirty="0"/>
              <a:t> (), поскольку функции оператора "==" и метода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), как правило, должны быть идентичными. </a:t>
            </a:r>
            <a:endParaRPr lang="ru-RU" dirty="0" smtClean="0"/>
          </a:p>
          <a:p>
            <a:r>
              <a:rPr lang="ru-RU" dirty="0" smtClean="0"/>
              <a:t>Переопределив </a:t>
            </a:r>
            <a:r>
              <a:rPr lang="ru-RU" dirty="0"/>
              <a:t>метод </a:t>
            </a:r>
            <a:r>
              <a:rPr lang="ru-RU" dirty="0" err="1"/>
              <a:t>Equals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), рекомендуется  переопределить и метод </a:t>
            </a:r>
            <a:r>
              <a:rPr lang="ru-RU" dirty="0" err="1"/>
              <a:t>GetHashCode</a:t>
            </a:r>
            <a:r>
              <a:rPr lang="ru-RU" dirty="0"/>
              <a:t> (), чтобы они были совместимы.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object</a:t>
            </a:r>
            <a:endParaRPr lang="ru-RU" b="1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b="1" dirty="0"/>
              <a:t>Type </a:t>
            </a:r>
            <a:r>
              <a:rPr lang="en-US" b="1" dirty="0" err="1"/>
              <a:t>GetType</a:t>
            </a:r>
            <a:r>
              <a:rPr lang="ru-RU" b="1" dirty="0"/>
              <a:t>() </a:t>
            </a:r>
            <a:r>
              <a:rPr lang="ru-RU" dirty="0"/>
              <a:t>- получает тип объекта во время выполнения программы.</a:t>
            </a:r>
          </a:p>
          <a:p>
            <a:pPr lvl="0"/>
            <a:r>
              <a:rPr lang="en-US" b="1" dirty="0"/>
              <a:t>protected object </a:t>
            </a:r>
            <a:r>
              <a:rPr lang="en-US" b="1" dirty="0" err="1"/>
              <a:t>MemberwiseClone</a:t>
            </a:r>
            <a:r>
              <a:rPr lang="ru-RU" b="1" dirty="0"/>
              <a:t>() </a:t>
            </a:r>
            <a:r>
              <a:rPr lang="ru-RU" dirty="0"/>
              <a:t>- выполняет "поверхностное копирование" объекта, т.е. не копирует содержимое объектов.</a:t>
            </a:r>
          </a:p>
          <a:p>
            <a:pPr lvl="0"/>
            <a:r>
              <a:rPr lang="en-US" b="1" dirty="0"/>
              <a:t>public virtual string </a:t>
            </a:r>
            <a:r>
              <a:rPr lang="en-US" b="1" dirty="0" err="1"/>
              <a:t>ToString</a:t>
            </a:r>
            <a:r>
              <a:rPr lang="ru-RU" b="1" dirty="0"/>
              <a:t>() </a:t>
            </a:r>
            <a:r>
              <a:rPr lang="ru-RU" dirty="0"/>
              <a:t>- возвращает строку, которая описывает объект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 </a:t>
            </a:r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() автоматически вызывается при выводе объекта с помощью метода </a:t>
            </a:r>
            <a:r>
              <a:rPr lang="ru-RU" dirty="0" err="1"/>
              <a:t>WriteLine</a:t>
            </a:r>
            <a:r>
              <a:rPr lang="ru-RU" dirty="0"/>
              <a:t>(). </a:t>
            </a:r>
            <a:endParaRPr lang="ru-RU" dirty="0" smtClean="0"/>
          </a:p>
          <a:p>
            <a:pPr lvl="0"/>
            <a:r>
              <a:rPr lang="ru-RU" dirty="0" smtClean="0"/>
              <a:t>Метод </a:t>
            </a:r>
            <a:r>
              <a:rPr lang="ru-RU" dirty="0" err="1"/>
              <a:t>ToString</a:t>
            </a:r>
            <a:r>
              <a:rPr lang="ru-RU" dirty="0"/>
              <a:t>() переопределяется во многих классах. </a:t>
            </a:r>
          </a:p>
          <a:p>
            <a:r>
              <a:rPr lang="ru-RU" u="sng" dirty="0" smtClean="0"/>
              <a:t>Пример 13_3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Запрещение </a:t>
            </a:r>
            <a:r>
              <a:rPr lang="ru-RU" b="1" dirty="0" smtClean="0"/>
              <a:t>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отключения механизма наследования используется ключевое слово </a:t>
            </a:r>
            <a:r>
              <a:rPr lang="en-US" b="1" dirty="0"/>
              <a:t>sealed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Нельзя </a:t>
            </a:r>
            <a:r>
              <a:rPr lang="ru-RU" dirty="0"/>
              <a:t>одновременно объявлять класс как </a:t>
            </a:r>
            <a:r>
              <a:rPr lang="en-US" dirty="0"/>
              <a:t>abstract </a:t>
            </a:r>
            <a:r>
              <a:rPr lang="ru-RU" dirty="0"/>
              <a:t>и </a:t>
            </a:r>
            <a:r>
              <a:rPr lang="en-US" dirty="0"/>
              <a:t>sealed</a:t>
            </a:r>
            <a:r>
              <a:rPr lang="ru-RU" dirty="0"/>
              <a:t>. т.к. абстрактный класс предполагает, что у него обязательно должны быть наследники.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Запрещение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608512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sealed class Point</a:t>
            </a:r>
            <a:endParaRPr lang="ru-RU" dirty="0"/>
          </a:p>
          <a:p>
            <a:pPr>
              <a:buNone/>
            </a:pPr>
            <a:r>
              <a:rPr lang="en-US" dirty="0"/>
              <a:t>   {</a:t>
            </a:r>
            <a:endParaRPr lang="ru-RU" dirty="0"/>
          </a:p>
          <a:p>
            <a:pPr>
              <a:buNone/>
            </a:pPr>
            <a:r>
              <a:rPr lang="en-US" dirty="0"/>
              <a:t>       double x;</a:t>
            </a:r>
            <a:endParaRPr lang="ru-RU" dirty="0"/>
          </a:p>
          <a:p>
            <a:pPr>
              <a:buNone/>
            </a:pPr>
            <a:r>
              <a:rPr lang="en-US" dirty="0"/>
              <a:t>       double y;</a:t>
            </a:r>
            <a:endParaRPr lang="ru-RU" dirty="0"/>
          </a:p>
          <a:p>
            <a:pPr>
              <a:buNone/>
            </a:pPr>
            <a:r>
              <a:rPr lang="en-US" dirty="0"/>
              <a:t>       public Point(</a:t>
            </a:r>
            <a:r>
              <a:rPr lang="en-US" dirty="0" err="1"/>
              <a:t>int</a:t>
            </a:r>
            <a:r>
              <a:rPr lang="en-US" dirty="0"/>
              <a:t> x = 0, </a:t>
            </a:r>
            <a:r>
              <a:rPr lang="en-US" dirty="0" err="1"/>
              <a:t>int</a:t>
            </a:r>
            <a:r>
              <a:rPr lang="en-US" dirty="0"/>
              <a:t> y = 0)</a:t>
            </a:r>
            <a:endParaRPr lang="ru-RU" dirty="0"/>
          </a:p>
          <a:p>
            <a:pPr>
              <a:buNone/>
            </a:pPr>
            <a:r>
              <a:rPr lang="en-US" dirty="0"/>
              <a:t>       {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this.x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this.y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    public void Show()</a:t>
            </a:r>
            <a:endParaRPr lang="ru-RU" dirty="0"/>
          </a:p>
          <a:p>
            <a:pPr>
              <a:buNone/>
            </a:pPr>
            <a:r>
              <a:rPr lang="en-US" dirty="0"/>
              <a:t>       {</a:t>
            </a:r>
            <a:endParaRPr lang="ru-RU" dirty="0"/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Console.WriteLine</a:t>
            </a:r>
            <a:r>
              <a:rPr lang="en-US" dirty="0"/>
              <a:t>(x + ", " + y);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class </a:t>
            </a:r>
            <a:r>
              <a:rPr lang="en-US" dirty="0" err="1" smtClean="0"/>
              <a:t>ColorPont</a:t>
            </a:r>
            <a:r>
              <a:rPr lang="en-US" dirty="0" smtClean="0"/>
              <a:t> : Point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color;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public </a:t>
            </a:r>
            <a:r>
              <a:rPr lang="en-US" dirty="0" err="1" smtClean="0"/>
              <a:t>ColorPont</a:t>
            </a:r>
            <a:r>
              <a:rPr lang="en-US" dirty="0" smtClean="0"/>
              <a:t>(double x, double y, </a:t>
            </a:r>
            <a:r>
              <a:rPr lang="en-US" dirty="0" err="1" smtClean="0"/>
              <a:t>int</a:t>
            </a:r>
            <a:r>
              <a:rPr lang="en-US" dirty="0" smtClean="0"/>
              <a:t> color)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: base(x, y)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this.color</a:t>
            </a:r>
            <a:r>
              <a:rPr lang="en-US" dirty="0" smtClean="0"/>
              <a:t> = color;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}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определяет набор методов, которые будут реализованы классом. </a:t>
            </a:r>
            <a:endParaRPr lang="ru-RU" dirty="0" smtClean="0"/>
          </a:p>
          <a:p>
            <a:r>
              <a:rPr lang="ru-RU" dirty="0" smtClean="0"/>
              <a:t>Сам </a:t>
            </a:r>
            <a:r>
              <a:rPr lang="ru-RU" dirty="0"/>
              <a:t>интерфейс не реализует методы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 определяет, </a:t>
            </a:r>
            <a:r>
              <a:rPr lang="ru-RU" b="1" dirty="0" smtClean="0"/>
              <a:t>что должно быть сделано</a:t>
            </a:r>
            <a:r>
              <a:rPr lang="ru-RU" dirty="0" smtClean="0"/>
              <a:t>, но не уточняет, как.</a:t>
            </a:r>
          </a:p>
          <a:p>
            <a:r>
              <a:rPr lang="ru-RU" dirty="0" smtClean="0"/>
              <a:t>Таким </a:t>
            </a:r>
            <a:r>
              <a:rPr lang="ru-RU" dirty="0"/>
              <a:t>образом, </a:t>
            </a:r>
            <a:r>
              <a:rPr lang="ru-RU" b="1" dirty="0"/>
              <a:t>интерфейс</a:t>
            </a:r>
            <a:r>
              <a:rPr lang="ru-RU" dirty="0"/>
              <a:t> — это логическая конструкция, которая описывает методы, не устанавливая жестко способ их реализации.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Интерфейсы объявляются с помощью ключевого слова </a:t>
            </a:r>
            <a:r>
              <a:rPr lang="en-US" dirty="0"/>
              <a:t>interface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 err="1"/>
              <a:t>interface</a:t>
            </a:r>
            <a:r>
              <a:rPr lang="ru-RU" dirty="0"/>
              <a:t> имя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имя_метода1 {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имя_метода2 {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/>
              <a:t>// . . .</a:t>
            </a:r>
          </a:p>
          <a:p>
            <a:pPr>
              <a:buNone/>
            </a:pP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ru-RU" dirty="0" err="1"/>
              <a:t>имя_метода</a:t>
            </a:r>
            <a:r>
              <a:rPr lang="en-US" dirty="0"/>
              <a:t>N</a:t>
            </a:r>
            <a:r>
              <a:rPr lang="ru-RU" dirty="0"/>
              <a:t>(</a:t>
            </a:r>
            <a:r>
              <a:rPr lang="ru-RU" dirty="0" err="1"/>
              <a:t>список_параметров</a:t>
            </a:r>
            <a:r>
              <a:rPr lang="ru-RU" dirty="0"/>
              <a:t>) 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r>
              <a:rPr lang="ru-RU" dirty="0" smtClean="0"/>
              <a:t>В </a:t>
            </a:r>
            <a:r>
              <a:rPr lang="ru-RU" dirty="0"/>
              <a:t>интерфейсе методы </a:t>
            </a:r>
            <a:r>
              <a:rPr lang="ru-RU" b="1" dirty="0"/>
              <a:t>неявно являются открытыми</a:t>
            </a:r>
            <a:r>
              <a:rPr lang="ru-RU" dirty="0"/>
              <a:t> (public-методами), при этом не разрешается явным образом указывать спецификатор доступа.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реализации интерфейса класс должен обеспечить способы реализации методов, описанных в интерфейсе.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класс может определить собственную реализацию.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два класса могут реализовать один и тот же интерфейс различными способами, но все классы поддерживают одинаковый набор методов.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интерфейса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Чтобы реализовать интерфейс, нужно указать его имя после имени класса подобно тому, как при создании производного указывается базовый класс. </a:t>
            </a:r>
            <a:endParaRPr lang="ru-RU" dirty="0" smtClean="0"/>
          </a:p>
          <a:p>
            <a:r>
              <a:rPr lang="ru-RU" dirty="0" smtClean="0"/>
              <a:t>Формат </a:t>
            </a:r>
            <a:r>
              <a:rPr lang="ru-RU" dirty="0"/>
              <a:t>записи класса, который реализует </a:t>
            </a:r>
            <a:r>
              <a:rPr lang="ru-RU" dirty="0" smtClean="0"/>
              <a:t>интерфейс:</a:t>
            </a:r>
            <a:endParaRPr lang="ru-RU" dirty="0"/>
          </a:p>
          <a:p>
            <a:pPr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имя_класса</a:t>
            </a:r>
            <a:r>
              <a:rPr lang="ru-RU" dirty="0"/>
              <a:t> : </a:t>
            </a:r>
            <a:r>
              <a:rPr lang="ru-RU" dirty="0" err="1"/>
              <a:t>имя__интерфейса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// </a:t>
            </a:r>
            <a:r>
              <a:rPr lang="ru-RU" dirty="0"/>
              <a:t>тело класса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u="sng" dirty="0" smtClean="0"/>
              <a:t>Пример 13_4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Отличия интерфейса от абстрактного </a:t>
            </a:r>
            <a:r>
              <a:rPr lang="ru-RU" b="1" dirty="0" smtClean="0"/>
              <a:t>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Элементы интерфейса по умолчанию имеют спецификатор доступа </a:t>
            </a:r>
            <a:r>
              <a:rPr lang="ru-RU" dirty="0" err="1"/>
              <a:t>publiс</a:t>
            </a:r>
            <a:r>
              <a:rPr lang="ru-RU" dirty="0"/>
              <a:t> и не могут иметь спецификаторов, заданных явным образом.</a:t>
            </a:r>
          </a:p>
          <a:p>
            <a:pPr lvl="0"/>
            <a:r>
              <a:rPr lang="ru-RU" dirty="0"/>
              <a:t>Все элементы интерфейса должны быть </a:t>
            </a:r>
            <a:r>
              <a:rPr lang="ru-RU" dirty="0" smtClean="0"/>
              <a:t>абстрактными.</a:t>
            </a:r>
            <a:endParaRPr lang="ru-RU" dirty="0"/>
          </a:p>
          <a:p>
            <a:pPr lvl="0"/>
            <a:r>
              <a:rPr lang="ru-RU" dirty="0"/>
              <a:t>Класс, в списке предков которого задается интерфейс, должен определять все его элементы, потомок абстрактного класса может не переопределять часть абстрактных методов предка (в этом случае производный класс также будет абстрактным</a:t>
            </a:r>
            <a:r>
              <a:rPr lang="ru-RU" dirty="0" smtClean="0"/>
              <a:t>).</a:t>
            </a:r>
            <a:endParaRPr lang="ru-RU" dirty="0"/>
          </a:p>
          <a:p>
            <a:pPr lvl="0"/>
            <a:r>
              <a:rPr lang="ru-RU" dirty="0"/>
              <a:t>Класс может иметь в списке предков несколько интерфейсов, при этом он должен определять все их методы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наследования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Возможность использования </a:t>
            </a:r>
            <a:r>
              <a:rPr lang="ru-RU" b="1" dirty="0"/>
              <a:t>повторного кода</a:t>
            </a:r>
            <a:r>
              <a:rPr lang="ru-RU" dirty="0"/>
              <a:t> (это можно сделать и при помощи агрегирования)</a:t>
            </a:r>
          </a:p>
          <a:p>
            <a:pPr lvl="0"/>
            <a:r>
              <a:rPr lang="ru-RU" dirty="0"/>
              <a:t>Возможность реализовать производный класс на </a:t>
            </a:r>
            <a:r>
              <a:rPr lang="ru-RU" b="1" dirty="0"/>
              <a:t>основе базового</a:t>
            </a:r>
            <a:r>
              <a:rPr lang="ru-RU" dirty="0"/>
              <a:t>, упрощая реализацию кода для производного класса.</a:t>
            </a:r>
          </a:p>
          <a:p>
            <a:pPr lvl="0"/>
            <a:r>
              <a:rPr lang="ru-RU" dirty="0"/>
              <a:t>Возможность обработки производных классов </a:t>
            </a:r>
            <a:r>
              <a:rPr lang="ru-RU" b="1" dirty="0"/>
              <a:t>методами, разработанными при проектировании базового класса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6176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Пример 13_4_3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 библиотеке классов .NET определено множество стандартных интерфейсов, задающих желаемое поведение объектов. </a:t>
            </a:r>
          </a:p>
          <a:p>
            <a:pPr marL="514350" lvl="0" indent="-514350">
              <a:buAutoNum type="arabicPeriod"/>
            </a:pPr>
            <a:r>
              <a:rPr lang="ru-RU" b="1" dirty="0" smtClean="0"/>
              <a:t>Интерфейс </a:t>
            </a:r>
            <a:r>
              <a:rPr lang="ru-RU" b="1" dirty="0" err="1" smtClean="0"/>
              <a:t>IComparable</a:t>
            </a:r>
            <a:r>
              <a:rPr lang="ru-RU" dirty="0" smtClean="0"/>
              <a:t> определен в пространстве имен </a:t>
            </a:r>
            <a:r>
              <a:rPr lang="ru-RU" dirty="0" err="1" smtClean="0"/>
              <a:t>System</a:t>
            </a:r>
            <a:r>
              <a:rPr lang="ru-RU" dirty="0" smtClean="0"/>
              <a:t>. </a:t>
            </a:r>
            <a:endParaRPr lang="en-US" dirty="0" smtClean="0"/>
          </a:p>
          <a:p>
            <a:pPr marL="514350" indent="-514350"/>
            <a:r>
              <a:rPr lang="ru-RU" dirty="0" smtClean="0"/>
              <a:t>Он содержит всего один метод </a:t>
            </a:r>
            <a:r>
              <a:rPr lang="ru-RU" dirty="0" err="1" smtClean="0"/>
              <a:t>CompareTo</a:t>
            </a:r>
            <a:r>
              <a:rPr lang="ru-RU" dirty="0" smtClean="0"/>
              <a:t>, возвращающий результат сравнения двух объектов – текущего и переданного ему в качестве параметра:</a:t>
            </a:r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IComparable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 object </a:t>
            </a:r>
            <a:r>
              <a:rPr lang="en-US" dirty="0" err="1" smtClean="0"/>
              <a:t>obj</a:t>
            </a:r>
            <a:r>
              <a:rPr lang="en-US" dirty="0" smtClean="0"/>
              <a:t>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Метод должен возвращать:</a:t>
            </a:r>
          </a:p>
          <a:p>
            <a:pPr lvl="1"/>
            <a:r>
              <a:rPr lang="ru-RU" dirty="0" smtClean="0"/>
              <a:t>0, если текущий объект и параметр равны;</a:t>
            </a:r>
          </a:p>
          <a:p>
            <a:pPr lvl="1"/>
            <a:r>
              <a:rPr lang="ru-RU" dirty="0" smtClean="0"/>
              <a:t>отрицательное число, если текущий объект меньше параметра;</a:t>
            </a:r>
          </a:p>
          <a:p>
            <a:pPr lvl="1"/>
            <a:r>
              <a:rPr lang="ru-RU" dirty="0" smtClean="0"/>
              <a:t>положительное число, если текущий объект больше параметра.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2. </a:t>
            </a:r>
            <a:r>
              <a:rPr lang="ru-RU" b="1" dirty="0" smtClean="0"/>
              <a:t>Интерфейс IC</a:t>
            </a:r>
            <a:r>
              <a:rPr lang="en-US" b="1" dirty="0" smtClean="0"/>
              <a:t>lone</a:t>
            </a:r>
            <a:r>
              <a:rPr lang="ru-RU" b="1" dirty="0" err="1" smtClean="0"/>
              <a:t>able</a:t>
            </a:r>
            <a:r>
              <a:rPr lang="ru-RU" dirty="0" smtClean="0"/>
              <a:t> определен в пространстве имен </a:t>
            </a:r>
            <a:r>
              <a:rPr lang="ru-RU" dirty="0" err="1" smtClean="0"/>
              <a:t>System</a:t>
            </a:r>
            <a:r>
              <a:rPr lang="ru-RU" dirty="0" smtClean="0"/>
              <a:t>. </a:t>
            </a:r>
            <a:endParaRPr lang="en-US" b="1" dirty="0" smtClean="0"/>
          </a:p>
          <a:p>
            <a:r>
              <a:rPr lang="ru-RU" b="1" dirty="0" smtClean="0"/>
              <a:t>Клонирование</a:t>
            </a:r>
            <a:r>
              <a:rPr lang="ru-RU" dirty="0" smtClean="0"/>
              <a:t> - это создание копии объекта. </a:t>
            </a:r>
            <a:endParaRPr lang="en-US" dirty="0" smtClean="0"/>
          </a:p>
          <a:p>
            <a:r>
              <a:rPr lang="ru-RU" dirty="0" smtClean="0"/>
              <a:t>При присваивании одного объекта ссылочного типа другому копируется ссылка (адрес), а не сам объект. Если необходимо скопировать в другую область памяти поля объекта, можно воспользоваться методом </a:t>
            </a:r>
            <a:r>
              <a:rPr lang="ru-RU" dirty="0" err="1" smtClean="0"/>
              <a:t>MemberwiseClone</a:t>
            </a:r>
            <a:r>
              <a:rPr lang="ru-RU" dirty="0" smtClean="0"/>
              <a:t>(), который любой объект наследует от класса </a:t>
            </a:r>
            <a:r>
              <a:rPr lang="ru-RU" dirty="0" err="1" smtClean="0"/>
              <a:t>object</a:t>
            </a:r>
            <a:r>
              <a:rPr lang="ru-RU" dirty="0" smtClean="0"/>
              <a:t>. При этом объекты, на которые указывают поля объекта, в свою очередь являющиеся ссылками, не копируются.  Это называется </a:t>
            </a:r>
            <a:r>
              <a:rPr lang="ru-RU" b="1" dirty="0" smtClean="0"/>
              <a:t>поверхностным копированием. </a:t>
            </a:r>
            <a:endParaRPr lang="en-US" b="1" dirty="0" smtClean="0"/>
          </a:p>
          <a:p>
            <a:r>
              <a:rPr lang="ru-RU" dirty="0" smtClean="0"/>
              <a:t>Для создания полностью независимых объектов необходимо </a:t>
            </a:r>
            <a:r>
              <a:rPr lang="ru-RU" b="1" dirty="0" smtClean="0"/>
              <a:t>глубокое</a:t>
            </a:r>
            <a:r>
              <a:rPr lang="ru-RU" dirty="0" smtClean="0"/>
              <a:t> </a:t>
            </a:r>
            <a:r>
              <a:rPr lang="ru-RU" b="1" dirty="0" smtClean="0"/>
              <a:t>клонирование</a:t>
            </a:r>
            <a:r>
              <a:rPr lang="ru-RU" dirty="0" smtClean="0"/>
              <a:t>, когда в памяти создается дубликат всего дерева объектов, то есть объектов, на которые ссылаются поля объекта, поля полей и т. д. </a:t>
            </a:r>
          </a:p>
          <a:p>
            <a:r>
              <a:rPr lang="ru-RU" dirty="0" smtClean="0"/>
              <a:t>Алгоритм глубокого клонирования весьма сложен, поскольку требует рекурсивного обхода всех ссылок объекта и отслеживания циклических зависимостей. Объект, имеющий собственные алгоритмы клонирования, должен объявляться как наследник интерфейса </a:t>
            </a:r>
            <a:r>
              <a:rPr lang="ru-RU" b="1" dirty="0" err="1" smtClean="0"/>
              <a:t>ICloneable</a:t>
            </a:r>
            <a:r>
              <a:rPr lang="ru-RU" dirty="0" smtClean="0"/>
              <a:t> и переопределять его единственный метод С</a:t>
            </a:r>
            <a:r>
              <a:rPr lang="en-US" dirty="0" smtClean="0"/>
              <a:t>l</a:t>
            </a:r>
            <a:r>
              <a:rPr lang="ru-RU" dirty="0" err="1" smtClean="0"/>
              <a:t>оne</a:t>
            </a:r>
            <a:r>
              <a:rPr lang="ru-RU" dirty="0" smtClean="0"/>
              <a:t>().</a:t>
            </a:r>
            <a:endParaRPr lang="en-US" dirty="0" smtClean="0"/>
          </a:p>
          <a:p>
            <a:endParaRPr lang="en-US" dirty="0" smtClean="0"/>
          </a:p>
          <a:p>
            <a:r>
              <a:rPr lang="ru-RU" u="sng" dirty="0" smtClean="0"/>
              <a:t>Пример 13_4_4 (Сортировка  и клонирование )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Интерфейс </a:t>
            </a:r>
            <a:r>
              <a:rPr lang="en-US" b="1" dirty="0" err="1" smtClean="0"/>
              <a:t>IComparer</a:t>
            </a:r>
            <a:r>
              <a:rPr lang="en-US" dirty="0" smtClean="0"/>
              <a:t> </a:t>
            </a:r>
            <a:r>
              <a:rPr lang="ru-RU" dirty="0" smtClean="0"/>
              <a:t>определен в пространстве имен </a:t>
            </a:r>
            <a:r>
              <a:rPr lang="en-US" dirty="0" smtClean="0"/>
              <a:t>System</a:t>
            </a:r>
            <a:r>
              <a:rPr lang="ru-RU" dirty="0" smtClean="0"/>
              <a:t>. </a:t>
            </a:r>
            <a:r>
              <a:rPr lang="ru-RU" dirty="0" err="1" smtClean="0"/>
              <a:t>Collections</a:t>
            </a:r>
            <a:r>
              <a:rPr lang="ru-RU" dirty="0" smtClean="0"/>
              <a:t>. </a:t>
            </a:r>
          </a:p>
          <a:p>
            <a:pPr lvl="0"/>
            <a:r>
              <a:rPr lang="ru-RU" dirty="0" smtClean="0"/>
              <a:t>Он содержит один метод </a:t>
            </a:r>
            <a:r>
              <a:rPr lang="en-US" dirty="0" smtClean="0"/>
              <a:t>Compare</a:t>
            </a:r>
            <a:r>
              <a:rPr lang="ru-RU" dirty="0" smtClean="0"/>
              <a:t>, возвращающий результат сравнения двух объектов, переданных ему в качестве параметров:</a:t>
            </a:r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IComparer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Compare ( object ob1, object ob2 )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r>
              <a:rPr lang="ru-RU" dirty="0" smtClean="0"/>
              <a:t>Принцип применения этого интерфейса состоит в там, что для каждого критерия сортировки объектов описывается небольшой вспомогательный класс, реализующий этот интерфейс.</a:t>
            </a:r>
          </a:p>
          <a:p>
            <a:r>
              <a:rPr lang="ru-RU" dirty="0" smtClean="0"/>
              <a:t> Объект этого класса передается в стандартный метод сортировки массива в качестве второго аргумента (существует несколько перегруженных версий этого метода).</a:t>
            </a:r>
          </a:p>
          <a:p>
            <a:endParaRPr lang="ru-RU" u="sng" dirty="0" smtClean="0"/>
          </a:p>
          <a:p>
            <a:r>
              <a:rPr lang="ru-RU" u="sng" dirty="0" smtClean="0"/>
              <a:t>Пример 13_5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</a:t>
            </a:r>
            <a:r>
              <a:rPr lang="ru-RU" b="1" dirty="0" err="1" smtClean="0"/>
              <a:t>foreach</a:t>
            </a:r>
            <a:r>
              <a:rPr lang="ru-RU" dirty="0" smtClean="0"/>
              <a:t> является удобным средством перебора элементов объекта.</a:t>
            </a:r>
          </a:p>
          <a:p>
            <a:r>
              <a:rPr lang="ru-RU" dirty="0" smtClean="0"/>
              <a:t>Массивы и все стандартные коллекции библиотеки .NET позволяют выполнять такой перебор благодаря тому, что в них реализованы интерфейсы </a:t>
            </a:r>
            <a:r>
              <a:rPr lang="ru-RU" b="1" dirty="0" err="1" smtClean="0"/>
              <a:t>IEnumerable</a:t>
            </a:r>
            <a:r>
              <a:rPr lang="ru-RU" dirty="0" smtClean="0"/>
              <a:t> и </a:t>
            </a:r>
            <a:r>
              <a:rPr lang="ru-RU" b="1" dirty="0" err="1" smtClean="0"/>
              <a:t>IEnumerator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Для применения оператора </a:t>
            </a:r>
            <a:r>
              <a:rPr lang="ru-RU" dirty="0" err="1" smtClean="0"/>
              <a:t>foreach</a:t>
            </a:r>
            <a:r>
              <a:rPr lang="ru-RU" dirty="0" smtClean="0"/>
              <a:t> к пользовательскому типу данных требуется реализовать в нем эти интерфейсы.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 </a:t>
            </a:r>
            <a:r>
              <a:rPr lang="ru-RU" b="1" dirty="0" err="1" smtClean="0"/>
              <a:t>IEnumerable</a:t>
            </a:r>
            <a:r>
              <a:rPr lang="ru-RU" dirty="0" smtClean="0"/>
              <a:t> (перечислимый) определяет всего один метод — </a:t>
            </a:r>
            <a:r>
              <a:rPr lang="ru-RU" b="1" dirty="0" err="1" smtClean="0"/>
              <a:t>GetEnu</a:t>
            </a:r>
            <a:r>
              <a:rPr lang="en-US" b="1" dirty="0" smtClean="0"/>
              <a:t>m</a:t>
            </a:r>
            <a:r>
              <a:rPr lang="ru-RU" b="1" dirty="0" err="1" smtClean="0"/>
              <a:t>erator</a:t>
            </a:r>
            <a:r>
              <a:rPr lang="ru-RU" dirty="0" smtClean="0"/>
              <a:t>, возвращающий объект типа </a:t>
            </a:r>
            <a:r>
              <a:rPr lang="ru-RU" b="1" dirty="0" err="1" smtClean="0"/>
              <a:t>IEnumerator</a:t>
            </a:r>
            <a:r>
              <a:rPr lang="ru-RU" dirty="0" smtClean="0"/>
              <a:t> (перечислитель), который можно использовать для просмотра элементов объекта.</a:t>
            </a:r>
          </a:p>
          <a:p>
            <a:pPr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IEnumerable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err="1" smtClean="0"/>
              <a:t>IEnumerator</a:t>
            </a:r>
            <a:r>
              <a:rPr lang="en-US" dirty="0" smtClean="0"/>
              <a:t> </a:t>
            </a:r>
            <a:r>
              <a:rPr lang="ru-RU" dirty="0" err="1" smtClean="0"/>
              <a:t>GetEnu</a:t>
            </a:r>
            <a:r>
              <a:rPr lang="en-US" dirty="0" smtClean="0"/>
              <a:t>m</a:t>
            </a:r>
            <a:r>
              <a:rPr lang="ru-RU" dirty="0" err="1" smtClean="0"/>
              <a:t>erator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Интерфейс </a:t>
            </a:r>
            <a:r>
              <a:rPr lang="ru-RU" dirty="0" err="1" smtClean="0"/>
              <a:t>IEnumerator</a:t>
            </a:r>
            <a:r>
              <a:rPr lang="ru-RU" dirty="0" smtClean="0"/>
              <a:t> задает три элемента:</a:t>
            </a:r>
          </a:p>
          <a:p>
            <a:pPr lvl="1"/>
            <a:r>
              <a:rPr lang="ru-RU" dirty="0" smtClean="0"/>
              <a:t>свойство </a:t>
            </a:r>
            <a:r>
              <a:rPr lang="ru-RU" dirty="0" err="1" smtClean="0"/>
              <a:t>Current</a:t>
            </a:r>
            <a:r>
              <a:rPr lang="ru-RU" dirty="0" smtClean="0"/>
              <a:t>, возвращающее текущий элемент объекта;</a:t>
            </a:r>
          </a:p>
          <a:p>
            <a:pPr lvl="1"/>
            <a:r>
              <a:rPr lang="ru-RU" dirty="0" smtClean="0"/>
              <a:t>метод </a:t>
            </a:r>
            <a:r>
              <a:rPr lang="ru-RU" dirty="0" err="1" smtClean="0"/>
              <a:t>MoveNext</a:t>
            </a:r>
            <a:r>
              <a:rPr lang="ru-RU" dirty="0" smtClean="0"/>
              <a:t>, продвигающий перечислитель на следующий элемент объекта;</a:t>
            </a:r>
          </a:p>
          <a:p>
            <a:pPr lvl="1"/>
            <a:r>
              <a:rPr lang="ru-RU" dirty="0" smtClean="0"/>
              <a:t>метод </a:t>
            </a:r>
            <a:r>
              <a:rPr lang="ru-RU" dirty="0" err="1" smtClean="0"/>
              <a:t>Reset</a:t>
            </a:r>
            <a:r>
              <a:rPr lang="ru-RU" dirty="0" smtClean="0"/>
              <a:t>, устанавливающий перечислитель в начало просмотра.</a:t>
            </a:r>
          </a:p>
          <a:p>
            <a:r>
              <a:rPr lang="ru-RU" dirty="0" smtClean="0"/>
              <a:t>Цикл </a:t>
            </a:r>
            <a:r>
              <a:rPr lang="ru-RU" dirty="0" err="1" smtClean="0"/>
              <a:t>foreach</a:t>
            </a:r>
            <a:r>
              <a:rPr lang="ru-RU" dirty="0" smtClean="0"/>
              <a:t> использует эти методы для перебора элементов, из которых состоит объект.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public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</a:t>
            </a:r>
            <a:r>
              <a:rPr lang="en-US" sz="2800" dirty="0" err="1" smtClean="0"/>
              <a:t>GetEnumerator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ru-RU" sz="2800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sz="2800" dirty="0" err="1" smtClean="0"/>
              <a:t>IEnumerator</a:t>
            </a:r>
            <a:r>
              <a:rPr lang="en-US" sz="2800" dirty="0" smtClean="0"/>
              <a:t> </a:t>
            </a:r>
            <a:r>
              <a:rPr lang="en-US" sz="2800" dirty="0" err="1" smtClean="0"/>
              <a:t>ienum</a:t>
            </a:r>
            <a:r>
              <a:rPr lang="en-US" sz="2800" dirty="0" smtClean="0"/>
              <a:t> = </a:t>
            </a:r>
            <a:r>
              <a:rPr lang="ru-RU" sz="2800" dirty="0" smtClean="0"/>
              <a:t> </a:t>
            </a:r>
            <a:r>
              <a:rPr lang="en-US" sz="2800" dirty="0" err="1" smtClean="0"/>
              <a:t>arr.GetEnumerator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            while (</a:t>
            </a:r>
            <a:r>
              <a:rPr lang="en-US" sz="2800" dirty="0" err="1" smtClean="0"/>
              <a:t>ienum.MoveNext</a:t>
            </a:r>
            <a:r>
              <a:rPr lang="en-US" sz="2800" dirty="0" smtClean="0"/>
              <a:t>())</a:t>
            </a:r>
          </a:p>
          <a:p>
            <a:pPr>
              <a:buNone/>
            </a:pPr>
            <a:r>
              <a:rPr lang="en-US" sz="2800" dirty="0" smtClean="0"/>
              <a:t>                </a:t>
            </a:r>
            <a:r>
              <a:rPr lang="en-US" sz="2800" dirty="0" err="1" smtClean="0"/>
              <a:t>Console.Write</a:t>
            </a:r>
            <a:r>
              <a:rPr lang="en-US" sz="2800" dirty="0" smtClean="0"/>
              <a:t>(</a:t>
            </a:r>
            <a:r>
              <a:rPr lang="en-US" sz="2800" dirty="0" err="1" smtClean="0"/>
              <a:t>ienum.Current</a:t>
            </a:r>
            <a:r>
              <a:rPr lang="en-US" sz="2800" dirty="0" smtClean="0"/>
              <a:t> + " ");</a:t>
            </a:r>
          </a:p>
          <a:p>
            <a:pPr>
              <a:buNone/>
            </a:pPr>
            <a:r>
              <a:rPr lang="ru-RU" sz="2800" dirty="0" smtClean="0"/>
              <a:t>           </a:t>
            </a:r>
            <a:r>
              <a:rPr lang="en-US" sz="2800" dirty="0" smtClean="0"/>
              <a:t>return </a:t>
            </a:r>
            <a:r>
              <a:rPr lang="en-US" sz="2800" dirty="0" err="1" smtClean="0"/>
              <a:t>ienum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ru-RU" sz="2800" dirty="0" smtClean="0"/>
              <a:t>        }</a:t>
            </a:r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573325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Пример 13_5_2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объектами через стандартные интерфейсы 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версию </a:t>
            </a:r>
            <a:r>
              <a:rPr lang="en-US" dirty="0" smtClean="0"/>
              <a:t>C#</a:t>
            </a:r>
            <a:r>
              <a:rPr lang="ru-RU" dirty="0" smtClean="0"/>
              <a:t>2.0 были введены средства, облегчающие выполнение перебора в объекте — </a:t>
            </a:r>
            <a:r>
              <a:rPr lang="ru-RU" b="1" dirty="0" smtClean="0"/>
              <a:t>итераторы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Итератор представляет собой блок кода, задающий последовательность перебора элементов объекта. </a:t>
            </a:r>
          </a:p>
          <a:p>
            <a:r>
              <a:rPr lang="ru-RU" dirty="0" smtClean="0"/>
              <a:t>На каждом проходе цикла </a:t>
            </a:r>
            <a:r>
              <a:rPr lang="ru-RU" dirty="0" err="1" smtClean="0"/>
              <a:t>foreach</a:t>
            </a:r>
            <a:r>
              <a:rPr lang="ru-RU" dirty="0" smtClean="0"/>
              <a:t> выполняется один шаг итератора, заканчивающийся выдачей очередного значения. </a:t>
            </a:r>
          </a:p>
          <a:p>
            <a:r>
              <a:rPr lang="ru-RU" dirty="0" smtClean="0"/>
              <a:t>Выдача значения выполняется с помощью ключевого слова </a:t>
            </a:r>
            <a:r>
              <a:rPr lang="ru-RU" b="1" dirty="0" err="1" smtClean="0"/>
              <a:t>yield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616530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Пример 13_5_2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иерархии классов 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146875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[ атрибуты ] [ спецификаторы ] </a:t>
            </a:r>
            <a:r>
              <a:rPr lang="ru-RU" dirty="0" err="1"/>
              <a:t>class</a:t>
            </a:r>
            <a:r>
              <a:rPr lang="ru-RU" b="1" dirty="0"/>
              <a:t> </a:t>
            </a:r>
            <a:r>
              <a:rPr lang="ru-RU" dirty="0" err="1"/>
              <a:t>имякласса</a:t>
            </a:r>
            <a:r>
              <a:rPr lang="ru-RU" dirty="0"/>
              <a:t> </a:t>
            </a:r>
            <a:r>
              <a:rPr lang="ru-RU" b="1" dirty="0"/>
              <a:t>[ : предки ] </a:t>
            </a:r>
            <a:r>
              <a:rPr lang="ru-RU" dirty="0"/>
              <a:t>тело класса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95536" y="2420888"/>
            <a:ext cx="8291264" cy="37052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Shape //</a:t>
            </a:r>
            <a:r>
              <a:rPr lang="ru-RU" dirty="0"/>
              <a:t>базовый </a:t>
            </a:r>
            <a:r>
              <a:rPr lang="ru-RU" dirty="0" smtClean="0"/>
              <a:t>класс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protected </a:t>
            </a:r>
            <a:r>
              <a:rPr lang="en-US" dirty="0"/>
              <a:t>double width; //</a:t>
            </a:r>
            <a:r>
              <a:rPr lang="ru-RU" dirty="0" smtClean="0"/>
              <a:t>ширина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protected </a:t>
            </a:r>
            <a:r>
              <a:rPr lang="en-US" dirty="0"/>
              <a:t>double height;//</a:t>
            </a:r>
            <a:r>
              <a:rPr lang="ru-RU" dirty="0" smtClean="0"/>
              <a:t>высота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. . 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 class Triangle: Shape //</a:t>
            </a:r>
            <a:r>
              <a:rPr lang="ru-RU" dirty="0"/>
              <a:t>производный класс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protected </a:t>
            </a:r>
            <a:r>
              <a:rPr lang="en-US" dirty="0"/>
              <a:t>string style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. . . . 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084168" y="2492896"/>
            <a:ext cx="1224136" cy="1152128"/>
            <a:chOff x="6156325" y="333375"/>
            <a:chExt cx="2447925" cy="1943100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6156325" y="333375"/>
              <a:ext cx="2447925" cy="19431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width</a:t>
              </a:r>
            </a:p>
            <a:p>
              <a:pPr algn="l"/>
              <a:r>
                <a:rPr lang="en-US" dirty="0"/>
                <a:t>height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cxnSpLocks noChangeShapeType="1"/>
              <a:stCxn id="8" idx="1"/>
              <a:endCxn id="8" idx="3"/>
            </p:cNvCxnSpPr>
            <p:nvPr/>
          </p:nvCxnSpPr>
          <p:spPr bwMode="auto">
            <a:xfrm>
              <a:off x="6156325" y="1304925"/>
              <a:ext cx="24479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0" name="Группа 9"/>
          <p:cNvGrpSpPr/>
          <p:nvPr/>
        </p:nvGrpSpPr>
        <p:grpSpPr>
          <a:xfrm>
            <a:off x="6012160" y="4221088"/>
            <a:ext cx="1439986" cy="1619944"/>
            <a:chOff x="6156325" y="333375"/>
            <a:chExt cx="2447925" cy="2663825"/>
          </a:xfrm>
        </p:grpSpPr>
        <p:sp>
          <p:nvSpPr>
            <p:cNvPr id="11" name="Прямоугольник 10"/>
            <p:cNvSpPr>
              <a:spLocks noChangeArrowheads="1"/>
            </p:cNvSpPr>
            <p:nvPr/>
          </p:nvSpPr>
          <p:spPr bwMode="auto">
            <a:xfrm>
              <a:off x="6156325" y="333375"/>
              <a:ext cx="2447925" cy="2663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width</a:t>
              </a:r>
            </a:p>
            <a:p>
              <a:pPr algn="l"/>
              <a:r>
                <a:rPr lang="en-US" dirty="0"/>
                <a:t>height</a:t>
              </a:r>
            </a:p>
            <a:p>
              <a:pPr algn="l"/>
              <a:r>
                <a:rPr lang="en-US" dirty="0"/>
                <a:t>style</a:t>
              </a:r>
            </a:p>
            <a:p>
              <a:pPr algn="l"/>
              <a:endParaRPr lang="en-US" dirty="0"/>
            </a:p>
            <a:p>
              <a:pPr algn="l"/>
              <a:endParaRPr lang="en-US" dirty="0"/>
            </a:p>
            <a:p>
              <a:endParaRPr lang="ru-RU" dirty="0"/>
            </a:p>
          </p:txBody>
        </p:sp>
        <p:cxnSp>
          <p:nvCxnSpPr>
            <p:cNvPr id="12" name="Прямая соединительная линия 11"/>
            <p:cNvCxnSpPr>
              <a:cxnSpLocks noChangeShapeType="1"/>
              <a:stCxn id="11" idx="1"/>
              <a:endCxn id="11" idx="3"/>
            </p:cNvCxnSpPr>
            <p:nvPr/>
          </p:nvCxnSpPr>
          <p:spPr bwMode="auto">
            <a:xfrm>
              <a:off x="6156325" y="1665288"/>
              <a:ext cx="24479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Доступ к элементам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public</a:t>
            </a:r>
            <a:r>
              <a:rPr lang="ru-RU" dirty="0" smtClean="0"/>
              <a:t> </a:t>
            </a:r>
            <a:r>
              <a:rPr lang="ru-RU" dirty="0"/>
              <a:t>– открытые.</a:t>
            </a:r>
          </a:p>
          <a:p>
            <a:pPr lvl="0"/>
            <a:r>
              <a:rPr lang="en-US" dirty="0"/>
              <a:t>private</a:t>
            </a:r>
            <a:r>
              <a:rPr lang="ru-RU" dirty="0"/>
              <a:t> – закрытые, не наследуются.</a:t>
            </a:r>
          </a:p>
          <a:p>
            <a:pPr lvl="0"/>
            <a:r>
              <a:rPr lang="en-US" dirty="0"/>
              <a:t>protected</a:t>
            </a:r>
            <a:r>
              <a:rPr lang="ru-RU" dirty="0"/>
              <a:t> – защищенные, определен доступ для наследников класса, наследуются.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иерархии классов как базовые, так и </a:t>
            </a:r>
            <a:r>
              <a:rPr lang="ru-RU" dirty="0" smtClean="0"/>
              <a:t>производные </a:t>
            </a:r>
            <a:r>
              <a:rPr lang="ru-RU" dirty="0"/>
              <a:t>классы могут иметь собственные конструкторы.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конструктор базового класса создает часть объекта, соответствующую базовому классу, а конструктор производного класса — часть объекта, соответствующую производному классу.</a:t>
            </a:r>
          </a:p>
          <a:p>
            <a:r>
              <a:rPr lang="ru-RU" dirty="0"/>
              <a:t>Если конструкторы определены и в базовом, и в производном классе, в процессе создания объектов должны выполниться конструкторы обоих классов.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случае необходимо использовать ключевое слово </a:t>
            </a:r>
            <a:r>
              <a:rPr lang="ru-RU" b="1" dirty="0" err="1"/>
              <a:t>base</a:t>
            </a:r>
            <a:r>
              <a:rPr lang="ru-RU" dirty="0"/>
              <a:t>, которое имеет два назначения: </a:t>
            </a:r>
          </a:p>
          <a:p>
            <a:pPr lvl="1"/>
            <a:r>
              <a:rPr lang="ru-RU" dirty="0"/>
              <a:t>вызвать конструктор базового класса; </a:t>
            </a:r>
          </a:p>
          <a:p>
            <a:pPr lvl="1"/>
            <a:r>
              <a:rPr lang="ru-RU" dirty="0"/>
              <a:t>получить доступ к элементу базового класса.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Конструкторы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 err="1"/>
              <a:t>конструктор_производного_класса</a:t>
            </a:r>
            <a:r>
              <a:rPr lang="ru-RU" sz="2000" dirty="0"/>
              <a:t> (</a:t>
            </a:r>
            <a:r>
              <a:rPr lang="ru-RU" sz="2000" dirty="0" err="1"/>
              <a:t>список_параметров</a:t>
            </a:r>
            <a:r>
              <a:rPr lang="ru-RU" sz="2000" dirty="0"/>
              <a:t>) : </a:t>
            </a:r>
            <a:r>
              <a:rPr lang="ru-RU" sz="2000" b="1" dirty="0" err="1"/>
              <a:t>base</a:t>
            </a:r>
            <a:r>
              <a:rPr lang="ru-RU" sz="2000" b="1" dirty="0"/>
              <a:t> (</a:t>
            </a:r>
            <a:r>
              <a:rPr lang="ru-RU" sz="2000" b="1" dirty="0" err="1"/>
              <a:t>список_аргументов</a:t>
            </a:r>
            <a:r>
              <a:rPr lang="ru-RU" sz="2000" b="1" dirty="0"/>
              <a:t>) </a:t>
            </a:r>
          </a:p>
          <a:p>
            <a:pPr>
              <a:buNone/>
            </a:pPr>
            <a:r>
              <a:rPr lang="ru-RU" sz="2000" dirty="0"/>
              <a:t>{</a:t>
            </a:r>
          </a:p>
          <a:p>
            <a:pPr>
              <a:buNone/>
            </a:pPr>
            <a:r>
              <a:rPr lang="ru-RU" sz="2000" dirty="0"/>
              <a:t>// тело конструктора</a:t>
            </a:r>
          </a:p>
          <a:p>
            <a:pPr>
              <a:buNone/>
            </a:pPr>
            <a:r>
              <a:rPr lang="ru-RU" sz="2000" b="1" dirty="0"/>
              <a:t>}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public Shape(double w, double h) 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  width = w; height = h;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}</a:t>
            </a:r>
            <a:endParaRPr lang="ru-RU" sz="2000" dirty="0"/>
          </a:p>
          <a:p>
            <a:pPr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Triangle(double w, double h, string s) 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</a:t>
            </a:r>
            <a:r>
              <a:rPr lang="en-US" sz="2000" b="1" dirty="0"/>
              <a:t> </a:t>
            </a:r>
            <a:r>
              <a:rPr lang="ru-RU" sz="2000" b="1" dirty="0"/>
              <a:t>: </a:t>
            </a:r>
            <a:r>
              <a:rPr lang="ru-RU" sz="2000" b="1" dirty="0" err="1"/>
              <a:t>base</a:t>
            </a:r>
            <a:r>
              <a:rPr lang="ru-RU" sz="2000" b="1" dirty="0"/>
              <a:t>(</a:t>
            </a:r>
            <a:r>
              <a:rPr lang="ru-RU" sz="2000" b="1" dirty="0" err="1"/>
              <a:t>w</a:t>
            </a:r>
            <a:r>
              <a:rPr lang="ru-RU" sz="2000" b="1" dirty="0"/>
              <a:t>, </a:t>
            </a:r>
            <a:r>
              <a:rPr lang="ru-RU" sz="2000" b="1" dirty="0" err="1"/>
              <a:t>h</a:t>
            </a:r>
            <a:r>
              <a:rPr lang="ru-RU" sz="2000" b="1" dirty="0" smtClean="0"/>
              <a:t>)</a:t>
            </a:r>
            <a:endParaRPr lang="ru-RU" sz="2000" b="1" dirty="0"/>
          </a:p>
          <a:p>
            <a:pPr>
              <a:buNone/>
            </a:pPr>
            <a:r>
              <a:rPr lang="ru-RU" sz="2000" dirty="0"/>
              <a:t>        </a:t>
            </a:r>
            <a:r>
              <a:rPr lang="en-US" sz="2000" dirty="0"/>
              <a:t>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    style = s;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public Rectangle(double w, double h) : </a:t>
            </a:r>
            <a:r>
              <a:rPr lang="en-US" sz="2000" b="1" dirty="0"/>
              <a:t>base(w, h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/>
              <a:t>{ }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41310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44208" y="5661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13_1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2969</Words>
  <Application>Microsoft Office PowerPoint</Application>
  <PresentationFormat>Экран (4:3)</PresentationFormat>
  <Paragraphs>391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Основные свойства ОО программирования: наследование, полиморфизм </vt:lpstr>
      <vt:lpstr>Иерархии классов. Наследование</vt:lpstr>
      <vt:lpstr>Иерархии классов. Наследование</vt:lpstr>
      <vt:lpstr>Преимущества наследования</vt:lpstr>
      <vt:lpstr>Определение иерархии классов </vt:lpstr>
      <vt:lpstr>Доступ к элементам класса</vt:lpstr>
      <vt:lpstr>Конструкторы</vt:lpstr>
      <vt:lpstr>Конструкторы</vt:lpstr>
      <vt:lpstr>Пример</vt:lpstr>
      <vt:lpstr>Сокрытие имен</vt:lpstr>
      <vt:lpstr>Виртуальные методы. Механизм позднего связывания</vt:lpstr>
      <vt:lpstr>Пример</vt:lpstr>
      <vt:lpstr>Виртуальные методы. Механизм позднего связывания</vt:lpstr>
      <vt:lpstr>Виртуальные методы. Механизм позднего связывания</vt:lpstr>
      <vt:lpstr>Виртуальные методы. Механизм позднего связывания</vt:lpstr>
      <vt:lpstr>Виртуальные методы. Механизм позднего связывания</vt:lpstr>
      <vt:lpstr>Таблица виртуальных функций</vt:lpstr>
      <vt:lpstr>Динамическая идентификация типов</vt:lpstr>
      <vt:lpstr>Оператор is</vt:lpstr>
      <vt:lpstr>Оператор as</vt:lpstr>
      <vt:lpstr>Оператор typeof</vt:lpstr>
      <vt:lpstr>Абстрактные классы. Класс object.</vt:lpstr>
      <vt:lpstr>Абстрактные классы. Класс object.</vt:lpstr>
      <vt:lpstr>Абстрактный метод</vt:lpstr>
      <vt:lpstr>Свойства абстрактных методов</vt:lpstr>
      <vt:lpstr>Абстрактный класс</vt:lpstr>
      <vt:lpstr>Абстрактный класс</vt:lpstr>
      <vt:lpstr>Абстрактный класс</vt:lpstr>
      <vt:lpstr>Класс object</vt:lpstr>
      <vt:lpstr>Класс object</vt:lpstr>
      <vt:lpstr>Класс object</vt:lpstr>
      <vt:lpstr>Класс object</vt:lpstr>
      <vt:lpstr>Запрещение наследования</vt:lpstr>
      <vt:lpstr>Запрещение наследования</vt:lpstr>
      <vt:lpstr>Интерфейсы</vt:lpstr>
      <vt:lpstr>Интерфейсы</vt:lpstr>
      <vt:lpstr>Реализация интерфейса</vt:lpstr>
      <vt:lpstr>Реализация интерфейса</vt:lpstr>
      <vt:lpstr>Отличия интерфейса от абстрактного класса</vt:lpstr>
      <vt:lpstr>Пример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  <vt:lpstr>Работа с объектами через стандартные интерфейсы .NET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свойства ОО программирования: наследование, полиморфизм </dc:title>
  <dc:creator>VikentyevaOL</dc:creator>
  <cp:lastModifiedBy>VikentyevaOL</cp:lastModifiedBy>
  <cp:revision>7</cp:revision>
  <dcterms:created xsi:type="dcterms:W3CDTF">2016-04-04T14:42:23Z</dcterms:created>
  <dcterms:modified xsi:type="dcterms:W3CDTF">2016-04-29T08:01:49Z</dcterms:modified>
</cp:coreProperties>
</file>