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73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98B45-F945-40F0-8A80-89CC7B343C8A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375FE-BA28-4EB7-90F4-7B82EA1055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Многие алгоритмы не зависят от типов данных, с которыми они работают. Простейшими примерами могут служить сортировка и поиск. Возможность отделить алгоритмы от типов данных предоставляют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классы-прототипы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параметризированные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классы, имеющие в качестве параметров типы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5FE-BA28-4EB7-90F4-7B82EA1055C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С# всегда имелась возможность создавать обобщенный код, оперируя ссылками типа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Так как класс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базовым для всех остальных классов, то по ссылке типа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можно обращаться к объекту любого типа. Таким образом, до появления обобщений для оперирования разнотипными объектами в программах служил обобщенный код, в котором для этой цели использовались ссылки типа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в таком коде трудно соблюдать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типовую безопасность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т.к. для преобразования типа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конкретный тип данных требуется приведение типов.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Обобщения — это не совсем новая конструкция; подобные концепции присутствуют и в других языках. Например, схожие с обобщениями черты имеют шаблоны С++. Однако между шаблонами С++ и обобщениями .NET есть большая разница. В С++ при создании экземпляра шаблона с конкретным типом необходим исходный код шаблонов. В отличие от шаблонов С++, обобщения являются не только конструкцией языка С#, но также определены для CLR. Это позволяет создавать экземпляры шаблонов с определенным типом-параметром на языке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даже если обобщенный класс определен на С#.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5FE-BA28-4EB7-90F4-7B82EA1055C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2A9C-9B5D-4439-BF8D-25F1E4DAB482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4310-5726-4A9A-8801-7441CE59B7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Обобщенные коллекции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15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Очередь </a:t>
            </a:r>
            <a:r>
              <a:rPr lang="en-US" b="1" dirty="0" smtClean="0"/>
              <a:t>Queue&lt;T&gt;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 </a:t>
            </a:r>
            <a:r>
              <a:rPr lang="ru-RU" dirty="0" err="1" smtClean="0"/>
              <a:t>Queue</a:t>
            </a:r>
            <a:r>
              <a:rPr lang="ru-RU" dirty="0" smtClean="0"/>
              <a:t>&lt;T&gt; представляет обычную очередь, работающую по алгоритму FIFO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 класса </a:t>
            </a:r>
            <a:r>
              <a:rPr lang="ru-RU" dirty="0" err="1" smtClean="0"/>
              <a:t>Queue</a:t>
            </a:r>
            <a:r>
              <a:rPr lang="ru-RU" dirty="0" smtClean="0"/>
              <a:t>&lt;T&gt; можно отметить следующие методы:</a:t>
            </a:r>
          </a:p>
          <a:p>
            <a:pPr lvl="1"/>
            <a:r>
              <a:rPr lang="ru-RU" b="1" dirty="0" err="1" smtClean="0"/>
              <a:t>Dequeue</a:t>
            </a:r>
            <a:r>
              <a:rPr lang="ru-RU" dirty="0" smtClean="0"/>
              <a:t>: извлекает и возвращает первый элемент </a:t>
            </a:r>
            <a:r>
              <a:rPr lang="ru-RU" dirty="0" smtClean="0"/>
              <a:t>очереди.</a:t>
            </a:r>
            <a:endParaRPr lang="ru-RU" dirty="0" smtClean="0"/>
          </a:p>
          <a:p>
            <a:pPr lvl="1"/>
            <a:r>
              <a:rPr lang="ru-RU" b="1" dirty="0" err="1" smtClean="0"/>
              <a:t>Enqueue</a:t>
            </a:r>
            <a:r>
              <a:rPr lang="ru-RU" dirty="0" smtClean="0"/>
              <a:t>: добавляет элемент в конец </a:t>
            </a:r>
            <a:r>
              <a:rPr lang="ru-RU" dirty="0" smtClean="0"/>
              <a:t>очереди.</a:t>
            </a:r>
            <a:endParaRPr lang="ru-RU" dirty="0" smtClean="0"/>
          </a:p>
          <a:p>
            <a:pPr lvl="1"/>
            <a:r>
              <a:rPr lang="ru-RU" b="1" dirty="0" err="1" smtClean="0"/>
              <a:t>Peek</a:t>
            </a:r>
            <a:r>
              <a:rPr lang="ru-RU" dirty="0" smtClean="0"/>
              <a:t>: просто возвращает первый элемент из начала очереди без его </a:t>
            </a:r>
            <a:r>
              <a:rPr lang="ru-RU" dirty="0" smtClean="0"/>
              <a:t>удаления.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Коллекция </a:t>
            </a:r>
            <a:r>
              <a:rPr lang="en-US" b="1" dirty="0" smtClean="0"/>
              <a:t>Stack&lt;T&gt;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Класс </a:t>
            </a:r>
            <a:r>
              <a:rPr lang="ru-RU" dirty="0" err="1" smtClean="0"/>
              <a:t>Stack</a:t>
            </a:r>
            <a:r>
              <a:rPr lang="ru-RU" dirty="0" smtClean="0"/>
              <a:t>&lt;T&gt; представляет коллекцию, которая использует алгоритм LIFO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 классе </a:t>
            </a:r>
            <a:r>
              <a:rPr lang="ru-RU" dirty="0" err="1" smtClean="0"/>
              <a:t>Stack</a:t>
            </a:r>
            <a:r>
              <a:rPr lang="ru-RU" dirty="0" smtClean="0"/>
              <a:t> можно выделить два основных метода, которые позволяют управлять элементами:</a:t>
            </a:r>
          </a:p>
          <a:p>
            <a:pPr lvl="1"/>
            <a:r>
              <a:rPr lang="ru-RU" b="1" dirty="0" err="1" smtClean="0"/>
              <a:t>Push</a:t>
            </a:r>
            <a:r>
              <a:rPr lang="ru-RU" dirty="0" smtClean="0"/>
              <a:t>: добавляет элемент в стек на первое </a:t>
            </a:r>
            <a:r>
              <a:rPr lang="ru-RU" dirty="0" smtClean="0"/>
              <a:t>место.</a:t>
            </a:r>
            <a:endParaRPr lang="ru-RU" dirty="0" smtClean="0"/>
          </a:p>
          <a:p>
            <a:pPr lvl="1"/>
            <a:r>
              <a:rPr lang="ru-RU" b="1" dirty="0" err="1" smtClean="0"/>
              <a:t>Pop</a:t>
            </a:r>
            <a:r>
              <a:rPr lang="ru-RU" dirty="0" smtClean="0"/>
              <a:t>: извлекает и возвращает первый элемент из </a:t>
            </a:r>
            <a:r>
              <a:rPr lang="ru-RU" dirty="0" smtClean="0"/>
              <a:t>стека.</a:t>
            </a:r>
            <a:endParaRPr lang="ru-RU" dirty="0" smtClean="0"/>
          </a:p>
          <a:p>
            <a:pPr lvl="1"/>
            <a:r>
              <a:rPr lang="ru-RU" b="1" dirty="0" err="1" smtClean="0"/>
              <a:t>Peek</a:t>
            </a:r>
            <a:r>
              <a:rPr lang="ru-RU" dirty="0" smtClean="0"/>
              <a:t>: просто возвращает первый элемент из стека без его </a:t>
            </a:r>
            <a:r>
              <a:rPr lang="ru-RU" dirty="0" smtClean="0"/>
              <a:t>удаления.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Коллекция </a:t>
            </a:r>
            <a:r>
              <a:rPr lang="en-US" b="1" dirty="0" smtClean="0"/>
              <a:t>Dictionary&lt;T, V&gt;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Словарь хранит объекты, которые представляют пару ключ-значение. Каждый такой объект является объектом класса </a:t>
            </a:r>
            <a:r>
              <a:rPr lang="ru-RU" b="1" dirty="0" err="1" smtClean="0"/>
              <a:t>KeyValuePair</a:t>
            </a:r>
            <a:r>
              <a:rPr lang="ru-RU" b="1" dirty="0" smtClean="0"/>
              <a:t>&lt;</a:t>
            </a:r>
            <a:r>
              <a:rPr lang="ru-RU" b="1" dirty="0" err="1" smtClean="0"/>
              <a:t>TKey</a:t>
            </a:r>
            <a:r>
              <a:rPr lang="ru-RU" b="1" dirty="0" smtClean="0"/>
              <a:t>, </a:t>
            </a:r>
            <a:r>
              <a:rPr lang="ru-RU" b="1" dirty="0" err="1" smtClean="0"/>
              <a:t>TValue</a:t>
            </a:r>
            <a:r>
              <a:rPr lang="ru-RU" b="1" dirty="0" smtClean="0"/>
              <a:t>&gt;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Благодаря свойствам </a:t>
            </a:r>
            <a:r>
              <a:rPr lang="ru-RU" dirty="0" err="1" smtClean="0"/>
              <a:t>Key</a:t>
            </a:r>
            <a:r>
              <a:rPr lang="ru-RU" dirty="0" smtClean="0"/>
              <a:t> и </a:t>
            </a:r>
            <a:r>
              <a:rPr lang="ru-RU" dirty="0" err="1" smtClean="0"/>
              <a:t>Value</a:t>
            </a:r>
            <a:r>
              <a:rPr lang="ru-RU" dirty="0" smtClean="0"/>
              <a:t>, которые есть у данного класса, мы можем получить ключ и значение элемента в словаре.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Коллекция </a:t>
            </a:r>
            <a:r>
              <a:rPr lang="en-US" b="1" dirty="0" smtClean="0"/>
              <a:t>Dictionary&lt;T, V&gt;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smtClean="0"/>
              <a:t>Dictionary&lt;</a:t>
            </a:r>
            <a:r>
              <a:rPr lang="en-US" dirty="0" err="1" smtClean="0"/>
              <a:t>int</a:t>
            </a:r>
            <a:r>
              <a:rPr lang="en-US" dirty="0" smtClean="0"/>
              <a:t>, string&gt; countries = new Dictionary&lt;</a:t>
            </a:r>
            <a:r>
              <a:rPr lang="en-US" dirty="0" err="1" smtClean="0"/>
              <a:t>int</a:t>
            </a:r>
            <a:r>
              <a:rPr lang="en-US" dirty="0" smtClean="0"/>
              <a:t>, string&gt;(5);</a:t>
            </a:r>
          </a:p>
          <a:p>
            <a:pPr fontAlgn="base">
              <a:buNone/>
            </a:pPr>
            <a:r>
              <a:rPr lang="en-US" dirty="0" err="1" smtClean="0"/>
              <a:t>countries.Add</a:t>
            </a:r>
            <a:r>
              <a:rPr lang="en-US" dirty="0" smtClean="0"/>
              <a:t>(1, "Russia");</a:t>
            </a:r>
          </a:p>
          <a:p>
            <a:pPr fontAlgn="base">
              <a:buNone/>
            </a:pPr>
            <a:r>
              <a:rPr lang="en-US" dirty="0" err="1" smtClean="0"/>
              <a:t>countries.Add</a:t>
            </a:r>
            <a:r>
              <a:rPr lang="en-US" dirty="0" smtClean="0"/>
              <a:t>(3, "Great Britain");</a:t>
            </a:r>
          </a:p>
          <a:p>
            <a:pPr fontAlgn="base">
              <a:buNone/>
            </a:pPr>
            <a:r>
              <a:rPr lang="en-US" dirty="0" err="1" smtClean="0"/>
              <a:t>countries.Add</a:t>
            </a:r>
            <a:r>
              <a:rPr lang="en-US" dirty="0" smtClean="0"/>
              <a:t>(2, "USA");</a:t>
            </a:r>
          </a:p>
          <a:p>
            <a:pPr fontAlgn="base">
              <a:buNone/>
            </a:pPr>
            <a:r>
              <a:rPr lang="en-US" dirty="0" err="1" smtClean="0"/>
              <a:t>countries.Add</a:t>
            </a:r>
            <a:r>
              <a:rPr lang="en-US" dirty="0" smtClean="0"/>
              <a:t>(4, "France");</a:t>
            </a:r>
          </a:p>
          <a:p>
            <a:pPr fontAlgn="base">
              <a:buNone/>
            </a:pPr>
            <a:r>
              <a:rPr lang="en-US" dirty="0" err="1" smtClean="0"/>
              <a:t>countries.Add</a:t>
            </a:r>
            <a:r>
              <a:rPr lang="en-US" dirty="0" smtClean="0"/>
              <a:t>(5, "China");          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KeyValuePair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, string&gt; </a:t>
            </a:r>
            <a:r>
              <a:rPr lang="en-US" dirty="0" err="1" smtClean="0"/>
              <a:t>keyValue</a:t>
            </a:r>
            <a:r>
              <a:rPr lang="en-US" dirty="0" smtClean="0"/>
              <a:t> in countries)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keyValue.Key</a:t>
            </a:r>
            <a:r>
              <a:rPr lang="en-US" dirty="0" smtClean="0"/>
              <a:t> + " - " + </a:t>
            </a:r>
            <a:r>
              <a:rPr lang="en-US" dirty="0" err="1" smtClean="0"/>
              <a:t>keyValue.Value</a:t>
            </a:r>
            <a:r>
              <a:rPr lang="en-US" dirty="0" smtClean="0"/>
              <a:t>);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smtClean="0"/>
              <a:t>// </a:t>
            </a:r>
            <a:r>
              <a:rPr lang="ru-RU" dirty="0" smtClean="0"/>
              <a:t>получение элемента по ключу</a:t>
            </a:r>
          </a:p>
          <a:p>
            <a:pPr fontAlgn="base">
              <a:buNone/>
            </a:pPr>
            <a:r>
              <a:rPr lang="en-US" dirty="0" smtClean="0"/>
              <a:t>string country = countries[4];</a:t>
            </a:r>
          </a:p>
          <a:p>
            <a:pPr fontAlgn="base">
              <a:buNone/>
            </a:pPr>
            <a:r>
              <a:rPr lang="en-US" dirty="0" smtClean="0"/>
              <a:t>// </a:t>
            </a:r>
            <a:r>
              <a:rPr lang="ru-RU" dirty="0" smtClean="0"/>
              <a:t>изменение объекта</a:t>
            </a:r>
          </a:p>
          <a:p>
            <a:pPr fontAlgn="base">
              <a:buNone/>
            </a:pPr>
            <a:r>
              <a:rPr lang="en-US" dirty="0" smtClean="0"/>
              <a:t>countries[4] = "Spain";</a:t>
            </a:r>
          </a:p>
          <a:p>
            <a:pPr fontAlgn="base">
              <a:buNone/>
            </a:pPr>
            <a:r>
              <a:rPr lang="en-US" dirty="0" smtClean="0"/>
              <a:t>// </a:t>
            </a:r>
            <a:r>
              <a:rPr lang="ru-RU" dirty="0" smtClean="0"/>
              <a:t>удаление по ключу</a:t>
            </a:r>
          </a:p>
          <a:p>
            <a:pPr fontAlgn="base">
              <a:buNone/>
            </a:pPr>
            <a:r>
              <a:rPr lang="en-US" dirty="0" err="1" smtClean="0"/>
              <a:t>countries.Remove</a:t>
            </a:r>
            <a:r>
              <a:rPr lang="en-US" dirty="0" smtClean="0"/>
              <a:t>(2);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Коллекция </a:t>
            </a:r>
            <a:r>
              <a:rPr lang="en-US" b="1" dirty="0" smtClean="0"/>
              <a:t>Dictionary&lt;T, V&gt;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sz="3300" dirty="0" smtClean="0"/>
              <a:t>Dictionary&lt;char, Person&gt; people = new Dictionary&lt;char, Person&gt;();</a:t>
            </a:r>
          </a:p>
          <a:p>
            <a:pPr fontAlgn="base">
              <a:buNone/>
            </a:pPr>
            <a:r>
              <a:rPr lang="en-US" sz="3300" dirty="0" err="1" smtClean="0"/>
              <a:t>people.Add</a:t>
            </a:r>
            <a:r>
              <a:rPr lang="en-US" sz="3300" dirty="0" smtClean="0"/>
              <a:t>('b', new Person() </a:t>
            </a:r>
          </a:p>
          <a:p>
            <a:pPr fontAlgn="base">
              <a:buNone/>
            </a:pPr>
            <a:r>
              <a:rPr lang="en-US" sz="3300" dirty="0" smtClean="0"/>
              <a:t>{ Name = "Bill" });</a:t>
            </a:r>
          </a:p>
          <a:p>
            <a:pPr fontAlgn="base">
              <a:buNone/>
            </a:pPr>
            <a:r>
              <a:rPr lang="en-US" sz="3300" dirty="0" err="1" smtClean="0"/>
              <a:t>people.Add</a:t>
            </a:r>
            <a:r>
              <a:rPr lang="en-US" sz="3300" dirty="0" smtClean="0"/>
              <a:t>('t', new Person() </a:t>
            </a:r>
          </a:p>
          <a:p>
            <a:pPr fontAlgn="base">
              <a:buNone/>
            </a:pPr>
            <a:r>
              <a:rPr lang="en-US" sz="3300" dirty="0" smtClean="0"/>
              <a:t>{ Name = "Tom" }); </a:t>
            </a:r>
          </a:p>
          <a:p>
            <a:pPr fontAlgn="base">
              <a:buNone/>
            </a:pPr>
            <a:r>
              <a:rPr lang="en-US" sz="3300" dirty="0" err="1" smtClean="0"/>
              <a:t>people.Add</a:t>
            </a:r>
            <a:r>
              <a:rPr lang="en-US" sz="3300" dirty="0" smtClean="0"/>
              <a:t>('j', new Person() </a:t>
            </a:r>
          </a:p>
          <a:p>
            <a:pPr fontAlgn="base">
              <a:buNone/>
            </a:pPr>
            <a:r>
              <a:rPr lang="en-US" sz="3300" dirty="0" smtClean="0"/>
              <a:t>{ Name = "John" });</a:t>
            </a:r>
          </a:p>
          <a:p>
            <a:pPr fontAlgn="base">
              <a:buNone/>
            </a:pPr>
            <a:r>
              <a:rPr lang="en-US" sz="3300" dirty="0" smtClean="0"/>
              <a:t> </a:t>
            </a:r>
          </a:p>
          <a:p>
            <a:pPr fontAlgn="base">
              <a:buNone/>
            </a:pPr>
            <a:r>
              <a:rPr lang="en-US" sz="3300" dirty="0" err="1" smtClean="0"/>
              <a:t>foreach</a:t>
            </a:r>
            <a:r>
              <a:rPr lang="en-US" sz="3300" dirty="0" smtClean="0"/>
              <a:t> (</a:t>
            </a:r>
            <a:r>
              <a:rPr lang="en-US" sz="3300" dirty="0" err="1" smtClean="0"/>
              <a:t>KeyValuePair</a:t>
            </a:r>
            <a:r>
              <a:rPr lang="en-US" sz="3300" dirty="0" smtClean="0"/>
              <a:t>&lt;char, Person&gt; </a:t>
            </a:r>
            <a:r>
              <a:rPr lang="en-US" sz="3300" dirty="0" err="1" smtClean="0"/>
              <a:t>keyValue</a:t>
            </a:r>
            <a:r>
              <a:rPr lang="en-US" sz="3300" dirty="0" smtClean="0"/>
              <a:t> in people)</a:t>
            </a:r>
          </a:p>
          <a:p>
            <a:pPr fontAlgn="base">
              <a:buNone/>
            </a:pPr>
            <a:r>
              <a:rPr lang="en-US" sz="3300" dirty="0" smtClean="0"/>
              <a:t>{</a:t>
            </a:r>
          </a:p>
          <a:p>
            <a:pPr fontAlgn="base">
              <a:buNone/>
            </a:pPr>
            <a:r>
              <a:rPr lang="en-US" sz="3300" dirty="0" smtClean="0"/>
              <a:t>       </a:t>
            </a:r>
            <a:r>
              <a:rPr lang="en-US" sz="3300" dirty="0" err="1" smtClean="0"/>
              <a:t>Console.WriteLine</a:t>
            </a:r>
            <a:r>
              <a:rPr lang="en-US" sz="3300" dirty="0" smtClean="0"/>
              <a:t>(</a:t>
            </a:r>
            <a:r>
              <a:rPr lang="en-US" sz="3300" dirty="0" err="1" smtClean="0"/>
              <a:t>keyValue.Key</a:t>
            </a:r>
            <a:r>
              <a:rPr lang="en-US" sz="3300" dirty="0" smtClean="0"/>
              <a:t> + " - " + </a:t>
            </a:r>
            <a:r>
              <a:rPr lang="en-US" sz="3300" dirty="0" err="1" smtClean="0"/>
              <a:t>keyValue.Value.Name</a:t>
            </a:r>
            <a:r>
              <a:rPr lang="en-US" sz="3300" dirty="0" smtClean="0"/>
              <a:t>); </a:t>
            </a:r>
          </a:p>
          <a:p>
            <a:pPr fontAlgn="base">
              <a:buNone/>
            </a:pPr>
            <a:r>
              <a:rPr lang="en-US" sz="3300" dirty="0" smtClean="0"/>
              <a:t>}</a:t>
            </a:r>
          </a:p>
          <a:p>
            <a:pPr fontAlgn="base">
              <a:buNone/>
            </a:pPr>
            <a:r>
              <a:rPr lang="en-US" sz="2900" dirty="0" smtClean="0"/>
              <a:t> </a:t>
            </a:r>
          </a:p>
          <a:p>
            <a:pPr fontAlgn="base">
              <a:buNone/>
            </a:pPr>
            <a:r>
              <a:rPr lang="en-US" sz="3300" dirty="0" smtClean="0"/>
              <a:t>people['a'] = new Person() { Name = "Alice" };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60032" y="1628800"/>
            <a:ext cx="4038600" cy="4525963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sz="3300" dirty="0" smtClean="0"/>
              <a:t>// </a:t>
            </a:r>
            <a:r>
              <a:rPr lang="ru-RU" sz="3300" dirty="0" smtClean="0"/>
              <a:t>перебор ключей</a:t>
            </a:r>
          </a:p>
          <a:p>
            <a:pPr fontAlgn="base">
              <a:buNone/>
            </a:pPr>
            <a:r>
              <a:rPr lang="en-US" sz="3300" dirty="0" err="1" smtClean="0"/>
              <a:t>foreach</a:t>
            </a:r>
            <a:r>
              <a:rPr lang="en-US" sz="3300" dirty="0" smtClean="0"/>
              <a:t> (char c in </a:t>
            </a:r>
            <a:r>
              <a:rPr lang="en-US" sz="3300" dirty="0" err="1" smtClean="0"/>
              <a:t>people.Keys</a:t>
            </a:r>
            <a:r>
              <a:rPr lang="en-US" sz="3300" dirty="0" smtClean="0"/>
              <a:t>)</a:t>
            </a:r>
          </a:p>
          <a:p>
            <a:pPr fontAlgn="base">
              <a:buNone/>
            </a:pPr>
            <a:r>
              <a:rPr lang="en-US" sz="3300" dirty="0" smtClean="0"/>
              <a:t>{</a:t>
            </a:r>
          </a:p>
          <a:p>
            <a:pPr fontAlgn="base">
              <a:buNone/>
            </a:pPr>
            <a:r>
              <a:rPr lang="en-US" sz="3300" dirty="0" smtClean="0"/>
              <a:t>    </a:t>
            </a:r>
            <a:r>
              <a:rPr lang="en-US" sz="3300" dirty="0" err="1" smtClean="0"/>
              <a:t>Console.WriteLine</a:t>
            </a:r>
            <a:r>
              <a:rPr lang="en-US" sz="3300" dirty="0" smtClean="0"/>
              <a:t>(c);</a:t>
            </a:r>
          </a:p>
          <a:p>
            <a:pPr fontAlgn="base">
              <a:buNone/>
            </a:pPr>
            <a:r>
              <a:rPr lang="en-US" sz="3300" dirty="0" smtClean="0"/>
              <a:t>}</a:t>
            </a:r>
          </a:p>
          <a:p>
            <a:pPr fontAlgn="base">
              <a:buNone/>
            </a:pPr>
            <a:r>
              <a:rPr lang="en-US" sz="3300" dirty="0" smtClean="0"/>
              <a:t> </a:t>
            </a:r>
          </a:p>
          <a:p>
            <a:pPr fontAlgn="base">
              <a:buNone/>
            </a:pPr>
            <a:r>
              <a:rPr lang="en-US" sz="3300" dirty="0" smtClean="0"/>
              <a:t>// </a:t>
            </a:r>
            <a:r>
              <a:rPr lang="ru-RU" sz="3300" dirty="0" smtClean="0"/>
              <a:t>перебор по значениям</a:t>
            </a:r>
          </a:p>
          <a:p>
            <a:pPr fontAlgn="base">
              <a:buNone/>
            </a:pPr>
            <a:r>
              <a:rPr lang="en-US" sz="3300" dirty="0" err="1" smtClean="0"/>
              <a:t>foreach</a:t>
            </a:r>
            <a:r>
              <a:rPr lang="en-US" sz="3300" dirty="0" smtClean="0"/>
              <a:t> (Person p in </a:t>
            </a:r>
            <a:r>
              <a:rPr lang="en-US" sz="3300" dirty="0" err="1" smtClean="0"/>
              <a:t>people.Values</a:t>
            </a:r>
            <a:r>
              <a:rPr lang="en-US" sz="3300" dirty="0" smtClean="0"/>
              <a:t>)</a:t>
            </a:r>
          </a:p>
          <a:p>
            <a:pPr fontAlgn="base">
              <a:buNone/>
            </a:pPr>
            <a:r>
              <a:rPr lang="en-US" sz="3300" dirty="0" smtClean="0"/>
              <a:t>{</a:t>
            </a:r>
          </a:p>
          <a:p>
            <a:pPr fontAlgn="base">
              <a:buNone/>
            </a:pPr>
            <a:r>
              <a:rPr lang="en-US" sz="3300" dirty="0" smtClean="0"/>
              <a:t>    </a:t>
            </a:r>
            <a:r>
              <a:rPr lang="en-US" sz="3300" dirty="0" err="1" smtClean="0"/>
              <a:t>Console.WriteLine</a:t>
            </a:r>
            <a:r>
              <a:rPr lang="en-US" sz="3300" dirty="0" smtClean="0"/>
              <a:t>(</a:t>
            </a:r>
            <a:r>
              <a:rPr lang="en-US" sz="3300" dirty="0" err="1" smtClean="0"/>
              <a:t>p.Name</a:t>
            </a:r>
            <a:r>
              <a:rPr lang="en-US" sz="3300" dirty="0" smtClean="0"/>
              <a:t>);</a:t>
            </a:r>
          </a:p>
          <a:p>
            <a:pPr fontAlgn="base">
              <a:buNone/>
            </a:pPr>
            <a:r>
              <a:rPr lang="en-US" sz="3300" dirty="0" smtClean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Коллекция </a:t>
            </a:r>
            <a:r>
              <a:rPr lang="en-US" b="1" dirty="0" smtClean="0"/>
              <a:t>Dictionary&lt;T, V&gt;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err="1" smtClean="0"/>
              <a:t>Dictionary</a:t>
            </a:r>
            <a:r>
              <a:rPr lang="ru-RU" b="1" dirty="0" smtClean="0"/>
              <a:t> </a:t>
            </a:r>
            <a:r>
              <a:rPr lang="ru-RU" dirty="0" smtClean="0"/>
              <a:t>реализует отличную от </a:t>
            </a:r>
            <a:r>
              <a:rPr lang="ru-RU" dirty="0" smtClean="0"/>
              <a:t>класса </a:t>
            </a:r>
            <a:r>
              <a:rPr lang="ru-RU" dirty="0" err="1" smtClean="0"/>
              <a:t>Hashtable</a:t>
            </a:r>
            <a:r>
              <a:rPr lang="ru-RU" b="1" dirty="0" smtClean="0"/>
              <a:t> стратегию разрешения коллизий - </a:t>
            </a:r>
            <a:r>
              <a:rPr lang="ru-RU" dirty="0" smtClean="0"/>
              <a:t> метод </a:t>
            </a:r>
            <a:r>
              <a:rPr lang="ru-RU" dirty="0" smtClean="0"/>
              <a:t>построения </a:t>
            </a:r>
            <a:r>
              <a:rPr lang="ru-RU" dirty="0" smtClean="0"/>
              <a:t>цепочек.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6004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Содержимое 3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Обобщенные классы</a:t>
            </a:r>
            <a:r>
              <a:rPr lang="ru-RU" dirty="0" smtClean="0"/>
              <a:t>(классы-прототипы) - классы, имеющие в качестве параметров типы данных.</a:t>
            </a:r>
          </a:p>
          <a:p>
            <a:r>
              <a:rPr lang="ru-RU" dirty="0" smtClean="0"/>
              <a:t>С помощью обобщений можно создать единый класс, который автоматически становится пригодным для обработки разнотипных данных.</a:t>
            </a:r>
          </a:p>
          <a:p>
            <a:r>
              <a:rPr lang="ru-RU" dirty="0" smtClean="0"/>
              <a:t>Чаще </a:t>
            </a:r>
            <a:r>
              <a:rPr lang="ru-RU" dirty="0"/>
              <a:t>всего такие классы применяются для хранения данных – в качестве контейнерных классов, или коллекций. </a:t>
            </a:r>
            <a:endParaRPr lang="ru-RU" dirty="0" smtClean="0"/>
          </a:p>
          <a:p>
            <a:r>
              <a:rPr lang="ru-RU" dirty="0" smtClean="0"/>
              <a:t>Параметризированным </a:t>
            </a:r>
            <a:r>
              <a:rPr lang="ru-RU" dirty="0"/>
              <a:t>коллекциям соответствует пространство имен </a:t>
            </a:r>
            <a:r>
              <a:rPr lang="ru-RU" b="1" dirty="0" err="1"/>
              <a:t>System.Collections.Generic</a:t>
            </a:r>
            <a:r>
              <a:rPr lang="ru-RU" b="1" dirty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0113" y="836613"/>
            <a:ext cx="6480175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0"/>
            <a:endCxn id="4" idx="2"/>
          </p:cNvCxnSpPr>
          <p:nvPr/>
        </p:nvCxnSpPr>
        <p:spPr>
          <a:xfrm>
            <a:off x="4140200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84438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724525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71550" y="3284538"/>
            <a:ext cx="2160588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708400" y="3284538"/>
            <a:ext cx="2159000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72225" y="3284538"/>
            <a:ext cx="2160588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1547813" y="1844675"/>
            <a:ext cx="144462" cy="136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>
            <a:off x="3635375" y="1700213"/>
            <a:ext cx="1152525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003800" y="1700213"/>
            <a:ext cx="2016125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2" name="TextBox 18"/>
          <p:cNvSpPr txBox="1">
            <a:spLocks noChangeArrowheads="1"/>
          </p:cNvSpPr>
          <p:nvPr/>
        </p:nvSpPr>
        <p:spPr bwMode="auto">
          <a:xfrm>
            <a:off x="6156325" y="1268413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. . . . . . . </a:t>
            </a:r>
          </a:p>
        </p:txBody>
      </p:sp>
      <p:sp>
        <p:nvSpPr>
          <p:cNvPr id="66573" name="TextBox 19"/>
          <p:cNvSpPr txBox="1">
            <a:spLocks noChangeArrowheads="1"/>
          </p:cNvSpPr>
          <p:nvPr/>
        </p:nvSpPr>
        <p:spPr bwMode="auto">
          <a:xfrm>
            <a:off x="1258888" y="1268413"/>
            <a:ext cx="865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</a:t>
            </a:r>
            <a:endParaRPr lang="ru-RU"/>
          </a:p>
        </p:txBody>
      </p:sp>
      <p:sp>
        <p:nvSpPr>
          <p:cNvPr id="66574" name="TextBox 20"/>
          <p:cNvSpPr txBox="1">
            <a:spLocks noChangeArrowheads="1"/>
          </p:cNvSpPr>
          <p:nvPr/>
        </p:nvSpPr>
        <p:spPr bwMode="auto">
          <a:xfrm>
            <a:off x="2843213" y="1196975"/>
            <a:ext cx="86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</a:t>
            </a:r>
            <a:endParaRPr lang="ru-RU"/>
          </a:p>
        </p:txBody>
      </p:sp>
      <p:sp>
        <p:nvSpPr>
          <p:cNvPr id="66575" name="TextBox 21"/>
          <p:cNvSpPr txBox="1">
            <a:spLocks noChangeArrowheads="1"/>
          </p:cNvSpPr>
          <p:nvPr/>
        </p:nvSpPr>
        <p:spPr bwMode="auto">
          <a:xfrm>
            <a:off x="4572000" y="12684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</a:t>
            </a:r>
            <a:endParaRPr lang="ru-RU"/>
          </a:p>
        </p:txBody>
      </p:sp>
      <p:sp>
        <p:nvSpPr>
          <p:cNvPr id="66576" name="TextBox 22"/>
          <p:cNvSpPr txBox="1">
            <a:spLocks noChangeArrowheads="1"/>
          </p:cNvSpPr>
          <p:nvPr/>
        </p:nvSpPr>
        <p:spPr bwMode="auto">
          <a:xfrm>
            <a:off x="1403350" y="3789363"/>
            <a:ext cx="1223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int</a:t>
            </a:r>
            <a:endParaRPr lang="ru-RU"/>
          </a:p>
        </p:txBody>
      </p:sp>
      <p:sp>
        <p:nvSpPr>
          <p:cNvPr id="66577" name="TextBox 23"/>
          <p:cNvSpPr txBox="1">
            <a:spLocks noChangeArrowheads="1"/>
          </p:cNvSpPr>
          <p:nvPr/>
        </p:nvSpPr>
        <p:spPr bwMode="auto">
          <a:xfrm>
            <a:off x="3995738" y="3789363"/>
            <a:ext cx="1655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string</a:t>
            </a:r>
            <a:endParaRPr lang="ru-RU"/>
          </a:p>
        </p:txBody>
      </p:sp>
      <p:sp>
        <p:nvSpPr>
          <p:cNvPr id="66578" name="TextBox 24"/>
          <p:cNvSpPr txBox="1">
            <a:spLocks noChangeArrowheads="1"/>
          </p:cNvSpPr>
          <p:nvPr/>
        </p:nvSpPr>
        <p:spPr bwMode="auto">
          <a:xfrm>
            <a:off x="6804025" y="3860800"/>
            <a:ext cx="1296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Person</a:t>
            </a:r>
            <a:endParaRPr lang="ru-RU"/>
          </a:p>
        </p:txBody>
      </p:sp>
      <p:sp>
        <p:nvSpPr>
          <p:cNvPr id="66579" name="TextBox 25"/>
          <p:cNvSpPr txBox="1">
            <a:spLocks noChangeArrowheads="1"/>
          </p:cNvSpPr>
          <p:nvPr/>
        </p:nvSpPr>
        <p:spPr bwMode="auto">
          <a:xfrm>
            <a:off x="611188" y="4941888"/>
            <a:ext cx="7921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ПРОБЛЕМА: Для преобразования </a:t>
            </a:r>
            <a:r>
              <a:rPr lang="en-US"/>
              <a:t>object </a:t>
            </a:r>
            <a:r>
              <a:rPr lang="ru-RU"/>
              <a:t>в конкретный тип данных требуется преобразование типов. Это может являться источником ошибок.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Основные преимущества использования обобщений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b="1" dirty="0"/>
              <a:t>Производительность</a:t>
            </a:r>
            <a:r>
              <a:rPr lang="ru-RU" b="1" dirty="0" smtClean="0"/>
              <a:t>.</a:t>
            </a:r>
            <a:r>
              <a:rPr lang="ru-RU" dirty="0"/>
              <a:t> Использование типов значений с не обобщенными классами коллекций вызывает </a:t>
            </a:r>
            <a:r>
              <a:rPr lang="ru-RU" b="1" dirty="0"/>
              <a:t>упаковку (</a:t>
            </a:r>
            <a:r>
              <a:rPr lang="ru-RU" b="1" dirty="0" err="1"/>
              <a:t>boxing</a:t>
            </a:r>
            <a:r>
              <a:rPr lang="ru-RU" b="1" dirty="0"/>
              <a:t>)</a:t>
            </a:r>
            <a:r>
              <a:rPr lang="ru-RU" dirty="0"/>
              <a:t> и </a:t>
            </a:r>
            <a:r>
              <a:rPr lang="ru-RU" b="1" dirty="0"/>
              <a:t>распаковку (</a:t>
            </a:r>
            <a:r>
              <a:rPr lang="ru-RU" b="1" dirty="0" err="1"/>
              <a:t>unboxing</a:t>
            </a:r>
            <a:r>
              <a:rPr lang="ru-RU" b="1" dirty="0"/>
              <a:t>)</a:t>
            </a:r>
            <a:r>
              <a:rPr lang="ru-RU" dirty="0"/>
              <a:t> при преобразовании в ссылочный тип и обратно.</a:t>
            </a:r>
          </a:p>
          <a:p>
            <a:pPr>
              <a:defRPr/>
            </a:pPr>
            <a:r>
              <a:rPr lang="ru-RU" b="1" dirty="0"/>
              <a:t>Безопасность</a:t>
            </a:r>
            <a:r>
              <a:rPr lang="ru-RU" b="1" dirty="0" smtClean="0"/>
              <a:t>.</a:t>
            </a:r>
            <a:r>
              <a:rPr lang="ru-RU" dirty="0"/>
              <a:t> Обобщения автоматически обеспечивают типовую безопасность всех </a:t>
            </a:r>
            <a:r>
              <a:rPr lang="ru-RU" dirty="0" smtClean="0"/>
              <a:t>операций, т.к. </a:t>
            </a:r>
            <a:r>
              <a:rPr lang="ru-RU" dirty="0"/>
              <a:t>обобщения исключают необходимость обращаться к приведению типов и проверять соответствие типов в коде вручную</a:t>
            </a:r>
            <a:r>
              <a:rPr lang="ru-RU" dirty="0" smtClean="0"/>
              <a:t>.</a:t>
            </a:r>
          </a:p>
          <a:p>
            <a:pPr>
              <a:defRPr/>
            </a:pPr>
            <a:r>
              <a:rPr lang="ru-RU" b="1" dirty="0"/>
              <a:t>Повторное использование двоичного кода. </a:t>
            </a:r>
            <a:r>
              <a:rPr lang="ru-RU" dirty="0" smtClean="0"/>
              <a:t>Обобщенный </a:t>
            </a:r>
            <a:r>
              <a:rPr lang="ru-RU" dirty="0"/>
              <a:t>класс может быть определен однажды, и на его основе могут быть созданы экземпляры многих типов.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Параметризованные интерфейсы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42988" y="1397000"/>
          <a:ext cx="7344816" cy="412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1019439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Параметризованный интерфейс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Обычный интерфейс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6799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  <a:cs typeface="Times New Roman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&lt;T&gt; 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  <a:cs typeface="Times New Roman"/>
                        </a:rPr>
                        <a:t>ICollection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6799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IComparable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&lt;T&gt;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IComparable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6799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IDictionary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</a:t>
                      </a: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Т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&gt; 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-Bold"/>
                          <a:cs typeface="Times New Roman"/>
                        </a:rPr>
                        <a:t>IDictionary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6799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IEnumerable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&lt;T&gt;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-Bold"/>
                          <a:cs typeface="Times New Roman"/>
                        </a:rPr>
                        <a:t>I Enumerable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6799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  <a:cs typeface="Times New Roman"/>
                        </a:rPr>
                        <a:t>IEnumerator</a:t>
                      </a: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&lt;T&gt; 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-Bold"/>
                          <a:cs typeface="Times New Roman"/>
                        </a:rPr>
                        <a:t>I Enumerator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6799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  <a:cs typeface="Times New Roman"/>
                        </a:rPr>
                        <a:t>IList&lt;T&gt;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  <a:cs typeface="Times New Roman"/>
                        </a:rPr>
                        <a:t>IList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Параметризованные коллекции библиотеки .</a:t>
            </a:r>
            <a:r>
              <a:rPr lang="ru-RU" b="1" dirty="0" smtClean="0"/>
              <a:t>NET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71550" y="1397000"/>
          <a:ext cx="6648400" cy="531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00"/>
                <a:gridCol w="3324200"/>
              </a:tblGrid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Класс- прототип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  <a:cs typeface="Times New Roman"/>
                        </a:rPr>
                        <a:t>Обычный класс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Comparer &lt;T&gt;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Comparer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Dictionary &lt;K,T&gt;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HashTable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LinkedList</a:t>
                      </a: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 &lt;T&gt;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-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List &lt;T&gt;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ArrayList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Queue&lt;T&gt;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Queue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SortedDictionary</a:t>
                      </a:r>
                      <a:r>
                        <a:rPr lang="en-US" sz="2000" dirty="0">
                          <a:latin typeface="Times New Roman"/>
                          <a:ea typeface="Times-Bold"/>
                          <a:cs typeface="Times New Roman"/>
                        </a:rPr>
                        <a:t> &lt;K,T&gt;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-Bold"/>
                          <a:cs typeface="Times New Roman"/>
                        </a:rPr>
                        <a:t>SortedList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848"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-Bold"/>
                          <a:cs typeface="Times New Roman"/>
                        </a:rPr>
                        <a:t>Stack</a:t>
                      </a:r>
                      <a:r>
                        <a:rPr lang="ru-RU" sz="2000" dirty="0">
                          <a:latin typeface="Times New Roman"/>
                          <a:ea typeface="Times-Bold"/>
                          <a:cs typeface="Times New Roman"/>
                        </a:rPr>
                        <a:t> &lt;T&gt;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-Bold"/>
                          <a:cs typeface="Times New Roman"/>
                        </a:rPr>
                        <a:t>Stack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Список </a:t>
            </a:r>
            <a:r>
              <a:rPr lang="en-US" b="1" dirty="0" smtClean="0"/>
              <a:t>List&lt;T&gt;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Среди его методов можно выделить следующие:</a:t>
            </a:r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Add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добавление нового элемента в список</a:t>
            </a:r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AddRange</a:t>
            </a:r>
            <a:r>
              <a:rPr lang="ru-RU" b="1" dirty="0" smtClean="0"/>
              <a:t>(</a:t>
            </a:r>
            <a:r>
              <a:rPr lang="ru-RU" b="1" dirty="0" err="1" smtClean="0"/>
              <a:t>ICollection</a:t>
            </a:r>
            <a:r>
              <a:rPr lang="ru-RU" b="1" dirty="0" smtClean="0"/>
              <a:t> </a:t>
            </a:r>
            <a:r>
              <a:rPr lang="ru-RU" b="1" dirty="0" err="1" smtClean="0"/>
              <a:t>collection</a:t>
            </a:r>
            <a:r>
              <a:rPr lang="ru-RU" b="1" dirty="0" smtClean="0"/>
              <a:t>)</a:t>
            </a:r>
            <a:r>
              <a:rPr lang="ru-RU" dirty="0" smtClean="0"/>
              <a:t>: добавление с список коллекции или массива</a:t>
            </a:r>
          </a:p>
          <a:p>
            <a:pPr lvl="1"/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BinarySearch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бинарный поиск элемента в списке. Если элемент найден, то метод возвращает индекс этого элемента в коллекции. При этом список должен быть отсортирован.</a:t>
            </a:r>
          </a:p>
          <a:p>
            <a:pPr lvl="1"/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IndexOf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возвращает индекс первого вхождения элемента в списке</a:t>
            </a:r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Insert</a:t>
            </a:r>
            <a:r>
              <a:rPr lang="ru-RU" b="1" dirty="0" smtClean="0"/>
              <a:t>(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index</a:t>
            </a:r>
            <a:r>
              <a:rPr lang="ru-RU" b="1" dirty="0" smtClean="0"/>
              <a:t>, 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вставляет элемент </a:t>
            </a:r>
            <a:r>
              <a:rPr lang="ru-RU" dirty="0" err="1" smtClean="0"/>
              <a:t>item</a:t>
            </a:r>
            <a:r>
              <a:rPr lang="ru-RU" dirty="0" smtClean="0"/>
              <a:t> в списке на позицию </a:t>
            </a:r>
            <a:r>
              <a:rPr lang="ru-RU" dirty="0" err="1" smtClean="0"/>
              <a:t>index</a:t>
            </a:r>
            <a:endParaRPr lang="ru-RU" dirty="0" smtClean="0"/>
          </a:p>
          <a:p>
            <a:pPr lvl="1"/>
            <a:r>
              <a:rPr lang="ru-RU" b="1" dirty="0" err="1" smtClean="0"/>
              <a:t>bool</a:t>
            </a:r>
            <a:r>
              <a:rPr lang="ru-RU" b="1" dirty="0" smtClean="0"/>
              <a:t> </a:t>
            </a:r>
            <a:r>
              <a:rPr lang="ru-RU" b="1" dirty="0" err="1" smtClean="0"/>
              <a:t>Remove</a:t>
            </a:r>
            <a:r>
              <a:rPr lang="ru-RU" b="1" dirty="0" smtClean="0"/>
              <a:t>(T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: удаляет элемент </a:t>
            </a:r>
            <a:r>
              <a:rPr lang="ru-RU" dirty="0" err="1" smtClean="0"/>
              <a:t>item</a:t>
            </a:r>
            <a:r>
              <a:rPr lang="ru-RU" dirty="0" smtClean="0"/>
              <a:t> из списка, и если удаление прошло успешно, то возвращает </a:t>
            </a:r>
            <a:r>
              <a:rPr lang="ru-RU" dirty="0" err="1" smtClean="0"/>
              <a:t>true</a:t>
            </a:r>
            <a:endParaRPr lang="ru-RU" dirty="0" smtClean="0"/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RemoveAt</a:t>
            </a:r>
            <a:r>
              <a:rPr lang="ru-RU" b="1" dirty="0" smtClean="0"/>
              <a:t>(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index</a:t>
            </a:r>
            <a:r>
              <a:rPr lang="ru-RU" b="1" dirty="0" smtClean="0"/>
              <a:t>)</a:t>
            </a:r>
            <a:r>
              <a:rPr lang="ru-RU" dirty="0" smtClean="0"/>
              <a:t>: удаление элемента по указанному индексу </a:t>
            </a:r>
            <a:r>
              <a:rPr lang="ru-RU" dirty="0" err="1" smtClean="0"/>
              <a:t>index</a:t>
            </a:r>
            <a:endParaRPr lang="ru-RU" dirty="0" smtClean="0"/>
          </a:p>
          <a:p>
            <a:pPr lvl="1"/>
            <a:r>
              <a:rPr lang="ru-RU" b="1" dirty="0" err="1" smtClean="0"/>
              <a:t>void</a:t>
            </a:r>
            <a:r>
              <a:rPr lang="ru-RU" b="1" dirty="0" smtClean="0"/>
              <a:t> </a:t>
            </a:r>
            <a:r>
              <a:rPr lang="ru-RU" b="1" dirty="0" err="1" smtClean="0"/>
              <a:t>Sort</a:t>
            </a:r>
            <a:r>
              <a:rPr lang="ru-RU" b="1" dirty="0" smtClean="0"/>
              <a:t>()</a:t>
            </a:r>
            <a:r>
              <a:rPr lang="ru-RU" dirty="0" smtClean="0"/>
              <a:t>: сортировка списка</a:t>
            </a:r>
          </a:p>
          <a:p>
            <a:r>
              <a:rPr lang="ru-RU" b="1" u="sng" dirty="0" smtClean="0"/>
              <a:t>Пример 16_</a:t>
            </a:r>
            <a:r>
              <a:rPr lang="en-US" b="1" u="sng" dirty="0" err="1" smtClean="0"/>
              <a:t>GenericList</a:t>
            </a:r>
            <a:endParaRPr lang="ru-RU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Двухсвязный список </a:t>
            </a:r>
            <a:r>
              <a:rPr lang="en-US" b="1" dirty="0" err="1" smtClean="0"/>
              <a:t>LinkedList</a:t>
            </a:r>
            <a:r>
              <a:rPr lang="en-US" b="1" dirty="0" smtClean="0"/>
              <a:t>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Класс </a:t>
            </a:r>
            <a:r>
              <a:rPr lang="ru-RU" b="1" dirty="0" err="1" smtClean="0"/>
              <a:t>LinkedList</a:t>
            </a:r>
            <a:r>
              <a:rPr lang="ru-RU" b="1" dirty="0" smtClean="0"/>
              <a:t>&lt;T&gt;</a:t>
            </a:r>
            <a:r>
              <a:rPr lang="ru-RU" dirty="0" smtClean="0"/>
              <a:t> представляет двухсвязный список, в котором каждый элемент хранит ссылку одновременно на следующий и на предыдущий элемент.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LinkedList</a:t>
            </a:r>
            <a:r>
              <a:rPr lang="ru-RU" dirty="0" smtClean="0"/>
              <a:t>&lt;T&gt; каждый узел представляет объект класса </a:t>
            </a:r>
            <a:r>
              <a:rPr lang="ru-RU" b="1" dirty="0" err="1" smtClean="0"/>
              <a:t>LinkedListNode</a:t>
            </a:r>
            <a:r>
              <a:rPr lang="ru-RU" b="1" dirty="0" smtClean="0"/>
              <a:t>&lt;T&gt;</a:t>
            </a:r>
            <a:r>
              <a:rPr lang="ru-RU" dirty="0" smtClean="0"/>
              <a:t>. Этот класс имеет следующие свойства:</a:t>
            </a:r>
          </a:p>
          <a:p>
            <a:pPr lvl="1"/>
            <a:r>
              <a:rPr lang="ru-RU" b="1" dirty="0" err="1" smtClean="0"/>
              <a:t>Value</a:t>
            </a:r>
            <a:r>
              <a:rPr lang="ru-RU" dirty="0" smtClean="0"/>
              <a:t>: само значение узла, представленное типом T.</a:t>
            </a:r>
          </a:p>
          <a:p>
            <a:pPr lvl="1"/>
            <a:r>
              <a:rPr lang="ru-RU" b="1" dirty="0" err="1" smtClean="0"/>
              <a:t>Next</a:t>
            </a:r>
            <a:r>
              <a:rPr lang="ru-RU" dirty="0" smtClean="0"/>
              <a:t>: ссылка на следующий элемент типа </a:t>
            </a:r>
            <a:r>
              <a:rPr lang="ru-RU" dirty="0" err="1" smtClean="0"/>
              <a:t>LinkedListNode</a:t>
            </a:r>
            <a:r>
              <a:rPr lang="ru-RU" dirty="0" smtClean="0"/>
              <a:t>&lt;T&gt; в списке. Если следующий элемент отсутствует, то имеет значение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Previous</a:t>
            </a:r>
            <a:r>
              <a:rPr lang="ru-RU" dirty="0" smtClean="0"/>
              <a:t>: ссылка на предыдущий элемент типа </a:t>
            </a:r>
            <a:r>
              <a:rPr lang="ru-RU" dirty="0" err="1" smtClean="0"/>
              <a:t>LinkedListNode</a:t>
            </a:r>
            <a:r>
              <a:rPr lang="ru-RU" dirty="0" smtClean="0"/>
              <a:t>&lt;T&gt; в списке. Если предыдущий элемент отсутствует, то имеет значение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Двухсвязный список </a:t>
            </a:r>
            <a:r>
              <a:rPr lang="en-US" b="1" dirty="0" err="1" smtClean="0"/>
              <a:t>LinkedList</a:t>
            </a:r>
            <a:r>
              <a:rPr lang="en-US" b="1" dirty="0" smtClean="0"/>
              <a:t>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Используя методы класса </a:t>
            </a:r>
            <a:r>
              <a:rPr lang="en-US" dirty="0" err="1" smtClean="0"/>
              <a:t>LinkedList</a:t>
            </a:r>
            <a:r>
              <a:rPr lang="en-US" dirty="0" smtClean="0"/>
              <a:t>&lt;T&gt;, </a:t>
            </a:r>
            <a:r>
              <a:rPr lang="ru-RU" dirty="0" smtClean="0"/>
              <a:t>можно обращаться к различным элементам, как в конце, так и в начале списка:</a:t>
            </a:r>
          </a:p>
          <a:p>
            <a:pPr lvl="1"/>
            <a:r>
              <a:rPr lang="en-US" b="1" dirty="0" err="1" smtClean="0"/>
              <a:t>AddAfter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</a:t>
            </a:r>
            <a:r>
              <a:rPr lang="en-US" b="1" dirty="0" err="1" smtClean="0"/>
              <a:t>newNode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вставляет узел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ru-RU" dirty="0" smtClean="0"/>
              <a:t>в список после узла </a:t>
            </a:r>
            <a:r>
              <a:rPr lang="en-US" dirty="0" smtClean="0"/>
              <a:t>node.</a:t>
            </a:r>
          </a:p>
          <a:p>
            <a:pPr lvl="1"/>
            <a:r>
              <a:rPr lang="en-US" b="1" dirty="0" err="1" smtClean="0"/>
              <a:t>AddAfter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T value)</a:t>
            </a:r>
            <a:r>
              <a:rPr lang="en-US" dirty="0" smtClean="0"/>
              <a:t>: </a:t>
            </a:r>
            <a:r>
              <a:rPr lang="ru-RU" dirty="0" smtClean="0"/>
              <a:t>вставляет в список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после узла </a:t>
            </a:r>
            <a:r>
              <a:rPr lang="en-US" dirty="0" smtClean="0"/>
              <a:t>node.</a:t>
            </a:r>
          </a:p>
          <a:p>
            <a:pPr lvl="1"/>
            <a:r>
              <a:rPr lang="en-US" b="1" dirty="0" err="1" smtClean="0"/>
              <a:t>AddBefore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</a:t>
            </a:r>
            <a:r>
              <a:rPr lang="en-US" b="1" dirty="0" err="1" smtClean="0"/>
              <a:t>newNode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вставляет в список узел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ru-RU" dirty="0" smtClean="0"/>
              <a:t>перед узлом </a:t>
            </a:r>
            <a:r>
              <a:rPr lang="en-US" dirty="0" smtClean="0"/>
              <a:t>node.</a:t>
            </a:r>
          </a:p>
          <a:p>
            <a:pPr lvl="1"/>
            <a:r>
              <a:rPr lang="en-US" b="1" dirty="0" err="1" smtClean="0"/>
              <a:t>AddBefore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T value)</a:t>
            </a:r>
            <a:r>
              <a:rPr lang="en-US" dirty="0" smtClean="0"/>
              <a:t>: </a:t>
            </a:r>
            <a:r>
              <a:rPr lang="ru-RU" dirty="0" smtClean="0"/>
              <a:t>вставляет в список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перед узлом </a:t>
            </a:r>
            <a:r>
              <a:rPr lang="en-US" dirty="0" smtClean="0"/>
              <a:t>node.</a:t>
            </a:r>
          </a:p>
          <a:p>
            <a:pPr lvl="1"/>
            <a:r>
              <a:rPr lang="en-US" b="1" dirty="0" err="1" smtClean="0"/>
              <a:t>AddFirst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node)</a:t>
            </a:r>
            <a:r>
              <a:rPr lang="en-US" dirty="0" smtClean="0"/>
              <a:t>: </a:t>
            </a:r>
            <a:r>
              <a:rPr lang="ru-RU" dirty="0" smtClean="0"/>
              <a:t>вставляет новый узел в начало </a:t>
            </a:r>
            <a:r>
              <a:rPr lang="ru-RU" dirty="0" smtClean="0"/>
              <a:t>списка.</a:t>
            </a:r>
            <a:endParaRPr lang="ru-RU" dirty="0" smtClean="0"/>
          </a:p>
          <a:p>
            <a:pPr lvl="1"/>
            <a:r>
              <a:rPr lang="en-US" b="1" dirty="0" err="1" smtClean="0"/>
              <a:t>AddFirst</a:t>
            </a:r>
            <a:r>
              <a:rPr lang="en-US" b="1" dirty="0" smtClean="0"/>
              <a:t>(T value)</a:t>
            </a:r>
            <a:r>
              <a:rPr lang="en-US" dirty="0" smtClean="0"/>
              <a:t>: </a:t>
            </a:r>
            <a:r>
              <a:rPr lang="ru-RU" dirty="0" smtClean="0"/>
              <a:t>вставляет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в начало </a:t>
            </a:r>
            <a:r>
              <a:rPr lang="ru-RU" dirty="0" smtClean="0"/>
              <a:t>списка.</a:t>
            </a:r>
            <a:endParaRPr lang="ru-RU" dirty="0" smtClean="0"/>
          </a:p>
          <a:p>
            <a:pPr lvl="1"/>
            <a:r>
              <a:rPr lang="en-US" b="1" dirty="0" err="1" smtClean="0"/>
              <a:t>AddLast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node)</a:t>
            </a:r>
            <a:r>
              <a:rPr lang="en-US" dirty="0" smtClean="0"/>
              <a:t>: </a:t>
            </a:r>
            <a:r>
              <a:rPr lang="ru-RU" dirty="0" smtClean="0"/>
              <a:t>вставляет новый узел в конец </a:t>
            </a:r>
            <a:r>
              <a:rPr lang="ru-RU" dirty="0" smtClean="0"/>
              <a:t>списка.</a:t>
            </a:r>
            <a:endParaRPr lang="ru-RU" dirty="0" smtClean="0"/>
          </a:p>
          <a:p>
            <a:pPr lvl="1"/>
            <a:r>
              <a:rPr lang="en-US" b="1" dirty="0" err="1" smtClean="0"/>
              <a:t>AddLast</a:t>
            </a:r>
            <a:r>
              <a:rPr lang="en-US" b="1" dirty="0" smtClean="0"/>
              <a:t>(T value)</a:t>
            </a:r>
            <a:r>
              <a:rPr lang="en-US" dirty="0" smtClean="0"/>
              <a:t>: </a:t>
            </a:r>
            <a:r>
              <a:rPr lang="ru-RU" dirty="0" smtClean="0"/>
              <a:t>вставляет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в конец </a:t>
            </a:r>
            <a:r>
              <a:rPr lang="ru-RU" dirty="0" smtClean="0"/>
              <a:t>списка.</a:t>
            </a:r>
            <a:endParaRPr lang="ru-RU" dirty="0" smtClean="0"/>
          </a:p>
          <a:p>
            <a:pPr lvl="1"/>
            <a:r>
              <a:rPr lang="en-US" b="1" dirty="0" err="1" smtClean="0"/>
              <a:t>RemoveFirst</a:t>
            </a:r>
            <a:r>
              <a:rPr lang="en-US" b="1" dirty="0" smtClean="0"/>
              <a:t>()</a:t>
            </a:r>
            <a:r>
              <a:rPr lang="en-US" dirty="0" smtClean="0"/>
              <a:t>: </a:t>
            </a:r>
            <a:r>
              <a:rPr lang="ru-RU" dirty="0" smtClean="0"/>
              <a:t>удаляет первый узел из списка. После этого новым первым узлом становится узел, следующий за </a:t>
            </a:r>
            <a:r>
              <a:rPr lang="ru-RU" dirty="0" smtClean="0"/>
              <a:t>удаленным.</a:t>
            </a:r>
            <a:endParaRPr lang="ru-RU" dirty="0" smtClean="0"/>
          </a:p>
          <a:p>
            <a:pPr lvl="1"/>
            <a:r>
              <a:rPr lang="en-US" b="1" dirty="0" err="1" smtClean="0"/>
              <a:t>RemoveLast</a:t>
            </a:r>
            <a:r>
              <a:rPr lang="en-US" b="1" dirty="0" smtClean="0"/>
              <a:t>()</a:t>
            </a:r>
            <a:r>
              <a:rPr lang="en-US" dirty="0" smtClean="0"/>
              <a:t>: </a:t>
            </a:r>
            <a:r>
              <a:rPr lang="ru-RU" dirty="0" smtClean="0"/>
              <a:t>удаляет последний узел из </a:t>
            </a:r>
            <a:r>
              <a:rPr lang="ru-RU" dirty="0" smtClean="0"/>
              <a:t>списка.</a:t>
            </a:r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953</Words>
  <Application>Microsoft Office PowerPoint</Application>
  <PresentationFormat>Экран (4:3)</PresentationFormat>
  <Paragraphs>147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Обобщенные коллекции</vt:lpstr>
      <vt:lpstr>Слайд 2</vt:lpstr>
      <vt:lpstr>Слайд 3</vt:lpstr>
      <vt:lpstr>Основные преимущества использования обобщений</vt:lpstr>
      <vt:lpstr>Параметризованные интерфейсы</vt:lpstr>
      <vt:lpstr>Параметризованные коллекции библиотеки .NET</vt:lpstr>
      <vt:lpstr>Список List&lt;T&gt;</vt:lpstr>
      <vt:lpstr>Двухсвязный список LinkedList&lt;T&gt;</vt:lpstr>
      <vt:lpstr>Двухсвязный список LinkedList&lt;T&gt;</vt:lpstr>
      <vt:lpstr>Очередь Queue&lt;T&gt;</vt:lpstr>
      <vt:lpstr>Коллекция Stack&lt;T&gt;</vt:lpstr>
      <vt:lpstr>Коллекция Dictionary&lt;T, V&gt;</vt:lpstr>
      <vt:lpstr>Коллекция Dictionary&lt;T, V&gt;</vt:lpstr>
      <vt:lpstr>Коллекция Dictionary&lt;T, V&gt;</vt:lpstr>
      <vt:lpstr>Коллекция Dictionary&lt;T, V&gt;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VikentyevaOL</dc:creator>
  <cp:lastModifiedBy>VikentyevaOL</cp:lastModifiedBy>
  <cp:revision>10</cp:revision>
  <dcterms:created xsi:type="dcterms:W3CDTF">2015-09-01T04:10:00Z</dcterms:created>
  <dcterms:modified xsi:type="dcterms:W3CDTF">2016-05-21T17:47:20Z</dcterms:modified>
</cp:coreProperties>
</file>