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09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83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93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95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61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0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2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3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25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50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12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2849-287D-4835-B02E-10BB42B2BB2F}" type="datetimeFigureOut">
              <a:rPr lang="ru-RU" smtClean="0"/>
              <a:pPr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9877-6E9E-4A24-8699-85A379683C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67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Объектно-событийное </a:t>
            </a:r>
            <a:r>
              <a:rPr lang="ru-RU" b="1" dirty="0" smtClean="0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39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Создаем экземпляр класса</a:t>
            </a:r>
            <a:r>
              <a:rPr lang="en-US" dirty="0"/>
              <a:t> </a:t>
            </a:r>
            <a:r>
              <a:rPr lang="en-US" dirty="0" err="1"/>
              <a:t>ModifyString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ModifyString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new </a:t>
            </a:r>
            <a:r>
              <a:rPr lang="en-US" dirty="0" err="1"/>
              <a:t>ModifyString</a:t>
            </a:r>
            <a:r>
              <a:rPr lang="en-US" dirty="0"/>
              <a:t>();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   </a:t>
            </a:r>
            <a:r>
              <a:rPr lang="ru-RU" dirty="0"/>
              <a:t>// Создаем экземпляры делегатов.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strMod</a:t>
            </a:r>
            <a:r>
              <a:rPr lang="ru-RU" dirty="0"/>
              <a:t> </a:t>
            </a:r>
            <a:r>
              <a:rPr lang="ru-RU" dirty="0" err="1"/>
              <a:t>strOp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replaceStr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</a:t>
            </a:r>
            <a:r>
              <a:rPr lang="en-US" b="1" dirty="0" err="1"/>
              <a:t>replaceSpaces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removeStr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</a:t>
            </a:r>
            <a:r>
              <a:rPr lang="en-US" b="1" dirty="0" err="1"/>
              <a:t>removeSpaces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reverseStr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(reverse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/>
              <a:t>str</a:t>
            </a:r>
            <a:r>
              <a:rPr lang="ru-RU" dirty="0"/>
              <a:t> = "Это простой тест.";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           </a:t>
            </a:r>
            <a:r>
              <a:rPr lang="ru-RU" dirty="0"/>
              <a:t>// Организация </a:t>
            </a:r>
            <a:r>
              <a:rPr lang="ru-RU" dirty="0" err="1"/>
              <a:t>многоадресатной</a:t>
            </a:r>
            <a:r>
              <a:rPr lang="ru-RU" dirty="0"/>
              <a:t> передачи.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 = </a:t>
            </a:r>
            <a:r>
              <a:rPr lang="ru-RU" b="1" dirty="0" err="1"/>
              <a:t>replaceStr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 += </a:t>
            </a:r>
            <a:r>
              <a:rPr lang="ru-RU" b="1" dirty="0" err="1"/>
              <a:t>reverseStr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           </a:t>
            </a:r>
            <a:r>
              <a:rPr lang="ru-RU" dirty="0"/>
              <a:t>// Вызов делегата с </a:t>
            </a:r>
            <a:r>
              <a:rPr lang="ru-RU" dirty="0" err="1"/>
              <a:t>многоадресатной</a:t>
            </a:r>
            <a:r>
              <a:rPr lang="ru-RU" dirty="0"/>
              <a:t> передачей.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(</a:t>
            </a:r>
            <a:r>
              <a:rPr lang="ru-RU" b="1" dirty="0" err="1"/>
              <a:t>ref</a:t>
            </a:r>
            <a:r>
              <a:rPr lang="ru-RU" b="1" dirty="0"/>
              <a:t> </a:t>
            </a:r>
            <a:r>
              <a:rPr lang="ru-RU" b="1" dirty="0" err="1"/>
              <a:t>str</a:t>
            </a:r>
            <a:r>
              <a:rPr lang="ru-RU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770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Console.WriteLine</a:t>
            </a:r>
            <a:r>
              <a:rPr lang="ru-RU" dirty="0"/>
              <a:t>("Результирующая строка: " +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 smtClean="0"/>
              <a:t>/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ru-RU" dirty="0"/>
              <a:t>Удаляем метод замены пробелов </a:t>
            </a:r>
            <a:r>
              <a:rPr lang="ru-RU" dirty="0" smtClean="0"/>
              <a:t>и </a:t>
            </a:r>
            <a:r>
              <a:rPr lang="ru-RU" dirty="0"/>
              <a:t>добавляем метод их </a:t>
            </a:r>
            <a:r>
              <a:rPr lang="ru-RU" dirty="0" smtClean="0"/>
              <a:t>удаления</a:t>
            </a:r>
            <a:r>
              <a:rPr lang="en-US" dirty="0" smtClean="0"/>
              <a:t>*/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 -= </a:t>
            </a:r>
            <a:r>
              <a:rPr lang="ru-RU" dirty="0" err="1"/>
              <a:t>replaceStr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 += </a:t>
            </a:r>
            <a:r>
              <a:rPr lang="ru-RU" dirty="0" err="1"/>
              <a:t>removeStr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</a:t>
            </a:r>
            <a:r>
              <a:rPr lang="ru-RU" dirty="0"/>
              <a:t> = "Это простой тест.";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 </a:t>
            </a:r>
            <a:r>
              <a:rPr lang="ru-RU" dirty="0"/>
              <a:t>Вызов делегата с </a:t>
            </a:r>
            <a:r>
              <a:rPr lang="ru-RU" dirty="0" err="1"/>
              <a:t>многоадресатной</a:t>
            </a:r>
            <a:r>
              <a:rPr lang="ru-RU" dirty="0"/>
              <a:t> передачей.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(</a:t>
            </a:r>
            <a:r>
              <a:rPr lang="ru-RU" dirty="0" err="1"/>
              <a:t>ref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("Результирующая строка: " +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0899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События</a:t>
            </a:r>
            <a:r>
              <a:rPr lang="ru-RU" dirty="0"/>
              <a:t> это особый тип </a:t>
            </a:r>
            <a:r>
              <a:rPr lang="ru-RU" b="1" dirty="0"/>
              <a:t>многоадресных делегатов</a:t>
            </a:r>
            <a:r>
              <a:rPr lang="ru-RU" dirty="0"/>
              <a:t>, которые можно вызвать только из класса или структуры, в которой они </a:t>
            </a:r>
            <a:r>
              <a:rPr lang="ru-RU" dirty="0" smtClean="0"/>
              <a:t>объявлены.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/>
              <a:t>event </a:t>
            </a:r>
            <a:r>
              <a:rPr lang="ru-RU" b="1" dirty="0" err="1"/>
              <a:t>делегат_события</a:t>
            </a:r>
            <a:r>
              <a:rPr lang="ru-RU" b="1" dirty="0"/>
              <a:t> </a:t>
            </a:r>
            <a:r>
              <a:rPr lang="ru-RU" b="1" dirty="0" err="1"/>
              <a:t>имя_события</a:t>
            </a:r>
            <a:r>
              <a:rPr lang="ru-RU" i="1" dirty="0" smtClean="0"/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События позволяют классу или объекту уведомлять другие классы или объекты о возникновении каких-либо ситуаций. </a:t>
            </a:r>
            <a:endParaRPr lang="ru-RU" dirty="0" smtClean="0"/>
          </a:p>
          <a:p>
            <a:r>
              <a:rPr lang="ru-RU" dirty="0" smtClean="0"/>
              <a:t>Класс</a:t>
            </a:r>
            <a:r>
              <a:rPr lang="ru-RU" dirty="0"/>
              <a:t>, отправляющий (или вызывающий) событие, называется </a:t>
            </a:r>
            <a:r>
              <a:rPr lang="ru-RU" b="1" dirty="0"/>
              <a:t>издателем</a:t>
            </a:r>
            <a:r>
              <a:rPr lang="ru-RU" dirty="0"/>
              <a:t>, а классы, принимающие (или обрабатывающие) событие, называются </a:t>
            </a:r>
            <a:r>
              <a:rPr lang="ru-RU" b="1" dirty="0"/>
              <a:t>подписчиками</a:t>
            </a:r>
            <a:r>
              <a:rPr lang="ru-RU" dirty="0"/>
              <a:t>.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00192" y="17728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Издатель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7038274" y="2924944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393305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Подписчик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38174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289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 </a:t>
            </a:r>
            <a:r>
              <a:rPr lang="ru-RU" b="1" dirty="0"/>
              <a:t>подпиской на событие </a:t>
            </a:r>
            <a:r>
              <a:rPr lang="ru-RU" dirty="0"/>
              <a:t>подразумевается предоставление кода, который должен выполняться при генерации данного события, в виде обработчика </a:t>
            </a:r>
            <a:r>
              <a:rPr lang="ru-RU" dirty="0" smtClean="0"/>
              <a:t>событий. </a:t>
            </a:r>
            <a:endParaRPr lang="ru-RU" dirty="0"/>
          </a:p>
          <a:p>
            <a:r>
              <a:rPr lang="ru-RU" dirty="0"/>
              <a:t>На событие можно подписывать несколько обработчиков, которые тогда все будут вызываться при генерации этого события. </a:t>
            </a:r>
            <a:endParaRPr lang="ru-RU" dirty="0" smtClean="0"/>
          </a:p>
          <a:p>
            <a:r>
              <a:rPr lang="ru-RU" dirty="0"/>
              <a:t>Сами </a:t>
            </a:r>
            <a:r>
              <a:rPr lang="ru-RU" b="1" dirty="0"/>
              <a:t>обработчики событий </a:t>
            </a:r>
            <a:r>
              <a:rPr lang="ru-RU" dirty="0"/>
              <a:t>представляют собой просто функции. Единственным ограничением для такой функции является то, что ее возвращаемый тип и параметры должны обязательно соответствовать тем, которых требует </a:t>
            </a:r>
            <a:r>
              <a:rPr lang="ru-RU" dirty="0" smtClean="0"/>
              <a:t>событие.</a:t>
            </a:r>
            <a:r>
              <a:rPr lang="ru-RU" dirty="0"/>
              <a:t> </a:t>
            </a:r>
            <a:r>
              <a:rPr lang="ru-RU" dirty="0" smtClean="0"/>
              <a:t>Это  </a:t>
            </a:r>
            <a:r>
              <a:rPr lang="ru-RU" dirty="0"/>
              <a:t>ограничение </a:t>
            </a:r>
            <a:r>
              <a:rPr lang="ru-RU" dirty="0" smtClean="0"/>
              <a:t>задается </a:t>
            </a:r>
            <a:r>
              <a:rPr lang="ru-RU" dirty="0"/>
              <a:t>делегатом.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2883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counter=0;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string </a:t>
            </a:r>
            <a:r>
              <a:rPr lang="en-US" dirty="0" err="1"/>
              <a:t>displayString</a:t>
            </a:r>
            <a:r>
              <a:rPr lang="en-US" dirty="0"/>
              <a:t>="This string will appear one letter at a time\n</a:t>
            </a:r>
            <a:r>
              <a:rPr lang="en-US" dirty="0" smtClean="0"/>
              <a:t>";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//создается объект, который будет генерировать </a:t>
            </a:r>
            <a:r>
              <a:rPr lang="ru-RU" dirty="0" smtClean="0"/>
              <a:t>события - издатель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Timer</a:t>
            </a:r>
            <a:r>
              <a:rPr lang="ru-RU" dirty="0"/>
              <a:t> </a:t>
            </a:r>
            <a:r>
              <a:rPr lang="ru-RU" dirty="0" err="1"/>
              <a:t>myTimer</a:t>
            </a:r>
            <a:r>
              <a:rPr lang="ru-RU" dirty="0"/>
              <a:t>=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Timer</a:t>
            </a:r>
            <a:r>
              <a:rPr lang="ru-RU" dirty="0"/>
              <a:t>(100);</a:t>
            </a:r>
          </a:p>
          <a:p>
            <a:pPr marL="0" indent="0">
              <a:buNone/>
            </a:pPr>
            <a:r>
              <a:rPr lang="ru-RU" dirty="0"/>
              <a:t>//подключение обработчика к событию </a:t>
            </a:r>
            <a:r>
              <a:rPr lang="ru-RU" dirty="0" err="1"/>
              <a:t>myTimer.Elapsed</a:t>
            </a:r>
            <a:r>
              <a:rPr lang="ru-RU" dirty="0"/>
              <a:t> – подписка на событие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 err="1"/>
              <a:t>myTimer.Elapsed</a:t>
            </a:r>
            <a:r>
              <a:rPr lang="en-US" b="1" dirty="0"/>
              <a:t>+=new </a:t>
            </a:r>
            <a:r>
              <a:rPr lang="en-US" b="1" dirty="0" err="1"/>
              <a:t>ElapsedEventHandler</a:t>
            </a:r>
            <a:r>
              <a:rPr lang="en-US" b="1" dirty="0"/>
              <a:t>(</a:t>
            </a:r>
            <a:r>
              <a:rPr lang="en-US" b="1" dirty="0" err="1"/>
              <a:t>WriteChar</a:t>
            </a:r>
            <a:r>
              <a:rPr lang="en-US" b="1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myTimer.Start</a:t>
            </a:r>
            <a:r>
              <a:rPr lang="en-US" dirty="0"/>
              <a:t>();//</a:t>
            </a:r>
            <a:r>
              <a:rPr lang="ru-RU" dirty="0"/>
              <a:t>запуск таймера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static void </a:t>
            </a:r>
            <a:r>
              <a:rPr lang="en-US" b="1" dirty="0" err="1" smtClean="0"/>
              <a:t>WriteChar</a:t>
            </a:r>
            <a:r>
              <a:rPr lang="en-US" b="1" dirty="0" smtClean="0"/>
              <a:t> </a:t>
            </a:r>
            <a:r>
              <a:rPr lang="en-US" dirty="0" smtClean="0"/>
              <a:t>( object </a:t>
            </a:r>
            <a:r>
              <a:rPr lang="en-US" dirty="0" err="1"/>
              <a:t>sourse</a:t>
            </a:r>
            <a:r>
              <a:rPr lang="en-US" dirty="0"/>
              <a:t>, </a:t>
            </a:r>
            <a:r>
              <a:rPr lang="en-US" dirty="0" err="1"/>
              <a:t>ElapsedEventArgs</a:t>
            </a:r>
            <a:r>
              <a:rPr lang="en-US" dirty="0"/>
              <a:t> e)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displayString</a:t>
            </a:r>
            <a:r>
              <a:rPr lang="en-US" dirty="0"/>
              <a:t>[counter++ % </a:t>
            </a:r>
            <a:r>
              <a:rPr lang="en-US" dirty="0" err="1"/>
              <a:t>displayString.Length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9336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Определение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Перед определением события требуется обязательно определить используемый вместе с событием тип </a:t>
            </a:r>
            <a:r>
              <a:rPr lang="ru-RU" dirty="0" smtClean="0"/>
              <a:t>делегата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delegate </a:t>
            </a:r>
            <a:r>
              <a:rPr lang="en-US" b="1" dirty="0"/>
              <a:t>void </a:t>
            </a:r>
            <a:r>
              <a:rPr lang="en-US" b="1" dirty="0" err="1"/>
              <a:t>MyEventHandler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Объявляем класс-издатель</a:t>
            </a:r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 smtClean="0"/>
              <a:t>MyEvent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b="1" dirty="0"/>
              <a:t>public event </a:t>
            </a:r>
            <a:r>
              <a:rPr lang="en-US" b="1" dirty="0" err="1"/>
              <a:t>MyEventHandler</a:t>
            </a:r>
            <a:r>
              <a:rPr lang="en-US" b="1" dirty="0"/>
              <a:t> </a:t>
            </a:r>
            <a:r>
              <a:rPr lang="en-US" b="1" dirty="0" err="1"/>
              <a:t>SomeEvent</a:t>
            </a:r>
            <a:r>
              <a:rPr lang="ru-RU" b="1" dirty="0" smtClean="0"/>
              <a:t>; //событие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// Этот метод вызывается для генерирования события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</a:t>
            </a:r>
            <a:r>
              <a:rPr lang="en-US" dirty="0" err="1"/>
              <a:t>OnSomeEvent</a:t>
            </a:r>
            <a:r>
              <a:rPr lang="ru-RU" dirty="0"/>
              <a:t>()            </a:t>
            </a:r>
          </a:p>
          <a:p>
            <a:pPr marL="0" indent="0">
              <a:buNone/>
            </a:pPr>
            <a:r>
              <a:rPr lang="ru-RU" dirty="0" smtClean="0"/>
              <a:t>	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//проверяем, есть ли элементы в списке вызова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 err="1"/>
              <a:t>SomeEvent</a:t>
            </a:r>
            <a:r>
              <a:rPr lang="ru-RU" dirty="0"/>
              <a:t> != 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 err="1"/>
              <a:t>SomeEvent</a:t>
            </a:r>
            <a:r>
              <a:rPr lang="ru-RU" dirty="0"/>
              <a:t>();//вызываем метод, подписанный на событие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044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Определение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Объявляем класс - подписчик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EventDemo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static void </a:t>
            </a:r>
            <a:r>
              <a:rPr lang="en-US" b="1" dirty="0"/>
              <a:t>handler() </a:t>
            </a:r>
            <a:r>
              <a:rPr lang="en-US" dirty="0"/>
              <a:t>// </a:t>
            </a:r>
            <a:r>
              <a:rPr lang="en-US" dirty="0" err="1"/>
              <a:t>Обработчик</a:t>
            </a:r>
            <a:r>
              <a:rPr lang="en-US" dirty="0"/>
              <a:t> </a:t>
            </a:r>
            <a:r>
              <a:rPr lang="en-US" dirty="0" err="1"/>
              <a:t>события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Произошло</a:t>
            </a:r>
            <a:r>
              <a:rPr lang="en-US" dirty="0"/>
              <a:t> </a:t>
            </a:r>
            <a:r>
              <a:rPr lang="en-US" dirty="0" err="1"/>
              <a:t>событие</a:t>
            </a:r>
            <a:r>
              <a:rPr lang="en-US" dirty="0"/>
              <a:t>.");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MyEvent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ru-RU" dirty="0"/>
              <a:t> = </a:t>
            </a:r>
            <a:r>
              <a:rPr lang="en-US" dirty="0"/>
              <a:t>new </a:t>
            </a:r>
            <a:r>
              <a:rPr lang="en-US" dirty="0" err="1"/>
              <a:t>MyEvent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            // Добавляем метод </a:t>
            </a:r>
            <a:r>
              <a:rPr lang="en-US" dirty="0"/>
              <a:t>handler</a:t>
            </a:r>
            <a:r>
              <a:rPr lang="ru-RU" dirty="0"/>
              <a:t>() в список вызовов события - подписка 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 err="1"/>
              <a:t>evt.SomeEvent</a:t>
            </a:r>
            <a:r>
              <a:rPr lang="en-US" b="1" dirty="0"/>
              <a:t> += new </a:t>
            </a:r>
            <a:r>
              <a:rPr lang="en-US" b="1" dirty="0" err="1"/>
              <a:t>MyEventHandler</a:t>
            </a:r>
            <a:r>
              <a:rPr lang="en-US" b="1" dirty="0"/>
              <a:t>(handler);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ru-RU" dirty="0"/>
              <a:t>// </a:t>
            </a:r>
            <a:r>
              <a:rPr lang="ru-RU" dirty="0" smtClean="0"/>
              <a:t>Генерируем событие,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b="1" dirty="0" err="1"/>
              <a:t>evt</a:t>
            </a:r>
            <a:r>
              <a:rPr lang="ru-RU" b="1" dirty="0"/>
              <a:t>.</a:t>
            </a:r>
            <a:r>
              <a:rPr lang="en-US" b="1" dirty="0" err="1"/>
              <a:t>OnSomeEvent</a:t>
            </a:r>
            <a:r>
              <a:rPr lang="ru-RU" b="1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96619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/*одно </a:t>
            </a:r>
            <a:r>
              <a:rPr lang="ru-RU" dirty="0"/>
              <a:t>уведомление о событии может отвечать несколько </a:t>
            </a:r>
            <a:r>
              <a:rPr lang="ru-RU" dirty="0" smtClean="0"/>
              <a:t>объектов*/</a:t>
            </a:r>
          </a:p>
          <a:p>
            <a:pPr marL="0" indent="0">
              <a:buNone/>
            </a:pPr>
            <a:r>
              <a:rPr lang="ru-RU" dirty="0"/>
              <a:t>// Объявляем делегат для события</a:t>
            </a:r>
          </a:p>
          <a:p>
            <a:pPr marL="0" indent="0">
              <a:buNone/>
            </a:pPr>
            <a:r>
              <a:rPr lang="en-US" b="1" dirty="0"/>
              <a:t>delegate void </a:t>
            </a:r>
            <a:r>
              <a:rPr lang="en-US" b="1" dirty="0" err="1"/>
              <a:t>MyEventHandler</a:t>
            </a:r>
            <a:r>
              <a:rPr lang="ru-RU" dirty="0" smtClean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 Объявляем класс события </a:t>
            </a:r>
            <a:r>
              <a:rPr lang="ru-RU" dirty="0" smtClean="0"/>
              <a:t>     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class </a:t>
            </a:r>
            <a:r>
              <a:rPr lang="en-US" dirty="0" err="1"/>
              <a:t>MyEvent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event </a:t>
            </a:r>
            <a:r>
              <a:rPr lang="en-US" dirty="0" err="1"/>
              <a:t>MyEventHandler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public void </a:t>
            </a:r>
            <a:r>
              <a:rPr lang="en-US" dirty="0" err="1"/>
              <a:t>OnSomeEvent</a:t>
            </a:r>
            <a:r>
              <a:rPr lang="en-US" dirty="0"/>
              <a:t>()         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SomeEvent</a:t>
            </a:r>
            <a:r>
              <a:rPr lang="en-US" dirty="0"/>
              <a:t> != null</a:t>
            </a:r>
            <a:r>
              <a:rPr lang="en-US" dirty="0" smtClean="0"/>
              <a:t>)</a:t>
            </a:r>
            <a:r>
              <a:rPr lang="ru-RU" dirty="0" smtClean="0"/>
              <a:t>  </a:t>
            </a:r>
            <a:r>
              <a:rPr lang="en-US" dirty="0" err="1" smtClean="0"/>
              <a:t>SomeEvent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895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//классы для обработчиков событий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class X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public void </a:t>
            </a:r>
            <a:r>
              <a:rPr lang="en-US" sz="1800" b="1" dirty="0" err="1"/>
              <a:t>Xhandler</a:t>
            </a:r>
            <a:r>
              <a:rPr lang="en-US" sz="1800" dirty="0"/>
              <a:t>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    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("Событие, полученное объектом </a:t>
            </a:r>
            <a:r>
              <a:rPr lang="en-US" sz="1800" dirty="0"/>
              <a:t>X</a:t>
            </a:r>
            <a:r>
              <a:rPr lang="ru-RU" sz="1800" dirty="0"/>
              <a:t>.");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smtClean="0"/>
              <a:t>        </a:t>
            </a:r>
            <a:r>
              <a:rPr lang="en-US" sz="1800" dirty="0"/>
              <a:t>class Y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public void </a:t>
            </a:r>
            <a:r>
              <a:rPr lang="en-US" sz="1800" b="1" dirty="0" err="1"/>
              <a:t>Yhandler</a:t>
            </a:r>
            <a:r>
              <a:rPr lang="en-US" sz="1800" dirty="0"/>
              <a:t>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ru-RU" sz="1800" dirty="0"/>
              <a:t>{</a:t>
            </a:r>
          </a:p>
          <a:p>
            <a:pPr marL="0" indent="0">
              <a:buNone/>
            </a:pPr>
            <a:r>
              <a:rPr lang="ru-RU" sz="1800" dirty="0"/>
              <a:t>               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("Событие, полученное объектом </a:t>
            </a:r>
            <a:r>
              <a:rPr lang="en-US" sz="1800" dirty="0"/>
              <a:t>Y</a:t>
            </a:r>
            <a:r>
              <a:rPr lang="ru-RU" sz="1800" dirty="0"/>
              <a:t>.");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25032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EventDemo</a:t>
            </a:r>
            <a:r>
              <a:rPr lang="ru-RU" sz="2000" dirty="0" smtClean="0"/>
              <a:t> //класс подписчик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static void handler()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dirty="0"/>
              <a:t>Console</a:t>
            </a:r>
            <a:r>
              <a:rPr lang="ru-RU" sz="2000" dirty="0"/>
              <a:t>.</a:t>
            </a:r>
            <a:r>
              <a:rPr lang="en-US" sz="2000" dirty="0" err="1"/>
              <a:t>WriteLine</a:t>
            </a:r>
            <a:r>
              <a:rPr lang="ru-RU" sz="2000" dirty="0"/>
              <a:t>("Событие, полученное классом </a:t>
            </a:r>
            <a:r>
              <a:rPr lang="en-US" sz="2000" dirty="0" err="1"/>
              <a:t>EventDemo</a:t>
            </a:r>
            <a:r>
              <a:rPr lang="ru-RU" sz="2000" dirty="0"/>
              <a:t>.");</a:t>
            </a:r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en-US" sz="2000" dirty="0" smtClean="0"/>
              <a:t>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 smtClean="0"/>
              <a:t>MyEvent</a:t>
            </a:r>
            <a:r>
              <a:rPr lang="en-US" sz="2000" dirty="0" smtClean="0"/>
              <a:t> </a:t>
            </a:r>
            <a:r>
              <a:rPr lang="en-US" sz="2000" dirty="0" err="1"/>
              <a:t>evt</a:t>
            </a:r>
            <a:r>
              <a:rPr lang="en-US" sz="2000" dirty="0"/>
              <a:t> = new </a:t>
            </a:r>
            <a:r>
              <a:rPr lang="en-US" sz="2000" dirty="0" err="1"/>
              <a:t>MyEvent</a:t>
            </a:r>
            <a:r>
              <a:rPr lang="en-US" sz="2000" dirty="0"/>
              <a:t>();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smtClean="0"/>
              <a:t>X </a:t>
            </a:r>
            <a:r>
              <a:rPr lang="en-US" sz="2000" dirty="0" err="1"/>
              <a:t>xOb</a:t>
            </a:r>
            <a:r>
              <a:rPr lang="en-US" sz="2000" dirty="0"/>
              <a:t> = new X();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</a:t>
            </a:r>
            <a:r>
              <a:rPr lang="en-US" sz="2000" dirty="0"/>
              <a:t>Y </a:t>
            </a:r>
            <a:r>
              <a:rPr lang="en-US" sz="2000" dirty="0" err="1"/>
              <a:t>yOb</a:t>
            </a:r>
            <a:r>
              <a:rPr lang="ru-RU" sz="2000" dirty="0"/>
              <a:t> = </a:t>
            </a:r>
            <a:r>
              <a:rPr lang="en-US" sz="2000" dirty="0"/>
              <a:t>new Y</a:t>
            </a:r>
            <a:r>
              <a:rPr lang="ru-RU" sz="2000" dirty="0" smtClean="0"/>
              <a:t>();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/* </a:t>
            </a:r>
            <a:r>
              <a:rPr lang="ru-RU" dirty="0"/>
              <a:t>Добавляем метод </a:t>
            </a:r>
            <a:r>
              <a:rPr lang="en-US" dirty="0"/>
              <a:t>handler</a:t>
            </a:r>
            <a:r>
              <a:rPr lang="ru-RU" dirty="0"/>
              <a:t>() в список </a:t>
            </a:r>
            <a:r>
              <a:rPr lang="ru-RU" dirty="0" smtClean="0"/>
              <a:t>события*/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(handler);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</a:t>
            </a:r>
            <a:r>
              <a:rPr lang="en-US" dirty="0" err="1"/>
              <a:t>xOb.Xhandler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</a:t>
            </a:r>
            <a:r>
              <a:rPr lang="en-US" dirty="0" err="1"/>
              <a:t>yOb.Yhandler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Генерируем</a:t>
            </a:r>
            <a:r>
              <a:rPr lang="en-US" dirty="0"/>
              <a:t> </a:t>
            </a:r>
            <a:r>
              <a:rPr lang="en-US" dirty="0" err="1" smtClean="0"/>
              <a:t>событие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evt.OnSomeEvent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289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Делегат (</a:t>
            </a:r>
            <a:r>
              <a:rPr lang="ru-RU" b="1" dirty="0" err="1"/>
              <a:t>delegate</a:t>
            </a:r>
            <a:r>
              <a:rPr lang="ru-RU" b="1" dirty="0"/>
              <a:t>)</a:t>
            </a:r>
            <a:r>
              <a:rPr lang="ru-RU" dirty="0"/>
              <a:t> — это тип, который </a:t>
            </a:r>
            <a:r>
              <a:rPr lang="ru-RU" dirty="0" smtClean="0"/>
              <a:t>позволяет </a:t>
            </a:r>
            <a:r>
              <a:rPr lang="ru-RU" dirty="0"/>
              <a:t>хранить ссылки на функции. </a:t>
            </a:r>
            <a:endParaRPr lang="ru-RU" dirty="0" smtClean="0"/>
          </a:p>
          <a:p>
            <a:pPr marL="0" indent="0">
              <a:buNone/>
            </a:pPr>
            <a:r>
              <a:rPr lang="ru-RU" sz="2400" dirty="0"/>
              <a:t>[спецификаторы ] </a:t>
            </a:r>
            <a:r>
              <a:rPr lang="ru-RU" sz="2400" b="1" dirty="0" err="1"/>
              <a:t>delegate</a:t>
            </a:r>
            <a:r>
              <a:rPr lang="ru-RU" sz="2400" dirty="0"/>
              <a:t> тип </a:t>
            </a:r>
            <a:r>
              <a:rPr lang="ru-RU" sz="2400" dirty="0" err="1"/>
              <a:t>имя_делегата</a:t>
            </a:r>
            <a:r>
              <a:rPr lang="ru-RU" sz="2400" dirty="0"/>
              <a:t> ( [ параметры ] )</a:t>
            </a:r>
          </a:p>
          <a:p>
            <a:r>
              <a:rPr lang="ru-RU" dirty="0" smtClean="0"/>
              <a:t>Спецификаторы: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public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protected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en-US" dirty="0" smtClean="0"/>
              <a:t>I</a:t>
            </a:r>
            <a:r>
              <a:rPr lang="ru-RU" dirty="0" err="1" smtClean="0"/>
              <a:t>nternal</a:t>
            </a:r>
            <a:r>
              <a:rPr lang="ru-RU" dirty="0" smtClean="0"/>
              <a:t>,</a:t>
            </a:r>
          </a:p>
          <a:p>
            <a:pPr lvl="1"/>
            <a:r>
              <a:rPr lang="ru-RU" dirty="0" err="1" smtClean="0"/>
              <a:t>private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public delegate void D ( </a:t>
            </a:r>
            <a:r>
              <a:rPr lang="en-US" sz="3500" b="1" dirty="0" err="1">
                <a:solidFill>
                  <a:srgbClr val="FF0000"/>
                </a:solidFill>
              </a:rPr>
              <a:t>int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i</a:t>
            </a:r>
            <a:r>
              <a:rPr lang="en-US" sz="3500" b="1" dirty="0">
                <a:solidFill>
                  <a:srgbClr val="FF0000"/>
                </a:solidFill>
              </a:rPr>
              <a:t> );</a:t>
            </a:r>
            <a:endParaRPr lang="ru-RU" sz="35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8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Примеры программ с использованием делегатов 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Решение квадратного уравнения (делегаты)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+Bx+C=0</a:t>
            </a:r>
          </a:p>
          <a:p>
            <a:r>
              <a:rPr lang="ru-RU" b="1" u="sng" dirty="0" smtClean="0"/>
              <a:t>Исходные данные</a:t>
            </a:r>
            <a:r>
              <a:rPr lang="en-US" dirty="0" smtClean="0"/>
              <a:t>: A, B, C</a:t>
            </a:r>
          </a:p>
          <a:p>
            <a:r>
              <a:rPr lang="ru-RU" b="1" u="sng" dirty="0" smtClean="0"/>
              <a:t>Результат:</a:t>
            </a:r>
          </a:p>
          <a:p>
            <a:pPr marL="514350" indent="-514350">
              <a:buAutoNum type="arabicParenR"/>
            </a:pPr>
            <a:r>
              <a:rPr lang="en-US" dirty="0" smtClean="0"/>
              <a:t>A=0, B=0 =&gt; </a:t>
            </a:r>
            <a:r>
              <a:rPr lang="ru-RU" dirty="0" smtClean="0"/>
              <a:t>Нет корней </a:t>
            </a:r>
            <a:r>
              <a:rPr lang="en-US" dirty="0" smtClean="0"/>
              <a:t>|| </a:t>
            </a:r>
            <a:r>
              <a:rPr lang="ru-RU" dirty="0" smtClean="0"/>
              <a:t> бесконечное множество корней</a:t>
            </a:r>
          </a:p>
          <a:p>
            <a:pPr marL="514350" indent="-514350">
              <a:buAutoNum type="arabicParenR"/>
            </a:pPr>
            <a:r>
              <a:rPr lang="en-US" dirty="0" smtClean="0"/>
              <a:t>A=0 =&gt; </a:t>
            </a:r>
            <a:r>
              <a:rPr lang="ru-RU" dirty="0" smtClean="0"/>
              <a:t>один корень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x=-b/c</a:t>
            </a:r>
          </a:p>
          <a:p>
            <a:pPr marL="514350" indent="-514350">
              <a:buAutoNum type="arabicParenR"/>
            </a:pPr>
            <a:r>
              <a:rPr lang="ru-RU" dirty="0" smtClean="0"/>
              <a:t>А!=0 =</a:t>
            </a:r>
            <a:r>
              <a:rPr lang="en-US" dirty="0" smtClean="0"/>
              <a:t>&gt;</a:t>
            </a:r>
            <a:r>
              <a:rPr lang="ru-RU" dirty="0" smtClean="0"/>
              <a:t> два корня</a:t>
            </a:r>
          </a:p>
          <a:p>
            <a:pPr marL="0" indent="0">
              <a:buNone/>
            </a:pPr>
            <a:r>
              <a:rPr lang="en-US" dirty="0" smtClean="0"/>
              <a:t>x1=(b2-sqrt(d))/2a</a:t>
            </a:r>
          </a:p>
          <a:p>
            <a:pPr marL="0" indent="0">
              <a:buNone/>
            </a:pPr>
            <a:r>
              <a:rPr lang="en-US" dirty="0" smtClean="0"/>
              <a:t>x2=(</a:t>
            </a:r>
            <a:r>
              <a:rPr lang="en-US" dirty="0"/>
              <a:t>b2-sqrt(d))/2a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063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Примеры программ с использованием делегатов 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Класс </a:t>
            </a:r>
            <a:r>
              <a:rPr lang="en-US" b="1" dirty="0" smtClean="0"/>
              <a:t>Equation</a:t>
            </a:r>
          </a:p>
          <a:p>
            <a:pPr marL="0" indent="0">
              <a:buNone/>
            </a:pPr>
            <a:r>
              <a:rPr lang="ru-RU" u="sng" dirty="0" smtClean="0"/>
              <a:t>Атрибуты:</a:t>
            </a:r>
          </a:p>
          <a:p>
            <a:r>
              <a:rPr lang="en-US" dirty="0" smtClean="0"/>
              <a:t>A, B, C – </a:t>
            </a:r>
            <a:r>
              <a:rPr lang="ru-RU" dirty="0" smtClean="0"/>
              <a:t>коэффициенты</a:t>
            </a:r>
          </a:p>
          <a:p>
            <a:r>
              <a:rPr lang="en-US" dirty="0" smtClean="0"/>
              <a:t>x1, x2 – </a:t>
            </a:r>
            <a:r>
              <a:rPr lang="ru-RU" dirty="0" smtClean="0"/>
              <a:t>корни уравнения</a:t>
            </a:r>
          </a:p>
          <a:p>
            <a:r>
              <a:rPr lang="en-US" dirty="0" smtClean="0"/>
              <a:t>count – </a:t>
            </a:r>
            <a:r>
              <a:rPr lang="ru-RU" dirty="0" smtClean="0"/>
              <a:t>количество корней</a:t>
            </a:r>
          </a:p>
          <a:p>
            <a:r>
              <a:rPr lang="en-US" dirty="0" smtClean="0"/>
              <a:t>type – </a:t>
            </a:r>
            <a:r>
              <a:rPr lang="ru-RU" dirty="0" smtClean="0"/>
              <a:t>тип уравнения</a:t>
            </a:r>
            <a:endParaRPr lang="en-US" dirty="0" smtClean="0"/>
          </a:p>
          <a:p>
            <a:r>
              <a:rPr lang="en-US" dirty="0"/>
              <a:t>Method </a:t>
            </a:r>
            <a:r>
              <a:rPr lang="en-US" dirty="0" err="1"/>
              <a:t>SolveEquation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ru-RU" dirty="0" smtClean="0"/>
              <a:t>объект типа делегат для хранения метода решения уравнения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4038600" cy="4752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 dirty="0" smtClean="0"/>
              <a:t>Методы:</a:t>
            </a:r>
            <a:endParaRPr lang="en-US" b="1" u="sng" dirty="0"/>
          </a:p>
          <a:p>
            <a:pPr marL="0" indent="0">
              <a:buNone/>
            </a:pPr>
            <a:r>
              <a:rPr lang="en-US" dirty="0" err="1" smtClean="0"/>
              <a:t>DefineTypeEquation</a:t>
            </a:r>
            <a:r>
              <a:rPr lang="en-US" dirty="0" smtClean="0"/>
              <a:t>() – </a:t>
            </a:r>
            <a:r>
              <a:rPr lang="ru-RU" dirty="0" smtClean="0"/>
              <a:t>определение типа уравнения</a:t>
            </a:r>
          </a:p>
          <a:p>
            <a:pPr marL="0" indent="0">
              <a:buNone/>
            </a:pPr>
            <a:r>
              <a:rPr lang="en-US" dirty="0" smtClean="0"/>
              <a:t>Solve () – </a:t>
            </a:r>
            <a:r>
              <a:rPr lang="ru-RU" dirty="0" smtClean="0"/>
              <a:t>выбор метода решения</a:t>
            </a:r>
          </a:p>
          <a:p>
            <a:pPr marL="0" indent="0">
              <a:buNone/>
            </a:pPr>
            <a:r>
              <a:rPr lang="en-US" dirty="0" err="1" smtClean="0"/>
              <a:t>PrintSolution</a:t>
            </a:r>
            <a:r>
              <a:rPr lang="en-US" dirty="0" smtClean="0"/>
              <a:t>() – </a:t>
            </a:r>
            <a:r>
              <a:rPr lang="ru-RU" dirty="0" smtClean="0"/>
              <a:t>печать решения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Пример 16.5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xmlns="" val="382275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События позволяют классу или объекту </a:t>
            </a:r>
            <a:r>
              <a:rPr lang="ru-RU" b="1" dirty="0"/>
              <a:t>уведомлять</a:t>
            </a:r>
            <a:r>
              <a:rPr lang="ru-RU" dirty="0"/>
              <a:t> другие классы или объекты о возникновении каких-либо ситуаций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Добавим в программу возможность изменить коэффициенты уравнения.</a:t>
            </a:r>
          </a:p>
          <a:p>
            <a:r>
              <a:rPr lang="ru-RU" dirty="0" smtClean="0"/>
              <a:t>При этом будут меняться корни уравнения.</a:t>
            </a:r>
          </a:p>
          <a:p>
            <a:r>
              <a:rPr lang="ru-RU" dirty="0" smtClean="0"/>
              <a:t>Необходимо добавить в программу событие, которое уведомляет об изменении коэффициентов , при этом происходит пересчет решения уравнения.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1954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Добавим событие для отслеживания изменения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900" dirty="0"/>
              <a:t>//делегат</a:t>
            </a:r>
            <a:endParaRPr lang="ru-RU" sz="2900" dirty="0" smtClean="0"/>
          </a:p>
          <a:p>
            <a:pPr marL="0" indent="0">
              <a:buNone/>
            </a:pPr>
            <a:r>
              <a:rPr lang="en-US" sz="2900" dirty="0" smtClean="0"/>
              <a:t>public </a:t>
            </a:r>
            <a:r>
              <a:rPr lang="en-US" sz="2900" dirty="0"/>
              <a:t>delegate </a:t>
            </a:r>
            <a:r>
              <a:rPr lang="ru-RU" sz="2900" dirty="0" smtClean="0"/>
              <a:t> </a:t>
            </a:r>
            <a:r>
              <a:rPr lang="en-US" sz="2900" dirty="0" smtClean="0"/>
              <a:t>void</a:t>
            </a:r>
            <a:r>
              <a:rPr lang="ru-RU" sz="2900" dirty="0" smtClean="0"/>
              <a:t> </a:t>
            </a:r>
            <a:r>
              <a:rPr lang="en-US" sz="2900" dirty="0" err="1" smtClean="0"/>
              <a:t>EquationDelegate</a:t>
            </a:r>
            <a:r>
              <a:rPr lang="ru-RU" sz="2900" dirty="0" smtClean="0"/>
              <a:t> </a:t>
            </a:r>
            <a:r>
              <a:rPr lang="en-US" sz="2900" dirty="0" smtClean="0"/>
              <a:t>(Equation e); </a:t>
            </a:r>
            <a:endParaRPr lang="ru-RU" sz="2900" dirty="0" smtClean="0"/>
          </a:p>
          <a:p>
            <a:pPr marL="0" indent="0">
              <a:buNone/>
            </a:pPr>
            <a:r>
              <a:rPr lang="ru-RU" sz="2900" dirty="0" smtClean="0"/>
              <a:t>//событие</a:t>
            </a:r>
          </a:p>
          <a:p>
            <a:pPr marL="0" indent="0">
              <a:buNone/>
            </a:pPr>
            <a:r>
              <a:rPr lang="en-US" sz="2900" dirty="0" smtClean="0"/>
              <a:t>public event </a:t>
            </a:r>
            <a:r>
              <a:rPr lang="en-US" sz="2900" dirty="0" err="1" smtClean="0"/>
              <a:t>EquationDelegate</a:t>
            </a:r>
            <a:r>
              <a:rPr lang="en-US" sz="2900" dirty="0" smtClean="0"/>
              <a:t> </a:t>
            </a:r>
            <a:r>
              <a:rPr lang="en-US" sz="2900" dirty="0" err="1" smtClean="0"/>
              <a:t>ReplaceCoefEvent</a:t>
            </a:r>
            <a:r>
              <a:rPr lang="en-US" sz="2900" dirty="0" smtClean="0"/>
              <a:t>;</a:t>
            </a:r>
            <a:endParaRPr lang="ru-RU" sz="2900" dirty="0" smtClean="0"/>
          </a:p>
          <a:p>
            <a:pPr marL="0" indent="0">
              <a:buNone/>
            </a:pPr>
            <a:endParaRPr lang="ru-RU" sz="29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95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/>
              <a:t>Добавим свойства для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2.  </a:t>
            </a:r>
            <a:r>
              <a:rPr lang="en-US" dirty="0" smtClean="0"/>
              <a:t>public </a:t>
            </a:r>
            <a:r>
              <a:rPr lang="en-US" dirty="0"/>
              <a:t>double A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a;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a = value;</a:t>
            </a:r>
          </a:p>
          <a:p>
            <a:pPr marL="0" indent="0">
              <a:buNone/>
            </a:pPr>
            <a:r>
              <a:rPr lang="ru-RU" dirty="0"/>
              <a:t>// вызов обработчиков события изменения коэффициентов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ReplaceCoefEvent</a:t>
            </a:r>
            <a:r>
              <a:rPr lang="en-US" dirty="0"/>
              <a:t> != null)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ReplaceCoefEvent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05543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В классе </a:t>
            </a:r>
            <a:r>
              <a:rPr lang="en-US" dirty="0" smtClean="0"/>
              <a:t>Program </a:t>
            </a:r>
            <a:r>
              <a:rPr lang="ru-RU" dirty="0" smtClean="0"/>
              <a:t>создадим метод для пересчета корней уравнения.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static void </a:t>
            </a:r>
            <a:r>
              <a:rPr lang="en-US" dirty="0" err="1"/>
              <a:t>ReSolve</a:t>
            </a:r>
            <a:r>
              <a:rPr lang="en-US" dirty="0"/>
              <a:t>(Equation e)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e.SolveEquation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76724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Выполняем подписку на метод для обработки события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400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e1.ReplaceCoefEvent += </a:t>
            </a:r>
            <a:r>
              <a:rPr lang="en-US" dirty="0" err="1"/>
              <a:t>ReSolve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425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353873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Функция</a:t>
            </a:r>
            <a:r>
              <a:rPr lang="en-US" sz="4000" dirty="0"/>
              <a:t> </a:t>
            </a:r>
            <a:r>
              <a:rPr lang="en-US" sz="4000" dirty="0" smtClean="0"/>
              <a:t>Main()</a:t>
            </a: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u="sng" dirty="0"/>
              <a:t>Пример 16.5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788840"/>
            <a:ext cx="5400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3300" dirty="0"/>
              <a:t>static void Main(string[] </a:t>
            </a:r>
            <a:r>
              <a:rPr lang="en-US" sz="3300" dirty="0" err="1"/>
              <a:t>args</a:t>
            </a:r>
            <a:r>
              <a:rPr lang="en-US" sz="3300" dirty="0"/>
              <a:t>)</a:t>
            </a:r>
          </a:p>
          <a:p>
            <a:pPr marL="0" indent="0">
              <a:buNone/>
            </a:pPr>
            <a:r>
              <a:rPr lang="ru-RU" sz="3300" dirty="0"/>
              <a:t>        {</a:t>
            </a:r>
          </a:p>
          <a:p>
            <a:pPr marL="0" indent="0">
              <a:buNone/>
            </a:pPr>
            <a:r>
              <a:rPr lang="en-US" sz="3300" dirty="0"/>
              <a:t>            try</a:t>
            </a:r>
          </a:p>
          <a:p>
            <a:pPr marL="0" indent="0">
              <a:buNone/>
            </a:pPr>
            <a:r>
              <a:rPr lang="ru-RU" sz="3300" dirty="0"/>
              <a:t>            {</a:t>
            </a:r>
          </a:p>
          <a:p>
            <a:pPr marL="0" indent="0">
              <a:buNone/>
            </a:pPr>
            <a:r>
              <a:rPr lang="en-US" sz="3300" dirty="0"/>
              <a:t>                Equation e1 = new Equation(1, -2, -1</a:t>
            </a:r>
            <a:r>
              <a:rPr lang="en-US" sz="3300" dirty="0" smtClean="0"/>
              <a:t>);</a:t>
            </a:r>
          </a:p>
          <a:p>
            <a:pPr marL="0" indent="0">
              <a:buNone/>
            </a:pPr>
            <a:r>
              <a:rPr lang="en-US" sz="3300" dirty="0" smtClean="0"/>
              <a:t>//</a:t>
            </a:r>
            <a:r>
              <a:rPr lang="ru-RU" sz="3300" dirty="0" smtClean="0"/>
              <a:t>подписка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           e1.ReplaceCoefEvent += </a:t>
            </a:r>
            <a:r>
              <a:rPr lang="en-US" sz="3300" dirty="0" err="1"/>
              <a:t>ReSolve</a:t>
            </a:r>
            <a:r>
              <a:rPr lang="en-US" sz="3300" dirty="0" smtClean="0"/>
              <a:t>;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    e1.SolveEquation();</a:t>
            </a:r>
          </a:p>
          <a:p>
            <a:pPr marL="0" indent="0">
              <a:buNone/>
            </a:pPr>
            <a:r>
              <a:rPr lang="ru-RU" sz="3300" dirty="0" smtClean="0"/>
              <a:t>//изменение коэффициентов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    e1.A = 0;</a:t>
            </a:r>
          </a:p>
          <a:p>
            <a:pPr marL="0" indent="0">
              <a:buNone/>
            </a:pPr>
            <a:r>
              <a:rPr lang="en-US" sz="3300" dirty="0"/>
              <a:t>                e1.B = 0;</a:t>
            </a:r>
          </a:p>
          <a:p>
            <a:pPr marL="0" indent="0">
              <a:buNone/>
            </a:pPr>
            <a:r>
              <a:rPr lang="en-US" sz="3300" dirty="0"/>
              <a:t>                e1.C = 0;</a:t>
            </a:r>
          </a:p>
          <a:p>
            <a:pPr marL="0" indent="0">
              <a:buNone/>
            </a:pPr>
            <a:r>
              <a:rPr lang="ru-RU" sz="3300" dirty="0" smtClean="0"/>
              <a:t>            </a:t>
            </a:r>
            <a:r>
              <a:rPr lang="ru-RU" sz="3300" dirty="0"/>
              <a:t>}</a:t>
            </a:r>
          </a:p>
          <a:p>
            <a:pPr marL="0" indent="0">
              <a:buNone/>
            </a:pPr>
            <a:r>
              <a:rPr lang="en-US" sz="3300" dirty="0"/>
              <a:t>            catch (Exception ex)</a:t>
            </a:r>
          </a:p>
          <a:p>
            <a:pPr marL="0" indent="0">
              <a:buNone/>
            </a:pPr>
            <a:r>
              <a:rPr lang="ru-RU" sz="3300" dirty="0"/>
              <a:t>            {</a:t>
            </a:r>
          </a:p>
          <a:p>
            <a:pPr marL="0" indent="0">
              <a:buNone/>
            </a:pPr>
            <a:r>
              <a:rPr lang="en-US" sz="3300" dirty="0"/>
              <a:t>                </a:t>
            </a:r>
            <a:r>
              <a:rPr lang="en-US" sz="3300" dirty="0" err="1"/>
              <a:t>Console.WriteLine</a:t>
            </a:r>
            <a:r>
              <a:rPr lang="en-US" sz="3300" dirty="0"/>
              <a:t>(</a:t>
            </a:r>
            <a:r>
              <a:rPr lang="en-US" sz="3300" dirty="0" err="1"/>
              <a:t>ex.Message</a:t>
            </a:r>
            <a:r>
              <a:rPr lang="en-US" sz="3300" dirty="0"/>
              <a:t>);</a:t>
            </a:r>
          </a:p>
          <a:p>
            <a:pPr marL="0" indent="0">
              <a:buNone/>
            </a:pPr>
            <a:r>
              <a:rPr lang="ru-RU" sz="3300" dirty="0"/>
              <a:t>            }</a:t>
            </a:r>
          </a:p>
          <a:p>
            <a:pPr marL="0" indent="0">
              <a:buNone/>
            </a:pPr>
            <a:r>
              <a:rPr lang="ru-RU" sz="33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23860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Требования </a:t>
            </a:r>
            <a:r>
              <a:rPr lang="en-US" b="1" dirty="0" smtClean="0"/>
              <a:t>Microsoft </a:t>
            </a:r>
            <a:r>
              <a:rPr lang="ru-RU" b="1" dirty="0" smtClean="0"/>
              <a:t>к событиям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Обработчики событий должны  иметь  </a:t>
            </a:r>
            <a:r>
              <a:rPr lang="ru-RU" dirty="0"/>
              <a:t>два </a:t>
            </a:r>
            <a:r>
              <a:rPr lang="ru-RU" dirty="0" smtClean="0"/>
              <a:t>параметра:</a:t>
            </a:r>
          </a:p>
          <a:p>
            <a:pPr lvl="1"/>
            <a:r>
              <a:rPr lang="ru-RU" b="1" dirty="0" smtClean="0"/>
              <a:t>Первый</a:t>
            </a:r>
            <a:r>
              <a:rPr lang="ru-RU" dirty="0" smtClean="0"/>
              <a:t> </a:t>
            </a:r>
            <a:r>
              <a:rPr lang="ru-RU" dirty="0"/>
              <a:t>должен быть ссылкой на объект, который будет генерировать событие. </a:t>
            </a:r>
            <a:endParaRPr lang="ru-RU" dirty="0" smtClean="0"/>
          </a:p>
          <a:p>
            <a:pPr lvl="1"/>
            <a:r>
              <a:rPr lang="ru-RU" b="1" dirty="0" smtClean="0"/>
              <a:t>Второй</a:t>
            </a:r>
            <a:r>
              <a:rPr lang="ru-RU" dirty="0" smtClean="0"/>
              <a:t> </a:t>
            </a:r>
            <a:r>
              <a:rPr lang="ru-RU" dirty="0"/>
              <a:t>должен иметь тип </a:t>
            </a:r>
            <a:r>
              <a:rPr lang="ru-RU" dirty="0" err="1"/>
              <a:t>EventArgs</a:t>
            </a:r>
            <a:r>
              <a:rPr lang="ru-RU" dirty="0"/>
              <a:t> и содержать остальную информацию, необходимую обработчику.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Таким образом, .NET-совместимые обработчики событий должны иметь следующую общую форму записи:</a:t>
            </a:r>
          </a:p>
          <a:p>
            <a:r>
              <a:rPr lang="en-US" dirty="0"/>
              <a:t>void handler(object source,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) {}</a:t>
            </a:r>
            <a:endParaRPr lang="ru-RU" dirty="0"/>
          </a:p>
          <a:p>
            <a:pPr lvl="1"/>
            <a:r>
              <a:rPr lang="ru-RU" b="1" dirty="0" err="1"/>
              <a:t>source</a:t>
            </a:r>
            <a:r>
              <a:rPr lang="ru-RU" dirty="0"/>
              <a:t> </a:t>
            </a:r>
            <a:r>
              <a:rPr lang="ru-RU" dirty="0" smtClean="0"/>
              <a:t>– источник события, передается </a:t>
            </a:r>
            <a:r>
              <a:rPr lang="ru-RU" dirty="0"/>
              <a:t>вызывающим кодом. </a:t>
            </a:r>
            <a:endParaRPr lang="ru-RU" dirty="0" smtClean="0"/>
          </a:p>
          <a:p>
            <a:pPr lvl="1"/>
            <a:r>
              <a:rPr lang="ru-RU" b="1" dirty="0" err="1" smtClean="0"/>
              <a:t>EventArgs</a:t>
            </a:r>
            <a:r>
              <a:rPr lang="ru-RU" dirty="0" smtClean="0"/>
              <a:t> </a:t>
            </a:r>
            <a:r>
              <a:rPr lang="ru-RU" dirty="0"/>
              <a:t>содержит дополнительную </a:t>
            </a:r>
            <a:r>
              <a:rPr lang="ru-RU" dirty="0" smtClean="0"/>
              <a:t>информацию необходимую для обработки события.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9952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</a:t>
            </a:r>
            <a:r>
              <a:rPr lang="ru-RU" b="1" dirty="0"/>
              <a:t>для мгновенного обмена сообщениями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Мгновенный обмен сообщениями:</a:t>
            </a:r>
          </a:p>
          <a:p>
            <a:r>
              <a:rPr lang="ru-RU" dirty="0" smtClean="0"/>
              <a:t>Объект </a:t>
            </a:r>
            <a:r>
              <a:rPr lang="ru-RU" dirty="0" err="1"/>
              <a:t>Connection</a:t>
            </a:r>
            <a:r>
              <a:rPr lang="ru-RU" dirty="0"/>
              <a:t>, генерирует события, за обработку которых отвечает объект </a:t>
            </a:r>
            <a:r>
              <a:rPr lang="ru-RU" dirty="0" err="1"/>
              <a:t>Display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060848"/>
            <a:ext cx="3731809" cy="3894986"/>
            <a:chOff x="683568" y="2060848"/>
            <a:chExt cx="3731809" cy="3894986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827584" y="206084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Приложение</a:t>
              </a:r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683568" y="494116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Объект, предоставляющий дисплей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615177" y="3429000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Объект,  предоставляющий соединение</a:t>
              </a:r>
              <a:endParaRPr lang="ru-RU" dirty="0"/>
            </a:p>
          </p:txBody>
        </p:sp>
        <p:cxnSp>
          <p:nvCxnSpPr>
            <p:cNvPr id="9" name="Соединительная линия уступом 8"/>
            <p:cNvCxnSpPr/>
            <p:nvPr/>
          </p:nvCxnSpPr>
          <p:spPr>
            <a:xfrm>
              <a:off x="2627784" y="2564904"/>
              <a:ext cx="1008112" cy="864096"/>
            </a:xfrm>
            <a:prstGeom prst="bentConnector3">
              <a:avLst>
                <a:gd name="adj1" fmla="val 9810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15177" y="219557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Создает</a:t>
              </a:r>
              <a:endParaRPr lang="ru-RU" dirty="0"/>
            </a:p>
          </p:txBody>
        </p:sp>
        <p:cxnSp>
          <p:nvCxnSpPr>
            <p:cNvPr id="13" name="Соединительная линия уступом 12"/>
            <p:cNvCxnSpPr/>
            <p:nvPr/>
          </p:nvCxnSpPr>
          <p:spPr>
            <a:xfrm rot="5400000">
              <a:off x="791580" y="4005064"/>
              <a:ext cx="1872208" cy="12700"/>
            </a:xfrm>
            <a:prstGeom prst="bentConnector3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2151" y="401141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Создает</a:t>
              </a:r>
              <a:endParaRPr lang="ru-RU" dirty="0"/>
            </a:p>
          </p:txBody>
        </p:sp>
        <p:cxnSp>
          <p:nvCxnSpPr>
            <p:cNvPr id="15" name="Соединительная линия уступом 14"/>
            <p:cNvCxnSpPr/>
            <p:nvPr/>
          </p:nvCxnSpPr>
          <p:spPr>
            <a:xfrm flipV="1">
              <a:off x="2503387" y="4437112"/>
              <a:ext cx="1132509" cy="1080120"/>
            </a:xfrm>
            <a:prstGeom prst="bentConnector3">
              <a:avLst>
                <a:gd name="adj1" fmla="val 9404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5254" y="5586502"/>
              <a:ext cx="168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Подписывается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548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После определения делегата можно объявлять переменную с типом этого делегата. </a:t>
            </a:r>
            <a:endParaRPr lang="ru-RU" dirty="0" smtClean="0"/>
          </a:p>
          <a:p>
            <a:r>
              <a:rPr lang="ru-RU" dirty="0" smtClean="0"/>
              <a:t>Далее этой переменной </a:t>
            </a:r>
            <a:r>
              <a:rPr lang="ru-RU" dirty="0"/>
              <a:t>можно </a:t>
            </a:r>
            <a:r>
              <a:rPr lang="ru-RU" dirty="0" smtClean="0"/>
              <a:t>присвоить ссылку </a:t>
            </a:r>
            <a:r>
              <a:rPr lang="ru-RU" dirty="0"/>
              <a:t>на любую функцию, которая имеет точно такой же возвращаемый тип и список параметров, как и у делегата.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этого функцию можно вызывать с использованием переменной делегата так, будто бы это и есть сама функция.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488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Приложение для мгновенного обмена сообщениями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public  </a:t>
            </a:r>
            <a:r>
              <a:rPr lang="en-US" sz="1800" b="1" dirty="0" smtClean="0"/>
              <a:t>delegate</a:t>
            </a:r>
            <a:r>
              <a:rPr lang="en-US" sz="1800" dirty="0" smtClean="0"/>
              <a:t> void </a:t>
            </a:r>
            <a:r>
              <a:rPr lang="en-US" sz="1800" dirty="0" err="1" smtClean="0"/>
              <a:t>MessageHandler</a:t>
            </a:r>
            <a:r>
              <a:rPr lang="en-US" sz="1800" dirty="0" smtClean="0"/>
              <a:t>(string text);//</a:t>
            </a:r>
            <a:r>
              <a:rPr lang="ru-RU" sz="1800" dirty="0" smtClean="0"/>
              <a:t>делегат</a:t>
            </a:r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b="1" dirty="0" smtClean="0"/>
              <a:t>class Connection</a:t>
            </a:r>
            <a:endParaRPr lang="ru-RU" sz="1800" b="1" dirty="0" smtClean="0"/>
          </a:p>
          <a:p>
            <a:pPr>
              <a:buNone/>
            </a:pPr>
            <a:r>
              <a:rPr lang="en-US" sz="1800" dirty="0" smtClean="0"/>
              <a:t>    {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public event </a:t>
            </a:r>
            <a:r>
              <a:rPr lang="en-US" sz="1800" dirty="0" err="1" smtClean="0"/>
              <a:t>MessageHandler</a:t>
            </a:r>
            <a:r>
              <a:rPr lang="en-US" sz="1800" dirty="0" smtClean="0"/>
              <a:t> </a:t>
            </a:r>
            <a:r>
              <a:rPr lang="en-US" sz="1800" dirty="0" err="1" smtClean="0"/>
              <a:t>MessageArraved</a:t>
            </a:r>
            <a:r>
              <a:rPr lang="en-US" sz="1800" dirty="0" smtClean="0"/>
              <a:t>;//</a:t>
            </a:r>
            <a:r>
              <a:rPr lang="ru-RU" sz="1800" dirty="0" smtClean="0"/>
              <a:t>событие</a:t>
            </a:r>
          </a:p>
          <a:p>
            <a:pPr>
              <a:buNone/>
            </a:pPr>
            <a:r>
              <a:rPr lang="en-US" sz="1800" dirty="0" smtClean="0"/>
              <a:t>        private Timer </a:t>
            </a:r>
            <a:r>
              <a:rPr lang="en-US" sz="1800" dirty="0" err="1" smtClean="0"/>
              <a:t>timer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public Connection()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{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timer = new Timer(100);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</a:t>
            </a:r>
            <a:r>
              <a:rPr lang="en-US" sz="1800" dirty="0" smtClean="0"/>
              <a:t> </a:t>
            </a:r>
            <a:r>
              <a:rPr lang="en-US" sz="1800" dirty="0" smtClean="0"/>
              <a:t>//</a:t>
            </a:r>
            <a:r>
              <a:rPr lang="ru-RU" sz="1800" dirty="0" smtClean="0"/>
              <a:t>регистрируется обработчик события</a:t>
            </a:r>
          </a:p>
          <a:p>
            <a:pPr>
              <a:buNone/>
            </a:pPr>
            <a:r>
              <a:rPr lang="en-US" sz="1800" b="1" dirty="0" smtClean="0"/>
              <a:t>            </a:t>
            </a:r>
            <a:r>
              <a:rPr lang="en-US" sz="1800" b="1" dirty="0" err="1" smtClean="0"/>
              <a:t>timer.Elapsed</a:t>
            </a:r>
            <a:r>
              <a:rPr lang="en-US" sz="1800" b="1" dirty="0" smtClean="0"/>
              <a:t> += new </a:t>
            </a:r>
            <a:r>
              <a:rPr lang="en-US" sz="1800" b="1" dirty="0" err="1" smtClean="0"/>
              <a:t>ElapsedEventHandler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CheckForMessage</a:t>
            </a:r>
            <a:r>
              <a:rPr lang="en-US" sz="1800" b="1" dirty="0" smtClean="0"/>
              <a:t>);</a:t>
            </a:r>
            <a:endParaRPr lang="ru-RU" sz="1800" b="1" dirty="0" smtClean="0"/>
          </a:p>
          <a:p>
            <a:pPr>
              <a:buNone/>
            </a:pPr>
            <a:r>
              <a:rPr lang="en-US" sz="1800" dirty="0" smtClean="0"/>
              <a:t>        }</a:t>
            </a:r>
            <a:endParaRPr lang="ru-RU" sz="18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void Connect()</a:t>
            </a:r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ru-RU" sz="1800" dirty="0" smtClean="0"/>
              <a:t>{</a:t>
            </a:r>
            <a:r>
              <a:rPr lang="en-US" sz="1800" dirty="0" smtClean="0"/>
              <a:t>   </a:t>
            </a:r>
            <a:r>
              <a:rPr lang="en-US" sz="1800" dirty="0" err="1"/>
              <a:t>timer.Start</a:t>
            </a:r>
            <a:r>
              <a:rPr lang="en-US" sz="1800" dirty="0" smtClean="0"/>
              <a:t>();</a:t>
            </a:r>
            <a:r>
              <a:rPr lang="ru-RU" sz="1800" dirty="0" smtClean="0"/>
              <a:t>   </a:t>
            </a:r>
            <a:r>
              <a:rPr lang="ru-RU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public void Disconnect()</a:t>
            </a:r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ru-RU" sz="1800" dirty="0" smtClean="0"/>
              <a:t>{</a:t>
            </a:r>
            <a:r>
              <a:rPr lang="en-US" sz="1800" dirty="0" smtClean="0"/>
              <a:t>   </a:t>
            </a:r>
            <a:r>
              <a:rPr lang="en-US" sz="1800" dirty="0" err="1"/>
              <a:t>timer.Stop</a:t>
            </a:r>
            <a:r>
              <a:rPr lang="en-US" sz="1800" dirty="0" smtClean="0"/>
              <a:t>();</a:t>
            </a:r>
            <a:r>
              <a:rPr lang="ru-RU" sz="1800" dirty="0" smtClean="0"/>
              <a:t>    </a:t>
            </a:r>
            <a:r>
              <a:rPr lang="ru-RU" sz="1800" dirty="0"/>
              <a:t>}</a:t>
            </a:r>
          </a:p>
          <a:p>
            <a:pPr>
              <a:buNone/>
            </a:pPr>
            <a:r>
              <a:rPr lang="en-US" sz="1800" dirty="0" smtClean="0"/>
              <a:t>private static Random </a:t>
            </a:r>
            <a:r>
              <a:rPr lang="en-US" sz="1800" dirty="0" err="1" smtClean="0"/>
              <a:t>rnd</a:t>
            </a:r>
            <a:r>
              <a:rPr lang="en-US" sz="1800" dirty="0" smtClean="0"/>
              <a:t> = new Random();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 </a:t>
            </a:r>
            <a:r>
              <a:rPr lang="en-US" sz="1800" dirty="0" smtClean="0"/>
              <a:t>        </a:t>
            </a:r>
            <a:r>
              <a:rPr lang="en-US" sz="1800" dirty="0" smtClean="0"/>
              <a:t>private void </a:t>
            </a:r>
            <a:r>
              <a:rPr lang="en-US" sz="1800" dirty="0" err="1" smtClean="0"/>
              <a:t>CheckForMessage</a:t>
            </a:r>
            <a:r>
              <a:rPr lang="en-US" sz="1800" dirty="0" smtClean="0"/>
              <a:t>(object source, </a:t>
            </a:r>
            <a:r>
              <a:rPr lang="en-US" sz="1800" dirty="0" err="1" smtClean="0"/>
              <a:t>ElapsedEventArgs</a:t>
            </a:r>
            <a:r>
              <a:rPr lang="en-US" sz="1800" dirty="0" smtClean="0"/>
              <a:t> e)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{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("Checking for new messages");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	if </a:t>
            </a:r>
            <a:r>
              <a:rPr lang="en-US" sz="1800" dirty="0" smtClean="0"/>
              <a:t>((</a:t>
            </a:r>
            <a:r>
              <a:rPr lang="en-US" sz="1800" dirty="0" err="1" smtClean="0"/>
              <a:t>rnd.Next</a:t>
            </a:r>
            <a:r>
              <a:rPr lang="en-US" sz="1800" dirty="0" smtClean="0"/>
              <a:t>(9) == 0) &amp;&amp; (</a:t>
            </a:r>
            <a:r>
              <a:rPr lang="en-US" sz="1800" dirty="0" err="1" smtClean="0"/>
              <a:t>MessageArraved</a:t>
            </a:r>
            <a:r>
              <a:rPr lang="en-US" sz="1800" dirty="0" smtClean="0"/>
              <a:t> != null))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    </a:t>
            </a:r>
            <a:r>
              <a:rPr lang="ru-RU" sz="1800" b="1" dirty="0" err="1" smtClean="0"/>
              <a:t>MessageArraved</a:t>
            </a:r>
            <a:r>
              <a:rPr lang="ru-RU" sz="1800" b="1" dirty="0" smtClean="0"/>
              <a:t>("</a:t>
            </a:r>
            <a:r>
              <a:rPr lang="ru-RU" sz="1800" b="1" dirty="0" err="1" smtClean="0"/>
              <a:t>Hello</a:t>
            </a:r>
            <a:r>
              <a:rPr lang="ru-RU" sz="1800" b="1" dirty="0" smtClean="0"/>
              <a:t>!");</a:t>
            </a:r>
          </a:p>
          <a:p>
            <a:pPr>
              <a:buNone/>
            </a:pPr>
            <a:r>
              <a:rPr lang="ru-RU" sz="1800" dirty="0" smtClean="0"/>
              <a:t>        </a:t>
            </a:r>
            <a:r>
              <a:rPr lang="ru-RU" sz="1800" dirty="0" smtClean="0"/>
              <a:t>}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45269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Приложение для мгновенного обмена сообщениями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 </a:t>
            </a:r>
            <a:r>
              <a:rPr lang="ru-RU" sz="2000" dirty="0" err="1" smtClean="0"/>
              <a:t>public</a:t>
            </a:r>
            <a:r>
              <a:rPr lang="ru-RU" sz="2000" dirty="0" smtClean="0"/>
              <a:t> </a:t>
            </a:r>
            <a:r>
              <a:rPr lang="ru-RU" sz="2000" b="1" dirty="0" err="1" smtClean="0"/>
              <a:t>class</a:t>
            </a:r>
            <a:r>
              <a:rPr lang="ru-RU" sz="2000" dirty="0" smtClean="0"/>
              <a:t> </a:t>
            </a:r>
            <a:r>
              <a:rPr lang="ru-RU" sz="2000" b="1" dirty="0" err="1" smtClean="0"/>
              <a:t>Display</a:t>
            </a:r>
            <a:endParaRPr lang="ru-RU" sz="2000" b="1" dirty="0" smtClean="0"/>
          </a:p>
          <a:p>
            <a:pPr>
              <a:buNone/>
            </a:pPr>
            <a:r>
              <a:rPr lang="ru-RU" sz="2000" dirty="0" smtClean="0"/>
              <a:t>    {</a:t>
            </a:r>
          </a:p>
          <a:p>
            <a:pPr>
              <a:buNone/>
            </a:pPr>
            <a:r>
              <a:rPr lang="ru-RU" sz="2000" dirty="0" smtClean="0"/>
              <a:t>        </a:t>
            </a:r>
            <a:r>
              <a:rPr lang="en-US" sz="2000" dirty="0" smtClean="0"/>
              <a:t>public void </a:t>
            </a:r>
            <a:r>
              <a:rPr lang="en-US" sz="2000" dirty="0" err="1" smtClean="0"/>
              <a:t>DisplayMessage</a:t>
            </a:r>
            <a:r>
              <a:rPr lang="en-US" sz="2000" dirty="0" smtClean="0"/>
              <a:t>(string message)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{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    Console</a:t>
            </a:r>
            <a:r>
              <a:rPr lang="ru-RU" sz="2000" dirty="0" smtClean="0"/>
              <a:t>.</a:t>
            </a:r>
            <a:r>
              <a:rPr lang="en-US" sz="2000" dirty="0" err="1" smtClean="0"/>
              <a:t>WriteLine</a:t>
            </a:r>
            <a:r>
              <a:rPr lang="ru-RU" sz="2000" dirty="0" smtClean="0"/>
              <a:t>("Поступило новое сообщение: {0}", </a:t>
            </a:r>
            <a:r>
              <a:rPr lang="en-US" sz="2000" dirty="0" smtClean="0"/>
              <a:t>message</a:t>
            </a:r>
            <a:r>
              <a:rPr lang="ru-RU" sz="2000" dirty="0" smtClean="0"/>
              <a:t>);</a:t>
            </a:r>
          </a:p>
          <a:p>
            <a:pPr>
              <a:buNone/>
            </a:pPr>
            <a:r>
              <a:rPr lang="ru-RU" sz="2000" dirty="0" smtClean="0"/>
              <a:t>        }</a:t>
            </a:r>
          </a:p>
          <a:p>
            <a:pPr>
              <a:buNone/>
            </a:pPr>
            <a:r>
              <a:rPr lang="ru-RU" sz="2000" dirty="0" smtClean="0"/>
              <a:t>    }</a:t>
            </a:r>
          </a:p>
          <a:p>
            <a:pPr>
              <a:buNone/>
            </a:pPr>
            <a:r>
              <a:rPr lang="ru-RU" sz="1600" dirty="0" smtClean="0"/>
              <a:t> </a:t>
            </a:r>
            <a:endParaRPr lang="en-US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class Program</a:t>
            </a:r>
          </a:p>
          <a:p>
            <a:pPr marL="0" indent="0">
              <a:buNone/>
            </a:pPr>
            <a:r>
              <a:rPr lang="ru-RU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        {</a:t>
            </a:r>
          </a:p>
          <a:p>
            <a:pPr>
              <a:buNone/>
            </a:pPr>
            <a:r>
              <a:rPr lang="en-US" sz="2000" dirty="0" smtClean="0"/>
              <a:t>Connection </a:t>
            </a:r>
            <a:r>
              <a:rPr lang="en-US" sz="2000" dirty="0" err="1" smtClean="0"/>
              <a:t>connection</a:t>
            </a:r>
            <a:r>
              <a:rPr lang="en-US" sz="2000" dirty="0" smtClean="0"/>
              <a:t> = new Connection();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    Display </a:t>
            </a:r>
            <a:r>
              <a:rPr lang="en-US" sz="2000" dirty="0" err="1" smtClean="0"/>
              <a:t>display</a:t>
            </a:r>
            <a:r>
              <a:rPr lang="en-US" sz="2000" dirty="0" smtClean="0"/>
              <a:t> = new Display();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connection.MessageArraved</a:t>
            </a:r>
            <a:r>
              <a:rPr lang="en-US" sz="2000" dirty="0" smtClean="0"/>
              <a:t> += new </a:t>
            </a:r>
            <a:r>
              <a:rPr lang="en-US" sz="2000" dirty="0" err="1" smtClean="0"/>
              <a:t>MessageHandler</a:t>
            </a:r>
            <a:r>
              <a:rPr lang="en-US" sz="2000" dirty="0" smtClean="0"/>
              <a:t> (</a:t>
            </a:r>
            <a:r>
              <a:rPr lang="en-US" sz="2000" dirty="0" err="1" smtClean="0"/>
              <a:t>display.DisplayMessage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ru-RU" sz="2000" dirty="0" err="1" smtClean="0"/>
              <a:t>connection.Connect</a:t>
            </a:r>
            <a:r>
              <a:rPr lang="ru-RU" sz="2000" dirty="0" smtClean="0"/>
              <a:t>();</a:t>
            </a:r>
          </a:p>
          <a:p>
            <a:pPr>
              <a:buNone/>
            </a:pPr>
            <a:r>
              <a:rPr lang="ru-RU" sz="2000" dirty="0" smtClean="0"/>
              <a:t>            </a:t>
            </a:r>
            <a:r>
              <a:rPr lang="ru-RU" sz="2000" dirty="0" err="1" smtClean="0"/>
              <a:t>Console.ReadLine</a:t>
            </a:r>
            <a:r>
              <a:rPr lang="ru-RU" sz="1600" dirty="0" smtClean="0"/>
              <a:t>();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ru-RU" sz="1600" dirty="0"/>
              <a:t>}</a:t>
            </a:r>
          </a:p>
          <a:p>
            <a:pPr marL="0" indent="0">
              <a:buNone/>
            </a:pPr>
            <a:r>
              <a:rPr lang="ru-RU" sz="1600" dirty="0"/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3915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Универсальные обработчики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использовать </a:t>
            </a:r>
            <a:r>
              <a:rPr lang="ru-RU" b="1" dirty="0"/>
              <a:t>один</a:t>
            </a:r>
            <a:r>
              <a:rPr lang="ru-RU" dirty="0"/>
              <a:t> обработчик событий для нескольких </a:t>
            </a:r>
            <a:r>
              <a:rPr lang="ru-RU" b="1" dirty="0"/>
              <a:t>идентичных</a:t>
            </a:r>
            <a:r>
              <a:rPr lang="ru-RU" dirty="0"/>
              <a:t> событий, генерируемых  </a:t>
            </a:r>
            <a:r>
              <a:rPr lang="ru-RU" b="1" dirty="0"/>
              <a:t>разными</a:t>
            </a:r>
            <a:r>
              <a:rPr lang="ru-RU" dirty="0"/>
              <a:t> объектами, и при этом все равно знать, какой конкретно объект сгенерировал  данное событие.</a:t>
            </a:r>
          </a:p>
          <a:p>
            <a:r>
              <a:rPr lang="ru-RU" dirty="0"/>
              <a:t>Для этого в качестве параметра обработчика событий можно отправить </a:t>
            </a:r>
            <a:r>
              <a:rPr lang="ru-RU" b="1" dirty="0"/>
              <a:t>ссылку на объект, генерирующий событие</a:t>
            </a:r>
            <a:r>
              <a:rPr lang="ru-RU" dirty="0"/>
              <a:t>, и таким образом настроить ответ этого обработчика на определенный объект.</a:t>
            </a:r>
          </a:p>
        </p:txBody>
      </p:sp>
    </p:spTree>
    <p:extLst>
      <p:ext uri="{BB962C8B-B14F-4D97-AF65-F5344CB8AC3E}">
        <p14:creationId xmlns:p14="http://schemas.microsoft.com/office/powerpoint/2010/main" xmlns="" val="49581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string message;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string Message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get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return message;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MessageArrivedEventArgs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message = "no message send";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MessageArrivedEventArgs</a:t>
            </a:r>
            <a:r>
              <a:rPr lang="en-US" dirty="0"/>
              <a:t>(string </a:t>
            </a:r>
            <a:r>
              <a:rPr lang="en-US" dirty="0" err="1"/>
              <a:t>newMessage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message = </a:t>
            </a:r>
            <a:r>
              <a:rPr lang="en-US" dirty="0" err="1"/>
              <a:t>newMessage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/*параметром метода являются аргументы события*/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delegate void </a:t>
            </a:r>
            <a:r>
              <a:rPr lang="en-US" dirty="0" err="1"/>
              <a:t>MessageHandler</a:t>
            </a:r>
            <a:r>
              <a:rPr lang="en-US" dirty="0"/>
              <a:t>(Connection connect,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e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876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42484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class Connection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public event </a:t>
            </a:r>
            <a:r>
              <a:rPr lang="en-US" sz="1800" dirty="0" err="1"/>
              <a:t>MessageHandler</a:t>
            </a:r>
            <a:r>
              <a:rPr lang="en-US" sz="1800" dirty="0"/>
              <a:t> </a:t>
            </a:r>
            <a:r>
              <a:rPr lang="en-US" sz="1800" dirty="0" err="1"/>
              <a:t>MessageArraved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private Timer </a:t>
            </a:r>
            <a:r>
              <a:rPr lang="en-US" sz="1800" dirty="0" err="1"/>
              <a:t>timer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string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en-US" sz="1800" b="1" dirty="0" err="1" smtClean="0">
                <a:solidFill>
                  <a:srgbClr val="FF0000"/>
                </a:solidFill>
              </a:rPr>
              <a:t>grt;set</a:t>
            </a:r>
            <a:r>
              <a:rPr lang="en-US" sz="1800" b="1" dirty="0" smtClean="0">
                <a:solidFill>
                  <a:srgbClr val="FF0000"/>
                </a:solidFill>
              </a:rPr>
              <a:t>;}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Connection()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timer = new Timer(100);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timer.Elapsed</a:t>
            </a:r>
            <a:r>
              <a:rPr lang="en-US" sz="1800" dirty="0"/>
              <a:t> += new </a:t>
            </a:r>
            <a:r>
              <a:rPr lang="en-US" sz="1800" dirty="0" err="1"/>
              <a:t>ElapsedEventHandler</a:t>
            </a:r>
            <a:r>
              <a:rPr lang="en-US" sz="1800" dirty="0"/>
              <a:t>(</a:t>
            </a:r>
            <a:r>
              <a:rPr lang="en-US" sz="1800" dirty="0" err="1"/>
              <a:t>CheckForMessage</a:t>
            </a:r>
            <a:r>
              <a:rPr lang="en-US" sz="1800" dirty="0"/>
              <a:t>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public void Connect()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</a:t>
            </a:r>
            <a:r>
              <a:rPr lang="en-US" sz="1800" dirty="0" err="1"/>
              <a:t>timer.Start</a:t>
            </a:r>
            <a:r>
              <a:rPr lang="en-US" sz="1800" dirty="0" smtClean="0"/>
              <a:t>();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public void Disconnect()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</a:t>
            </a:r>
            <a:r>
              <a:rPr lang="en-US" sz="1800" dirty="0" err="1"/>
              <a:t>timer.Stop</a:t>
            </a:r>
            <a:r>
              <a:rPr lang="en-US" sz="1800" dirty="0" smtClean="0"/>
              <a:t>();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private void </a:t>
            </a:r>
            <a:r>
              <a:rPr lang="en-US" b="1" dirty="0" err="1">
                <a:solidFill>
                  <a:srgbClr val="FF0000"/>
                </a:solidFill>
              </a:rPr>
              <a:t>CheckForMessage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object source, </a:t>
            </a:r>
            <a:r>
              <a:rPr lang="en-US" b="1" dirty="0" err="1">
                <a:solidFill>
                  <a:srgbClr val="FF0000"/>
                </a:solidFill>
              </a:rPr>
              <a:t>ElapsedEventArgs</a:t>
            </a:r>
            <a:r>
              <a:rPr lang="en-US" b="1" dirty="0">
                <a:solidFill>
                  <a:srgbClr val="FF0000"/>
                </a:solidFill>
              </a:rPr>
              <a:t> 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("Checking for new messages");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if ((</a:t>
            </a:r>
            <a:r>
              <a:rPr lang="en-US" dirty="0" err="1"/>
              <a:t>rnd.Next</a:t>
            </a:r>
            <a:r>
              <a:rPr lang="en-US" dirty="0"/>
              <a:t>(9) == 0) &amp;&amp; (</a:t>
            </a:r>
            <a:r>
              <a:rPr lang="en-US" dirty="0" err="1"/>
              <a:t>MessageArraved</a:t>
            </a:r>
            <a:r>
              <a:rPr lang="en-US" dirty="0"/>
              <a:t> != null))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MessageArraved</a:t>
            </a:r>
            <a:r>
              <a:rPr lang="en-US" b="1" dirty="0">
                <a:solidFill>
                  <a:srgbClr val="FF0000"/>
                </a:solidFill>
              </a:rPr>
              <a:t>(this, new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r>
              <a:rPr lang="en-US" b="1" dirty="0">
                <a:solidFill>
                  <a:srgbClr val="FF0000"/>
                </a:solidFill>
              </a:rPr>
              <a:t>("Hello!"));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85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делегат</a:t>
            </a:r>
          </a:p>
          <a:p>
            <a:pPr marL="0" indent="0">
              <a:buNone/>
            </a:pPr>
            <a:r>
              <a:rPr lang="en-US" sz="2400" dirty="0" smtClean="0"/>
              <a:t>delegate </a:t>
            </a:r>
            <a:r>
              <a:rPr lang="en-US" sz="2400" b="1" dirty="0"/>
              <a:t>double</a:t>
            </a:r>
            <a:r>
              <a:rPr lang="en-US" sz="2400" dirty="0"/>
              <a:t> Process(</a:t>
            </a:r>
            <a:r>
              <a:rPr lang="en-US" sz="2400" b="1" dirty="0"/>
              <a:t>double </a:t>
            </a:r>
            <a:r>
              <a:rPr lang="en-US" sz="2400" b="1" dirty="0" smtClean="0"/>
              <a:t>number1</a:t>
            </a:r>
            <a:r>
              <a:rPr lang="en-US" sz="2400" b="1" dirty="0"/>
              <a:t>, double number2</a:t>
            </a:r>
            <a:r>
              <a:rPr lang="en-US" sz="2400" dirty="0" smtClean="0"/>
              <a:t>);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b="1" dirty="0"/>
              <a:t>double</a:t>
            </a:r>
            <a:r>
              <a:rPr lang="en-US" sz="2400" dirty="0"/>
              <a:t> Multiply(</a:t>
            </a:r>
            <a:r>
              <a:rPr lang="en-US" sz="2400" b="1" dirty="0"/>
              <a:t>double number1, double number2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 return number1 * number2;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static </a:t>
            </a:r>
            <a:r>
              <a:rPr lang="en-US" sz="2400" b="1" dirty="0"/>
              <a:t>double</a:t>
            </a:r>
            <a:r>
              <a:rPr lang="en-US" sz="2400" dirty="0"/>
              <a:t> Divide(</a:t>
            </a:r>
            <a:r>
              <a:rPr lang="en-US" sz="2400" b="1" dirty="0"/>
              <a:t>double number1, double number2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 return number1 / number2;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2874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396044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static void Main(string[] </a:t>
            </a:r>
            <a:r>
              <a:rPr lang="en-US" sz="8000" dirty="0" err="1"/>
              <a:t>args</a:t>
            </a:r>
            <a:r>
              <a:rPr lang="en-US" sz="8000" dirty="0"/>
              <a:t>)</a:t>
            </a:r>
            <a:endParaRPr lang="ru-RU" sz="8000" dirty="0"/>
          </a:p>
          <a:p>
            <a:pPr marL="0" indent="0">
              <a:buNone/>
            </a:pPr>
            <a:r>
              <a:rPr lang="en-US" sz="8000" dirty="0" smtClean="0"/>
              <a:t>{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string </a:t>
            </a:r>
            <a:r>
              <a:rPr lang="en-US" sz="8000" dirty="0" err="1"/>
              <a:t>buf</a:t>
            </a:r>
            <a:r>
              <a:rPr lang="en-US" sz="8000" dirty="0" smtClean="0"/>
              <a:t>; </a:t>
            </a:r>
            <a:r>
              <a:rPr lang="en-US" sz="8000" dirty="0" err="1" smtClean="0"/>
              <a:t>int</a:t>
            </a:r>
            <a:r>
              <a:rPr lang="en-US" sz="8000" dirty="0" smtClean="0"/>
              <a:t> answer=0;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bool </a:t>
            </a:r>
            <a:r>
              <a:rPr lang="en-US" sz="8000" dirty="0"/>
              <a:t>ok = false;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do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{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    Console</a:t>
            </a:r>
            <a:r>
              <a:rPr lang="ru-RU" sz="8000" dirty="0"/>
              <a:t>.</a:t>
            </a:r>
            <a:r>
              <a:rPr lang="en-US" sz="8000" dirty="0" err="1"/>
              <a:t>WriteLine</a:t>
            </a:r>
            <a:r>
              <a:rPr lang="ru-RU" sz="8000" dirty="0"/>
              <a:t>("Введите 2 числа </a:t>
            </a:r>
            <a:r>
              <a:rPr lang="ru-RU" sz="8000" dirty="0" smtClean="0"/>
              <a:t>");</a:t>
            </a:r>
            <a:endParaRPr lang="ru-RU" sz="8000" dirty="0"/>
          </a:p>
          <a:p>
            <a:pPr marL="0" indent="0">
              <a:buNone/>
            </a:pPr>
            <a:r>
              <a:rPr lang="ru-RU" sz="8000" dirty="0"/>
              <a:t>            </a:t>
            </a:r>
            <a:r>
              <a:rPr lang="en-US" sz="8000" dirty="0" err="1"/>
              <a:t>buf</a:t>
            </a:r>
            <a:r>
              <a:rPr lang="en-US" sz="8000" dirty="0"/>
              <a:t> = </a:t>
            </a:r>
            <a:r>
              <a:rPr lang="en-US" sz="8000" dirty="0" err="1"/>
              <a:t>Console.ReadLine</a:t>
            </a:r>
            <a:r>
              <a:rPr lang="en-US" sz="8000" dirty="0"/>
              <a:t>();</a:t>
            </a:r>
            <a:endParaRPr lang="ru-RU" sz="8000" dirty="0"/>
          </a:p>
          <a:p>
            <a:pPr marL="0" indent="0">
              <a:buNone/>
            </a:pPr>
            <a:r>
              <a:rPr lang="en-US" sz="8000" b="1" dirty="0"/>
              <a:t> </a:t>
            </a:r>
            <a:r>
              <a:rPr lang="en-US" sz="8000" b="1" dirty="0" smtClean="0"/>
              <a:t>           </a:t>
            </a:r>
            <a:r>
              <a:rPr lang="ru-RU" sz="8000" b="1" dirty="0" smtClean="0"/>
              <a:t>. . . . . .</a:t>
            </a:r>
            <a:endParaRPr lang="en-US" sz="8000" b="1" dirty="0" smtClean="0"/>
          </a:p>
          <a:p>
            <a:pPr marL="0" indent="0">
              <a:buNone/>
            </a:pPr>
            <a:r>
              <a:rPr lang="en-US" sz="8000" b="1" dirty="0" smtClean="0"/>
              <a:t>Process</a:t>
            </a:r>
            <a:r>
              <a:rPr lang="en-US" sz="7200" b="1" dirty="0" smtClean="0"/>
              <a:t> proc; //</a:t>
            </a:r>
            <a:r>
              <a:rPr lang="ru-RU" sz="7200" b="1" dirty="0" smtClean="0"/>
              <a:t>объект типа делегат</a:t>
            </a:r>
            <a:endParaRPr lang="ru-RU" sz="7200" dirty="0" smtClean="0"/>
          </a:p>
          <a:p>
            <a:pPr marL="0" indent="0">
              <a:buNone/>
            </a:pPr>
            <a:endParaRPr lang="ru-RU" sz="8000" b="1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27984" y="1268760"/>
            <a:ext cx="4608512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dirty="0" err="1" smtClean="0"/>
              <a:t>do</a:t>
            </a:r>
            <a:endParaRPr lang="ru-RU" sz="8000" dirty="0" smtClean="0"/>
          </a:p>
          <a:p>
            <a:pPr marL="0" indent="0">
              <a:buNone/>
            </a:pPr>
            <a:r>
              <a:rPr lang="ru-RU" sz="8000" dirty="0" smtClean="0"/>
              <a:t>       {</a:t>
            </a:r>
          </a:p>
          <a:p>
            <a:pPr marL="0" indent="0">
              <a:buNone/>
            </a:pPr>
            <a:r>
              <a:rPr lang="ru-RU" sz="8000" dirty="0" smtClean="0"/>
              <a:t>            </a:t>
            </a:r>
            <a:r>
              <a:rPr lang="ru-RU" sz="8000" dirty="0" err="1" smtClean="0"/>
              <a:t>Console.WriteLine</a:t>
            </a:r>
            <a:r>
              <a:rPr lang="ru-RU" sz="8000" dirty="0" smtClean="0"/>
              <a:t>("Введите операцию:\n 1. Умножение \n 2.Деление \n 3. Выход");      </a:t>
            </a:r>
            <a:r>
              <a:rPr lang="en-US" sz="8000" dirty="0" smtClean="0"/>
              <a:t>answer=Convert.ToInt32 (</a:t>
            </a:r>
            <a:r>
              <a:rPr lang="en-US" sz="8000" dirty="0" err="1" smtClean="0"/>
              <a:t>Console.ReadLine</a:t>
            </a:r>
            <a:r>
              <a:rPr lang="en-US" sz="8000" dirty="0" smtClean="0"/>
              <a:t>());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           switch (answer){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case 1: </a:t>
            </a:r>
            <a:r>
              <a:rPr lang="en-US" sz="8000" b="1" dirty="0" smtClean="0"/>
              <a:t>proc= new Process(Multiply);</a:t>
            </a:r>
            <a:r>
              <a:rPr lang="en-US" sz="8000" dirty="0" smtClean="0"/>
              <a:t> </a:t>
            </a:r>
            <a:r>
              <a:rPr lang="en-US" sz="8000" dirty="0" err="1" smtClean="0"/>
              <a:t>Console.WriteLine</a:t>
            </a:r>
            <a:r>
              <a:rPr lang="en-US" sz="8000" dirty="0" smtClean="0"/>
              <a:t>("</a:t>
            </a:r>
            <a:r>
              <a:rPr lang="ru-RU" sz="8000" dirty="0" smtClean="0"/>
              <a:t>Результат</a:t>
            </a:r>
            <a:r>
              <a:rPr lang="en-US" sz="8000" dirty="0" smtClean="0"/>
              <a:t> = {0}",</a:t>
            </a:r>
            <a:r>
              <a:rPr lang="en-US" sz="8000" b="1" dirty="0" smtClean="0"/>
              <a:t>proc(number1,number2))</a:t>
            </a:r>
            <a:r>
              <a:rPr lang="en-US" sz="8000" dirty="0" smtClean="0"/>
              <a:t>; break;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               }</a:t>
            </a:r>
          </a:p>
          <a:p>
            <a:pPr marL="0" indent="0">
              <a:buNone/>
            </a:pPr>
            <a:r>
              <a:rPr lang="en-US" sz="8000" b="1" dirty="0" smtClean="0"/>
              <a:t>              </a:t>
            </a:r>
            <a:r>
              <a:rPr lang="ru-RU" sz="8000" b="1" dirty="0" smtClean="0"/>
              <a:t>. . . . . .</a:t>
            </a:r>
          </a:p>
          <a:p>
            <a:pPr marL="0" indent="0">
              <a:buNone/>
            </a:pPr>
            <a:r>
              <a:rPr lang="en-US" sz="8000" dirty="0" smtClean="0"/>
              <a:t>            }while(answer&lt;3);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        }    </a:t>
            </a:r>
          </a:p>
          <a:p>
            <a:pPr marL="0" indent="0">
              <a:buNone/>
            </a:pPr>
            <a:r>
              <a:rPr lang="ru-RU" sz="8000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51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Задача: </a:t>
            </a:r>
            <a:r>
              <a:rPr lang="ru-RU" dirty="0" smtClean="0"/>
              <a:t>Написать программу для модификации строки ( удаление пробелов, замена пробелов дефисами, переворот строки).</a:t>
            </a:r>
          </a:p>
          <a:p>
            <a:r>
              <a:rPr lang="ru-RU" b="1" u="sng" dirty="0" smtClean="0"/>
              <a:t>Пример 16.2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xmlns="" val="15499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Поддержка </a:t>
            </a:r>
            <a:r>
              <a:rPr lang="ru-RU" b="1" dirty="0" err="1"/>
              <a:t>многоадресатной</a:t>
            </a:r>
            <a:r>
              <a:rPr lang="ru-RU" b="1" dirty="0"/>
              <a:t> передачи (</a:t>
            </a:r>
            <a:r>
              <a:rPr lang="ru-RU" b="1" dirty="0" err="1"/>
              <a:t>multicasting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/>
              <a:t>Многоадресатная</a:t>
            </a:r>
            <a:r>
              <a:rPr lang="ru-RU" b="1" dirty="0"/>
              <a:t> передача</a:t>
            </a:r>
            <a:r>
              <a:rPr lang="ru-RU" dirty="0"/>
              <a:t> — это способность создавать </a:t>
            </a:r>
            <a:r>
              <a:rPr lang="ru-RU" b="1" dirty="0"/>
              <a:t>список </a:t>
            </a:r>
            <a:r>
              <a:rPr lang="ru-RU" b="1" dirty="0" smtClean="0"/>
              <a:t>(цепочку) вызовов  - </a:t>
            </a:r>
            <a:r>
              <a:rPr lang="ru-RU" dirty="0" smtClean="0"/>
              <a:t>методов</a:t>
            </a:r>
            <a:r>
              <a:rPr lang="ru-RU" dirty="0"/>
              <a:t>, которые должны автоматически вызываться при вызове делегата. </a:t>
            </a:r>
            <a:endParaRPr lang="en-US" dirty="0" smtClean="0"/>
          </a:p>
          <a:p>
            <a:r>
              <a:rPr lang="ru-RU" dirty="0"/>
              <a:t>В пространстве имен </a:t>
            </a:r>
            <a:r>
              <a:rPr lang="ru-RU" dirty="0" err="1"/>
              <a:t>System</a:t>
            </a:r>
            <a:r>
              <a:rPr lang="ru-RU" dirty="0"/>
              <a:t> определены два класса: </a:t>
            </a:r>
            <a:r>
              <a:rPr lang="ru-RU" b="1" dirty="0" err="1"/>
              <a:t>Delegate</a:t>
            </a:r>
            <a:r>
              <a:rPr lang="ru-RU" dirty="0"/>
              <a:t> и </a:t>
            </a:r>
            <a:r>
              <a:rPr lang="ru-RU" b="1" dirty="0" err="1"/>
              <a:t>MulticastDelegate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определении делегата в качестве базового компилятором назначается один из этих классов в зависимости от типа возвращаемого значения: для типа </a:t>
            </a:r>
            <a:r>
              <a:rPr lang="ru-RU" dirty="0" err="1"/>
              <a:t>void</a:t>
            </a:r>
            <a:r>
              <a:rPr lang="ru-RU" dirty="0"/>
              <a:t> базовым является </a:t>
            </a:r>
            <a:r>
              <a:rPr lang="ru-RU" b="1" dirty="0" err="1"/>
              <a:t>MulticastDelegate</a:t>
            </a:r>
            <a:r>
              <a:rPr lang="ru-RU" dirty="0"/>
              <a:t>, для остальных типов – </a:t>
            </a:r>
            <a:r>
              <a:rPr lang="ru-RU" b="1" dirty="0" err="1"/>
              <a:t>Delegate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Существенным </a:t>
            </a:r>
            <a:r>
              <a:rPr lang="ru-RU" dirty="0"/>
              <a:t>отличием этих двух типов делегатов является возможность сохранения в одном делегате типа </a:t>
            </a:r>
            <a:r>
              <a:rPr lang="ru-RU" dirty="0" err="1"/>
              <a:t>MulticastDelegate</a:t>
            </a:r>
            <a:r>
              <a:rPr lang="ru-RU" dirty="0"/>
              <a:t> указателей сразу на несколько функций. Эти указатели хранятся в виде списка, который называют </a:t>
            </a:r>
            <a:r>
              <a:rPr lang="ru-RU" b="1" dirty="0"/>
              <a:t>списком вызова</a:t>
            </a:r>
            <a:r>
              <a:rPr lang="ru-RU" dirty="0"/>
              <a:t>. При обращении к такому делегату функции будут выполняться по очереди в порядке их помещения в список вызова.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462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Поддержка </a:t>
            </a:r>
            <a:r>
              <a:rPr lang="ru-RU" b="1" dirty="0" err="1"/>
              <a:t>многоадресатной</a:t>
            </a:r>
            <a:r>
              <a:rPr lang="ru-RU" b="1" dirty="0"/>
              <a:t> передачи (</a:t>
            </a:r>
            <a:r>
              <a:rPr lang="ru-RU" b="1" dirty="0" err="1"/>
              <a:t>multicasting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Добавить </a:t>
            </a:r>
            <a:r>
              <a:rPr lang="ru-RU" dirty="0"/>
              <a:t>функцию в список вызова можно с помощью статического метода </a:t>
            </a:r>
            <a:r>
              <a:rPr lang="ru-RU" dirty="0" err="1"/>
              <a:t>Combine</a:t>
            </a:r>
            <a:r>
              <a:rPr lang="ru-RU" dirty="0"/>
              <a:t>(), который сцепляет списки вызовов или массивы делегатов (метод получает в качестве параметра массив делегатов), или двух делегатов (метод получает в качестве параметров два делегата): </a:t>
            </a:r>
          </a:p>
          <a:p>
            <a:pPr marL="0" indent="0">
              <a:buNone/>
            </a:pPr>
            <a:r>
              <a:rPr lang="en-US" b="1" dirty="0"/>
              <a:t>Delegate Combine(Delegate[]); 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Delegate Combine(Delegate, Delegate); </a:t>
            </a:r>
            <a:endParaRPr lang="ru-RU" b="1" dirty="0"/>
          </a:p>
          <a:p>
            <a:r>
              <a:rPr lang="ru-RU" dirty="0"/>
              <a:t>Также для этих целей можно использовать перегруженную операцию </a:t>
            </a:r>
            <a:r>
              <a:rPr lang="ru-RU" b="1" dirty="0"/>
              <a:t>"+="</a:t>
            </a:r>
            <a:r>
              <a:rPr lang="ru-RU" dirty="0"/>
              <a:t>. Второй операнд операции представляет собой делегат или функцию, которая добавляется в список вызова исходного делегата. </a:t>
            </a:r>
          </a:p>
          <a:p>
            <a:r>
              <a:rPr lang="ru-RU" dirty="0"/>
              <a:t>Обратную операцию – удаление метода из списка вызова выполняют статический метод </a:t>
            </a:r>
            <a:r>
              <a:rPr lang="ru-RU" b="1" dirty="0" err="1"/>
              <a:t>Remove</a:t>
            </a:r>
            <a:r>
              <a:rPr lang="ru-RU" b="1" dirty="0"/>
              <a:t>() </a:t>
            </a:r>
            <a:r>
              <a:rPr lang="ru-RU" dirty="0"/>
              <a:t>и операция </a:t>
            </a:r>
            <a:r>
              <a:rPr lang="ru-RU" b="1" dirty="0"/>
              <a:t>"-="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 err="1"/>
              <a:t>Delegate</a:t>
            </a:r>
            <a:r>
              <a:rPr lang="ru-RU" b="1" dirty="0"/>
              <a:t> </a:t>
            </a:r>
            <a:r>
              <a:rPr lang="ru-RU" b="1" dirty="0" err="1"/>
              <a:t>Remove</a:t>
            </a:r>
            <a:r>
              <a:rPr lang="ru-RU" b="1" dirty="0"/>
              <a:t>(</a:t>
            </a:r>
            <a:r>
              <a:rPr lang="ru-RU" b="1" dirty="0" err="1"/>
              <a:t>Delegate</a:t>
            </a:r>
            <a:r>
              <a:rPr lang="ru-RU" b="1" dirty="0"/>
              <a:t>, </a:t>
            </a:r>
            <a:r>
              <a:rPr lang="ru-RU" b="1" dirty="0" err="1"/>
              <a:t>Delegate</a:t>
            </a:r>
            <a:r>
              <a:rPr lang="ru-RU" b="1" dirty="0"/>
              <a:t>); </a:t>
            </a:r>
            <a:endParaRPr lang="en-US" b="1" dirty="0" smtClean="0"/>
          </a:p>
          <a:p>
            <a:r>
              <a:rPr lang="ru-RU" dirty="0"/>
              <a:t>Удаляется последнее вхождение метода или списка вызовов делегата из списка вызовов другого делегата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08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//</a:t>
            </a:r>
            <a:r>
              <a:rPr lang="ru-RU" dirty="0" smtClean="0"/>
              <a:t>модификация строки</a:t>
            </a:r>
          </a:p>
          <a:p>
            <a:pPr marL="0" indent="0">
              <a:buNone/>
            </a:pPr>
            <a:r>
              <a:rPr lang="en-US" b="1" dirty="0" smtClean="0"/>
              <a:t>delegate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err="1"/>
              <a:t>strMod</a:t>
            </a:r>
            <a:r>
              <a:rPr lang="en-US" dirty="0"/>
              <a:t>( ref string </a:t>
            </a:r>
            <a:r>
              <a:rPr lang="en-US" dirty="0" err="1"/>
              <a:t>stx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ModifyString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заменяет пробелы дефисами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replaceSpaces</a:t>
            </a:r>
            <a:r>
              <a:rPr lang="en-US" dirty="0"/>
              <a:t>(ref string a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 . . . . .}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удаляет пробелы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removeSpaces</a:t>
            </a:r>
            <a:r>
              <a:rPr lang="en-US" dirty="0"/>
              <a:t>(ref string a</a:t>
            </a:r>
            <a:r>
              <a:rPr lang="en-US" dirty="0" smtClean="0"/>
              <a:t>) { . . . . .}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реверсирует строку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reverse( ref string a</a:t>
            </a:r>
            <a:r>
              <a:rPr lang="en-US" dirty="0" smtClean="0"/>
              <a:t>) </a:t>
            </a:r>
            <a:r>
              <a:rPr lang="ru-RU" dirty="0" smtClean="0"/>
              <a:t>{</a:t>
            </a:r>
            <a:r>
              <a:rPr lang="en-US" dirty="0" smtClean="0"/>
              <a:t>. . .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06853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2128</Words>
  <Application>Microsoft Office PowerPoint</Application>
  <PresentationFormat>Экран (4:3)</PresentationFormat>
  <Paragraphs>430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Объектно-событийное программирование</vt:lpstr>
      <vt:lpstr>Делегаты</vt:lpstr>
      <vt:lpstr>Делегаты</vt:lpstr>
      <vt:lpstr>Делегаты</vt:lpstr>
      <vt:lpstr>Делегаты</vt:lpstr>
      <vt:lpstr>Делегаты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События</vt:lpstr>
      <vt:lpstr>События</vt:lpstr>
      <vt:lpstr>События</vt:lpstr>
      <vt:lpstr>Определение событий</vt:lpstr>
      <vt:lpstr>Определение событий</vt:lpstr>
      <vt:lpstr>Многоадресатная передача событий</vt:lpstr>
      <vt:lpstr>Многоадресатная передача событий</vt:lpstr>
      <vt:lpstr>Многоадресатная передача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Требования Microsoft к событиям</vt:lpstr>
      <vt:lpstr>Приложение для мгновенного обмена сообщениями</vt:lpstr>
      <vt:lpstr>Приложение для мгновенного обмена сообщениями</vt:lpstr>
      <vt:lpstr>Приложение для мгновенного обмена сообщениями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Объектно-событийное программирование</dc:title>
  <dc:creator>Ольга</dc:creator>
  <cp:lastModifiedBy>VikentyevaOL</cp:lastModifiedBy>
  <cp:revision>30</cp:revision>
  <dcterms:created xsi:type="dcterms:W3CDTF">2016-09-13T03:48:58Z</dcterms:created>
  <dcterms:modified xsi:type="dcterms:W3CDTF">2016-09-25T18:42:34Z</dcterms:modified>
</cp:coreProperties>
</file>