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60FD-BD34-4A56-9A41-8184A7942115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60FD-BD34-4A56-9A41-8184A7942115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095E-87F4-489D-AD2F-E7D8C68AE4D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базами данных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19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Создание проекта </a:t>
            </a:r>
            <a:r>
              <a:rPr lang="ru-RU" b="1" dirty="0" smtClean="0"/>
              <a:t>приложения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Проект приложения  создается в среде MS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как проект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.</a:t>
            </a:r>
          </a:p>
          <a:p>
            <a:r>
              <a:rPr lang="ru-RU" dirty="0"/>
              <a:t>Для связи с СУБД необходимо разместить на форме элемент управления </a:t>
            </a:r>
            <a:r>
              <a:rPr lang="ru-RU" dirty="0" err="1"/>
              <a:t>sqlConnection</a:t>
            </a:r>
            <a:r>
              <a:rPr lang="ru-RU" dirty="0"/>
              <a:t>. Он предоставляет собой открытое подключение к базе данных 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374441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1619672" y="6165304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 smtClean="0"/>
              <a:t>Пример 1_1</a:t>
            </a:r>
            <a:endParaRPr lang="ru-RU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Создание </a:t>
            </a:r>
            <a:r>
              <a:rPr lang="ru-RU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формы</a:t>
            </a:r>
            <a:endParaRPr lang="ru-RU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На форме приложения необходимо разместить элементы управления для вывода данных из таблиц. </a:t>
            </a:r>
            <a:endParaRPr lang="ru-RU" dirty="0" smtClean="0"/>
          </a:p>
          <a:p>
            <a:r>
              <a:rPr lang="ru-RU" dirty="0" smtClean="0"/>
              <a:t>Вывод </a:t>
            </a:r>
            <a:r>
              <a:rPr lang="ru-RU" dirty="0"/>
              <a:t>данных будет выполняться с помощью элемента </a:t>
            </a:r>
            <a:r>
              <a:rPr lang="ru-RU" dirty="0" err="1"/>
              <a:t>DataGrid</a:t>
            </a:r>
            <a:r>
              <a:rPr lang="ru-RU" dirty="0"/>
              <a:t>. </a:t>
            </a:r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40324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Обмен данными между формой и </a:t>
            </a:r>
            <a:r>
              <a:rPr lang="ru-RU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приложением</a:t>
            </a:r>
            <a:endParaRPr lang="ru-RU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b="1" dirty="0" err="1"/>
              <a:t>DataSe</a:t>
            </a:r>
            <a:r>
              <a:rPr lang="ru-RU" dirty="0" err="1"/>
              <a:t>t</a:t>
            </a:r>
            <a:r>
              <a:rPr lang="ru-RU" dirty="0"/>
              <a:t> — объект потребителя (приложение), центральный объект ADO.NET; все операции используют его. </a:t>
            </a:r>
            <a:endParaRPr lang="ru-RU" dirty="0" smtClean="0"/>
          </a:p>
          <a:p>
            <a:pPr lvl="0"/>
            <a:r>
              <a:rPr lang="ru-RU" dirty="0" err="1" smtClean="0"/>
              <a:t>DataSet</a:t>
            </a:r>
            <a:r>
              <a:rPr lang="ru-RU" dirty="0" smtClean="0"/>
              <a:t> </a:t>
            </a:r>
            <a:r>
              <a:rPr lang="ru-RU" dirty="0"/>
              <a:t>содержит набор объектов </a:t>
            </a:r>
            <a:r>
              <a:rPr lang="ru-RU" b="1" dirty="0" err="1"/>
              <a:t>DataTable</a:t>
            </a:r>
            <a:r>
              <a:rPr lang="ru-RU" dirty="0"/>
              <a:t>,  представляющих таблицы базы данных, с которыми вы работаете. Объект </a:t>
            </a:r>
            <a:r>
              <a:rPr lang="ru-RU" b="1" dirty="0" err="1"/>
              <a:t>DataTable</a:t>
            </a:r>
            <a:r>
              <a:rPr lang="ru-RU" b="1" dirty="0"/>
              <a:t> </a:t>
            </a:r>
            <a:r>
              <a:rPr lang="ru-RU" dirty="0"/>
              <a:t>может быть всего один. </a:t>
            </a:r>
          </a:p>
          <a:p>
            <a:pPr lvl="0"/>
            <a:r>
              <a:rPr lang="ru-RU" dirty="0"/>
              <a:t>Каждый объект </a:t>
            </a:r>
            <a:r>
              <a:rPr lang="ru-RU" b="1" dirty="0" err="1"/>
              <a:t>DataTable</a:t>
            </a:r>
            <a:r>
              <a:rPr lang="ru-RU" dirty="0"/>
              <a:t> имеет дочерние объекты </a:t>
            </a:r>
            <a:r>
              <a:rPr lang="ru-RU" b="1" dirty="0" err="1"/>
              <a:t>DataRow</a:t>
            </a:r>
            <a:r>
              <a:rPr lang="ru-RU" dirty="0"/>
              <a:t> и </a:t>
            </a:r>
            <a:r>
              <a:rPr lang="ru-RU" b="1" dirty="0" err="1"/>
              <a:t>DataColumn</a:t>
            </a:r>
            <a:r>
              <a:rPr lang="ru-RU" dirty="0"/>
              <a:t>,  представляющие строки и столбцы таблицы базы данных.</a:t>
            </a:r>
          </a:p>
          <a:p>
            <a:pPr lvl="0"/>
            <a:r>
              <a:rPr lang="ru-RU" b="1" dirty="0" err="1"/>
              <a:t>SqlDataAdapter</a:t>
            </a:r>
            <a:r>
              <a:rPr lang="ru-RU" dirty="0"/>
              <a:t> –  объект поставщика, используется для взаимодействия с </a:t>
            </a:r>
            <a:r>
              <a:rPr lang="ru-RU" dirty="0" err="1"/>
              <a:t>DataSet</a:t>
            </a:r>
            <a:r>
              <a:rPr lang="ru-RU" dirty="0"/>
              <a:t>  для извлечения и сохранения данных. Метод  </a:t>
            </a:r>
            <a:r>
              <a:rPr lang="ru-RU" b="1" dirty="0" err="1"/>
              <a:t>Fill</a:t>
            </a:r>
            <a:r>
              <a:rPr lang="ru-RU" dirty="0"/>
              <a:t> изменяет данные в </a:t>
            </a:r>
            <a:r>
              <a:rPr lang="ru-RU" dirty="0" err="1"/>
              <a:t>DataSet</a:t>
            </a:r>
            <a:r>
              <a:rPr lang="ru-RU" dirty="0"/>
              <a:t> для соответствия их источнику </a:t>
            </a:r>
            <a:r>
              <a:rPr lang="ru-RU" dirty="0" smtClean="0"/>
              <a:t>данных</a:t>
            </a:r>
            <a:r>
              <a:rPr lang="ru-RU" dirty="0"/>
              <a:t>.</a:t>
            </a:r>
          </a:p>
          <a:p>
            <a:pPr lvl="0"/>
            <a:r>
              <a:rPr lang="ru-RU" b="1" dirty="0" err="1"/>
              <a:t>SqlCommand</a:t>
            </a:r>
            <a:r>
              <a:rPr lang="ru-RU" dirty="0"/>
              <a:t> – объект поставщика, используется для передачи команды источнику данных (БД).</a:t>
            </a:r>
          </a:p>
          <a:p>
            <a:pPr lvl="0"/>
            <a:r>
              <a:rPr lang="ru-RU" b="1" dirty="0" err="1"/>
              <a:t>sqlConnection</a:t>
            </a:r>
            <a:r>
              <a:rPr lang="ru-RU" dirty="0"/>
              <a:t> – объект, предоставляющий подключение к источнику данных (БД).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Просмотр данных (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Read) 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 dirty="0" err="1"/>
              <a:t>SqlCommand</a:t>
            </a:r>
            <a:r>
              <a:rPr lang="en-US" b="1" dirty="0"/>
              <a:t> command = </a:t>
            </a:r>
            <a:r>
              <a:rPr lang="en-US" b="1" dirty="0" err="1"/>
              <a:t>sqlConnection.CreateCommand</a:t>
            </a:r>
            <a:r>
              <a:rPr lang="en-US" b="1" dirty="0"/>
              <a:t>();  –  </a:t>
            </a:r>
            <a:r>
              <a:rPr lang="ru-RU" dirty="0"/>
              <a:t>создает</a:t>
            </a:r>
            <a:r>
              <a:rPr lang="en-US" dirty="0"/>
              <a:t>   </a:t>
            </a:r>
            <a:r>
              <a:rPr lang="ru-RU" dirty="0"/>
              <a:t>пустую команду</a:t>
            </a:r>
            <a:r>
              <a:rPr lang="en-US" dirty="0"/>
              <a:t>, </a:t>
            </a:r>
            <a:r>
              <a:rPr lang="ru-RU" dirty="0"/>
              <a:t>связанную с подключением</a:t>
            </a:r>
            <a:r>
              <a:rPr lang="en-US" dirty="0"/>
              <a:t> </a:t>
            </a:r>
            <a:r>
              <a:rPr lang="en-US" dirty="0" err="1"/>
              <a:t>sqlConnection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b="1" dirty="0" err="1"/>
              <a:t>command.CommandText</a:t>
            </a:r>
            <a:r>
              <a:rPr lang="en-US" b="1" dirty="0"/>
              <a:t> = "SELECT * FROM " + </a:t>
            </a:r>
            <a:r>
              <a:rPr lang="en-US" b="1" dirty="0" err="1"/>
              <a:t>tableName</a:t>
            </a:r>
            <a:r>
              <a:rPr lang="en-US" b="1" dirty="0"/>
              <a:t>;</a:t>
            </a:r>
            <a:r>
              <a:rPr lang="en-US" dirty="0"/>
              <a:t> – </a:t>
            </a:r>
            <a:r>
              <a:rPr lang="ru-RU" dirty="0"/>
              <a:t>задает</a:t>
            </a:r>
            <a:r>
              <a:rPr lang="en-US" dirty="0"/>
              <a:t> SQL </a:t>
            </a:r>
            <a:r>
              <a:rPr lang="ru-RU" dirty="0"/>
              <a:t>инструкцию</a:t>
            </a:r>
            <a:r>
              <a:rPr lang="en-US" dirty="0"/>
              <a:t>, </a:t>
            </a:r>
            <a:r>
              <a:rPr lang="ru-RU" dirty="0"/>
              <a:t>выполняемую для источника данных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b="1" dirty="0" err="1"/>
              <a:t>DataTable</a:t>
            </a:r>
            <a:r>
              <a:rPr lang="en-US" b="1" dirty="0"/>
              <a:t> </a:t>
            </a:r>
            <a:r>
              <a:rPr lang="en-US" b="1" dirty="0" err="1"/>
              <a:t>dt</a:t>
            </a:r>
            <a:r>
              <a:rPr lang="en-US" b="1" dirty="0"/>
              <a:t> = new </a:t>
            </a:r>
            <a:r>
              <a:rPr lang="en-US" b="1" dirty="0" err="1"/>
              <a:t>DataTable</a:t>
            </a:r>
            <a:r>
              <a:rPr lang="en-US" b="1" dirty="0"/>
              <a:t>(); </a:t>
            </a:r>
            <a:r>
              <a:rPr lang="en-US" dirty="0"/>
              <a:t>– </a:t>
            </a:r>
            <a:r>
              <a:rPr lang="ru-RU" dirty="0"/>
              <a:t>создает новый объект</a:t>
            </a:r>
            <a:r>
              <a:rPr lang="en-US" dirty="0"/>
              <a:t> </a:t>
            </a:r>
            <a:r>
              <a:rPr lang="en-US" dirty="0" err="1"/>
              <a:t>DataTable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b="1" dirty="0" err="1"/>
              <a:t>SqlDataAdapter</a:t>
            </a:r>
            <a:r>
              <a:rPr lang="en-US" b="1" dirty="0"/>
              <a:t> adapter = new </a:t>
            </a:r>
            <a:r>
              <a:rPr lang="en-US" b="1" dirty="0" err="1"/>
              <a:t>SqlDataAdapter</a:t>
            </a:r>
            <a:r>
              <a:rPr lang="en-US" b="1" dirty="0"/>
              <a:t>(command</a:t>
            </a:r>
            <a:r>
              <a:rPr lang="en-US" dirty="0"/>
              <a:t>); – </a:t>
            </a:r>
            <a:r>
              <a:rPr lang="ru-RU" dirty="0"/>
              <a:t>создает новый объект</a:t>
            </a:r>
            <a:r>
              <a:rPr lang="en-US" dirty="0"/>
              <a:t>  </a:t>
            </a:r>
            <a:r>
              <a:rPr lang="en-US" dirty="0" err="1"/>
              <a:t>SqlDataAdapter</a:t>
            </a:r>
            <a:r>
              <a:rPr lang="en-US" dirty="0"/>
              <a:t> </a:t>
            </a:r>
            <a:r>
              <a:rPr lang="ru-RU" dirty="0"/>
              <a:t>и инициализирует его командой</a:t>
            </a:r>
            <a:r>
              <a:rPr lang="en-US" dirty="0"/>
              <a:t> command. </a:t>
            </a:r>
            <a:r>
              <a:rPr lang="ru-RU" dirty="0" err="1"/>
              <a:t>SqlDataAdapter</a:t>
            </a:r>
            <a:r>
              <a:rPr lang="ru-RU" dirty="0"/>
              <a:t> представляет набор выполняемых над данными команд и подключения базы данных, которые используется для заполнения </a:t>
            </a:r>
            <a:r>
              <a:rPr lang="ru-RU" dirty="0" err="1"/>
              <a:t>DataSet</a:t>
            </a:r>
            <a:r>
              <a:rPr lang="ru-RU" dirty="0"/>
              <a:t> и обновления базы данных SQL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  <a:p>
            <a:pPr lvl="0"/>
            <a:r>
              <a:rPr lang="en-US" b="1" dirty="0"/>
              <a:t>adapter</a:t>
            </a:r>
            <a:r>
              <a:rPr lang="ru-RU" b="1" dirty="0"/>
              <a:t>.</a:t>
            </a:r>
            <a:r>
              <a:rPr lang="en-US" b="1" dirty="0"/>
              <a:t>Fill</a:t>
            </a:r>
            <a:r>
              <a:rPr lang="ru-RU" b="1" dirty="0"/>
              <a:t>(</a:t>
            </a:r>
            <a:r>
              <a:rPr lang="en-US" b="1" dirty="0" err="1"/>
              <a:t>dt</a:t>
            </a:r>
            <a:r>
              <a:rPr lang="ru-RU" b="1" dirty="0"/>
              <a:t>); </a:t>
            </a:r>
            <a:r>
              <a:rPr lang="ru-RU" dirty="0"/>
              <a:t>- добавляет или обновляет строки в объекте </a:t>
            </a:r>
            <a:r>
              <a:rPr lang="ru-RU" dirty="0" err="1"/>
              <a:t>DataSet</a:t>
            </a:r>
            <a:r>
              <a:rPr lang="ru-RU" dirty="0"/>
              <a:t> в соответствии с командой </a:t>
            </a:r>
            <a:r>
              <a:rPr lang="en-US" dirty="0"/>
              <a:t>command</a:t>
            </a:r>
            <a:r>
              <a:rPr lang="ru-RU" dirty="0"/>
              <a:t>.</a:t>
            </a:r>
          </a:p>
          <a:p>
            <a:pPr lvl="0"/>
            <a:r>
              <a:rPr lang="en-US" b="1" dirty="0" err="1"/>
              <a:t>sqlConnection.Close</a:t>
            </a:r>
            <a:r>
              <a:rPr lang="en-US" b="1" dirty="0"/>
              <a:t>(); </a:t>
            </a:r>
            <a:r>
              <a:rPr lang="ru-RU" dirty="0"/>
              <a:t>– закрывает подключение.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Просмотр данных (</a:t>
            </a:r>
            <a:r>
              <a:rPr lang="en-US" b="1" dirty="0"/>
              <a:t>Read)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чтения данных из таблицы </a:t>
            </a:r>
            <a:r>
              <a:rPr lang="ru-RU" dirty="0" smtClean="0"/>
              <a:t>используем метод класса </a:t>
            </a:r>
            <a:r>
              <a:rPr lang="en-US" b="1" dirty="0" err="1" smtClean="0"/>
              <a:t>ControlDataBase</a:t>
            </a:r>
            <a:r>
              <a:rPr lang="ru-RU" dirty="0" smtClean="0"/>
              <a:t>:</a:t>
            </a:r>
            <a:endParaRPr lang="ru-RU" dirty="0"/>
          </a:p>
          <a:p>
            <a:pPr>
              <a:buNone/>
            </a:pPr>
            <a:r>
              <a:rPr lang="en-US" dirty="0"/>
              <a:t>public static  </a:t>
            </a:r>
            <a:r>
              <a:rPr lang="en-US" dirty="0" err="1"/>
              <a:t>DataTable</a:t>
            </a:r>
            <a:r>
              <a:rPr lang="en-US" dirty="0"/>
              <a:t> </a:t>
            </a:r>
            <a:r>
              <a:rPr lang="en-US" b="1" dirty="0" err="1"/>
              <a:t>DisplayTable</a:t>
            </a:r>
            <a:r>
              <a:rPr lang="en-US" dirty="0"/>
              <a:t>(string </a:t>
            </a:r>
            <a:r>
              <a:rPr lang="en-US" dirty="0" err="1"/>
              <a:t>tableName</a:t>
            </a:r>
            <a:r>
              <a:rPr lang="en-US" dirty="0"/>
              <a:t>, </a:t>
            </a:r>
            <a:r>
              <a:rPr lang="en-US" dirty="0" err="1"/>
              <a:t>SqlConnection</a:t>
            </a:r>
            <a:r>
              <a:rPr lang="en-US" dirty="0"/>
              <a:t> </a:t>
            </a:r>
            <a:r>
              <a:rPr lang="en-US" dirty="0" err="1"/>
              <a:t>sqlConnection</a:t>
            </a:r>
            <a:r>
              <a:rPr lang="en-US" dirty="0" smtClean="0"/>
              <a:t>)   {</a:t>
            </a:r>
            <a:r>
              <a:rPr lang="ru-RU" dirty="0" smtClean="0"/>
              <a:t>…</a:t>
            </a:r>
            <a:r>
              <a:rPr lang="en-US" dirty="0" smtClean="0"/>
              <a:t>}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выполнения этого метода будут использоваться обработчики событий меню.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Добавление записей в БД (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</a:t>
            </a:r>
            <a:r>
              <a:rPr lang="ru-RU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ru-RU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добавления записей добавим диалоговые окна для ввода информации в каждую </a:t>
            </a:r>
            <a:r>
              <a:rPr lang="ru-RU" dirty="0" smtClean="0"/>
              <a:t>таблицу</a:t>
            </a:r>
            <a:r>
              <a:rPr lang="en-US" dirty="0" smtClean="0"/>
              <a:t>.</a:t>
            </a:r>
          </a:p>
          <a:p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форму </a:t>
            </a:r>
            <a:r>
              <a:rPr lang="en-US" dirty="0" err="1"/>
              <a:t>AddStudent</a:t>
            </a:r>
            <a:r>
              <a:rPr lang="ru-RU" dirty="0"/>
              <a:t> необходимо добавить свойства для обмена информацией, полученной из полей </a:t>
            </a:r>
            <a:r>
              <a:rPr lang="en-US" dirty="0"/>
              <a:t>Name </a:t>
            </a:r>
            <a:r>
              <a:rPr lang="ru-RU" dirty="0"/>
              <a:t>и </a:t>
            </a:r>
            <a:r>
              <a:rPr lang="en-US" dirty="0"/>
              <a:t>Surname</a:t>
            </a:r>
            <a:r>
              <a:rPr lang="ru-RU" dirty="0"/>
              <a:t> с другими </a:t>
            </a:r>
            <a:r>
              <a:rPr lang="ru-RU" dirty="0" smtClean="0"/>
              <a:t>формами.</a:t>
            </a:r>
            <a:endParaRPr lang="ru-RU" dirty="0"/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700808"/>
            <a:ext cx="345638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Добавление записей в БД (</a:t>
            </a:r>
            <a:r>
              <a:rPr lang="en-US" b="1" dirty="0"/>
              <a:t>Create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того, чтобы добавить запись, введенную с помощью формы </a:t>
            </a:r>
            <a:r>
              <a:rPr lang="ru-RU" dirty="0" err="1"/>
              <a:t>AddStudent</a:t>
            </a:r>
            <a:r>
              <a:rPr lang="ru-RU" dirty="0"/>
              <a:t> в БД необходимо создать соответствующий </a:t>
            </a:r>
            <a:r>
              <a:rPr lang="en-US" dirty="0"/>
              <a:t>SQL</a:t>
            </a:r>
            <a:r>
              <a:rPr lang="ru-RU" dirty="0"/>
              <a:t>-запрос и с реализовать его помощью функции  </a:t>
            </a:r>
            <a:r>
              <a:rPr lang="ru-RU" dirty="0" err="1"/>
              <a:t>InsertStudent</a:t>
            </a:r>
            <a:r>
              <a:rPr lang="ru-RU" dirty="0"/>
              <a:t> класса </a:t>
            </a:r>
            <a:r>
              <a:rPr lang="ru-RU" dirty="0" err="1" smtClean="0"/>
              <a:t>ControlDataBase</a:t>
            </a:r>
            <a:r>
              <a:rPr lang="ru-RU" dirty="0" smtClean="0"/>
              <a:t>.</a:t>
            </a:r>
          </a:p>
          <a:p>
            <a:r>
              <a:rPr lang="ru-RU" dirty="0"/>
              <a:t>Данная функция будет вызываться в обработчике соответствующего пункта меню:</a:t>
            </a:r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smtClean="0"/>
              <a:t>studentsToolStripMenuItem1_Click (</a:t>
            </a:r>
            <a:r>
              <a:rPr lang="en-US" dirty="0"/>
              <a:t>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{</a:t>
            </a:r>
            <a:r>
              <a:rPr lang="ru-RU" dirty="0" smtClean="0"/>
              <a:t>….</a:t>
            </a:r>
            <a:r>
              <a:rPr lang="en-US" dirty="0" smtClean="0"/>
              <a:t>}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Добавление записей в БД (</a:t>
            </a:r>
            <a:r>
              <a:rPr lang="en-US" b="1" dirty="0"/>
              <a:t>Create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b="1" dirty="0" err="1" smtClean="0"/>
              <a:t>SqlCommand</a:t>
            </a:r>
            <a:r>
              <a:rPr lang="en-US" b="1" dirty="0" smtClean="0"/>
              <a:t> </a:t>
            </a:r>
            <a:r>
              <a:rPr lang="en-US" b="1" dirty="0"/>
              <a:t>command = </a:t>
            </a:r>
            <a:r>
              <a:rPr lang="en-US" b="1" dirty="0" err="1"/>
              <a:t>sqlConnection.CreateCommand</a:t>
            </a:r>
            <a:r>
              <a:rPr lang="en-US" b="1" dirty="0"/>
              <a:t>();</a:t>
            </a:r>
            <a:r>
              <a:rPr lang="en-US" dirty="0"/>
              <a:t> – </a:t>
            </a:r>
            <a:r>
              <a:rPr lang="ru-RU" dirty="0"/>
              <a:t>создает</a:t>
            </a:r>
            <a:r>
              <a:rPr lang="en-US" dirty="0"/>
              <a:t>   </a:t>
            </a:r>
            <a:r>
              <a:rPr lang="ru-RU" dirty="0"/>
              <a:t>пустую команду</a:t>
            </a:r>
            <a:r>
              <a:rPr lang="en-US" dirty="0"/>
              <a:t>, </a:t>
            </a:r>
            <a:r>
              <a:rPr lang="ru-RU" dirty="0"/>
              <a:t>связанную с подключением</a:t>
            </a:r>
            <a:r>
              <a:rPr lang="en-US" dirty="0"/>
              <a:t> </a:t>
            </a:r>
            <a:r>
              <a:rPr lang="en-US" dirty="0" err="1"/>
              <a:t>sqlConnection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b="1" dirty="0" err="1"/>
              <a:t>command.CommandText</a:t>
            </a:r>
            <a:r>
              <a:rPr lang="en-US" b="1" dirty="0"/>
              <a:t> = "INSERT INTO Students (name, surname) VALUES (@name, @surname)"; </a:t>
            </a:r>
            <a:r>
              <a:rPr lang="en-US" dirty="0"/>
              <a:t>– </a:t>
            </a:r>
            <a:r>
              <a:rPr lang="ru-RU" dirty="0"/>
              <a:t>задает</a:t>
            </a:r>
            <a:r>
              <a:rPr lang="en-US" dirty="0"/>
              <a:t> SQL </a:t>
            </a:r>
            <a:r>
              <a:rPr lang="ru-RU" dirty="0"/>
              <a:t>инструкцию</a:t>
            </a:r>
            <a:r>
              <a:rPr lang="en-US" dirty="0"/>
              <a:t>, </a:t>
            </a:r>
            <a:r>
              <a:rPr lang="ru-RU" dirty="0"/>
              <a:t>выполняемую для источника данных</a:t>
            </a:r>
            <a:r>
              <a:rPr lang="en-US" dirty="0"/>
              <a:t>.  </a:t>
            </a:r>
            <a:r>
              <a:rPr lang="ru-RU" dirty="0"/>
              <a:t>Инструкция содержит </a:t>
            </a:r>
            <a:r>
              <a:rPr lang="en-US" dirty="0"/>
              <a:t>SQL</a:t>
            </a:r>
            <a:r>
              <a:rPr lang="ru-RU" dirty="0"/>
              <a:t>-запрос,  который  добавляет строку в таблицу БД. </a:t>
            </a:r>
          </a:p>
          <a:p>
            <a:r>
              <a:rPr lang="ru-RU" dirty="0"/>
              <a:t>В запросе:</a:t>
            </a:r>
          </a:p>
          <a:p>
            <a:pPr lvl="1"/>
            <a:r>
              <a:rPr lang="ru-RU" dirty="0"/>
              <a:t>список (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surname</a:t>
            </a:r>
            <a:r>
              <a:rPr lang="ru-RU" dirty="0"/>
              <a:t>) – </a:t>
            </a:r>
            <a:r>
              <a:rPr lang="ru-RU" dirty="0" err="1"/>
              <a:t>список</a:t>
            </a:r>
            <a:r>
              <a:rPr lang="ru-RU" dirty="0"/>
              <a:t> полей, которые добавляются в таблицу БД, </a:t>
            </a:r>
          </a:p>
          <a:p>
            <a:pPr lvl="1"/>
            <a:r>
              <a:rPr lang="ru-RU" dirty="0"/>
              <a:t>(@</a:t>
            </a:r>
            <a:r>
              <a:rPr lang="ru-RU" dirty="0" err="1"/>
              <a:t>name</a:t>
            </a:r>
            <a:r>
              <a:rPr lang="ru-RU" dirty="0"/>
              <a:t>, @</a:t>
            </a:r>
            <a:r>
              <a:rPr lang="ru-RU" dirty="0" err="1"/>
              <a:t>surname</a:t>
            </a:r>
            <a:r>
              <a:rPr lang="ru-RU" dirty="0"/>
              <a:t>) – список значений, которые должны быть подставлены в указанные поля, @значение – именованный параметр.</a:t>
            </a:r>
          </a:p>
          <a:p>
            <a:r>
              <a:rPr lang="en-US" b="1" dirty="0" err="1"/>
              <a:t>command.Parameters.Add</a:t>
            </a:r>
            <a:r>
              <a:rPr lang="en-US" b="1" dirty="0"/>
              <a:t>("name", </a:t>
            </a:r>
            <a:r>
              <a:rPr lang="en-US" b="1" dirty="0" err="1"/>
              <a:t>SqlDbType.NVarChar</a:t>
            </a:r>
            <a:r>
              <a:rPr lang="en-US" b="1" dirty="0"/>
              <a:t>).Value = name;</a:t>
            </a:r>
            <a:endParaRPr lang="ru-RU" b="1" dirty="0"/>
          </a:p>
          <a:p>
            <a:r>
              <a:rPr lang="en-US" b="1" dirty="0" err="1"/>
              <a:t>command.Parameters.Add</a:t>
            </a:r>
            <a:r>
              <a:rPr lang="en-US" b="1" dirty="0"/>
              <a:t>("surname", </a:t>
            </a:r>
            <a:r>
              <a:rPr lang="en-US" b="1" dirty="0" err="1"/>
              <a:t>SqlDbType.NVarChar</a:t>
            </a:r>
            <a:r>
              <a:rPr lang="en-US" b="1" dirty="0"/>
              <a:t>).Value = surname; </a:t>
            </a:r>
            <a:r>
              <a:rPr lang="en-US" dirty="0"/>
              <a:t>–  </a:t>
            </a:r>
            <a:r>
              <a:rPr lang="ru-RU" dirty="0"/>
              <a:t>параметры используются</a:t>
            </a:r>
            <a:r>
              <a:rPr lang="en-US" dirty="0"/>
              <a:t>  </a:t>
            </a:r>
            <a:r>
              <a:rPr lang="ru-RU" dirty="0"/>
              <a:t>для передачи значений в выражения</a:t>
            </a:r>
            <a:r>
              <a:rPr lang="en-US" dirty="0"/>
              <a:t> SQL, </a:t>
            </a:r>
            <a:r>
              <a:rPr lang="ru-RU" dirty="0"/>
              <a:t>обеспечивая проверку типов</a:t>
            </a:r>
            <a:r>
              <a:rPr lang="en-US" dirty="0"/>
              <a:t>. </a:t>
            </a:r>
            <a:r>
              <a:rPr lang="ru-RU" dirty="0"/>
              <a:t>В данном примере выполняется проверка преобразования переменных </a:t>
            </a:r>
            <a:r>
              <a:rPr lang="ru-RU" dirty="0" err="1"/>
              <a:t>_name</a:t>
            </a:r>
            <a:r>
              <a:rPr lang="ru-RU" dirty="0"/>
              <a:t> и </a:t>
            </a:r>
            <a:r>
              <a:rPr lang="ru-RU" dirty="0" err="1"/>
              <a:t>_surname</a:t>
            </a:r>
            <a:r>
              <a:rPr lang="ru-RU" dirty="0"/>
              <a:t> типа </a:t>
            </a:r>
            <a:r>
              <a:rPr lang="ru-RU" dirty="0" err="1"/>
              <a:t>string</a:t>
            </a:r>
            <a:r>
              <a:rPr lang="ru-RU" dirty="0"/>
              <a:t> в данные типа  </a:t>
            </a:r>
            <a:r>
              <a:rPr lang="en-US" dirty="0" err="1"/>
              <a:t>NVarChar</a:t>
            </a:r>
            <a:r>
              <a:rPr lang="ru-RU" dirty="0"/>
              <a:t>.</a:t>
            </a:r>
          </a:p>
          <a:p>
            <a:pPr lvl="0"/>
            <a:r>
              <a:rPr lang="en-US" b="1" dirty="0" err="1"/>
              <a:t>sqlConnection</a:t>
            </a:r>
            <a:r>
              <a:rPr lang="ru-RU" b="1" dirty="0"/>
              <a:t>.</a:t>
            </a:r>
            <a:r>
              <a:rPr lang="en-US" b="1" dirty="0"/>
              <a:t>Open</a:t>
            </a:r>
            <a:r>
              <a:rPr lang="ru-RU" b="1" dirty="0"/>
              <a:t>();</a:t>
            </a:r>
            <a:r>
              <a:rPr lang="ru-RU" dirty="0"/>
              <a:t> — открывает подключение к базе данных со значениями свойств, определяемыми объектом </a:t>
            </a:r>
            <a:r>
              <a:rPr lang="ru-RU" dirty="0" err="1"/>
              <a:t>ConnectionString</a:t>
            </a:r>
            <a:r>
              <a:rPr lang="ru-RU" dirty="0"/>
              <a:t>.</a:t>
            </a:r>
          </a:p>
          <a:p>
            <a:pPr lvl="0"/>
            <a:r>
              <a:rPr lang="en-US" b="1" dirty="0"/>
              <a:t>command</a:t>
            </a:r>
            <a:r>
              <a:rPr lang="ru-RU" b="1" dirty="0"/>
              <a:t>.</a:t>
            </a:r>
            <a:r>
              <a:rPr lang="en-US" b="1" dirty="0" err="1"/>
              <a:t>ExecuteNonQuery</a:t>
            </a:r>
            <a:r>
              <a:rPr lang="ru-RU" b="1" dirty="0"/>
              <a:t>(); </a:t>
            </a:r>
            <a:r>
              <a:rPr lang="ru-RU" dirty="0"/>
              <a:t>– метод </a:t>
            </a:r>
            <a:r>
              <a:rPr lang="ru-RU" dirty="0" err="1"/>
              <a:t>ExecuteNonQuery</a:t>
            </a:r>
            <a:r>
              <a:rPr lang="ru-RU" dirty="0"/>
              <a:t> позволяет вносить изменения в базу данных, не используя </a:t>
            </a:r>
            <a:r>
              <a:rPr lang="ru-RU" dirty="0" err="1"/>
              <a:t>DataSet</a:t>
            </a:r>
            <a:r>
              <a:rPr lang="ru-RU" dirty="0"/>
              <a:t>, с помощью операторов UPDATE, INSERT или DELETE.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Удаление записей из таблицы (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Delete</a:t>
            </a:r>
            <a:r>
              <a:rPr lang="ru-RU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ru-RU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Работу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удалении</a:t>
            </a:r>
            <a:r>
              <a:rPr lang="en-US" dirty="0"/>
              <a:t> </a:t>
            </a:r>
            <a:r>
              <a:rPr lang="en-US" dirty="0" err="1"/>
              <a:t>записей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таблицы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организовать</a:t>
            </a:r>
            <a:r>
              <a:rPr lang="en-US" dirty="0"/>
              <a:t> </a:t>
            </a:r>
            <a:r>
              <a:rPr lang="en-US" dirty="0" err="1"/>
              <a:t>следующим</a:t>
            </a:r>
            <a:r>
              <a:rPr lang="en-US" dirty="0"/>
              <a:t> </a:t>
            </a:r>
            <a:r>
              <a:rPr lang="en-US" dirty="0" err="1"/>
              <a:t>образом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Открыть  таблицу, из которой будут удаляться записи с помощью соответствующей  команды меню, например,  </a:t>
            </a:r>
            <a:r>
              <a:rPr lang="en-US" dirty="0"/>
              <a:t>Display</a:t>
            </a:r>
            <a:r>
              <a:rPr lang="ru-RU" dirty="0"/>
              <a:t> -&gt; </a:t>
            </a:r>
            <a:r>
              <a:rPr lang="en-US" dirty="0"/>
              <a:t>Students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Выделить нужную запись, нажав левой клавишей мыши на строку с записью.</a:t>
            </a:r>
          </a:p>
          <a:p>
            <a:pPr lvl="1"/>
            <a:r>
              <a:rPr lang="ru-RU" dirty="0"/>
              <a:t>В</a:t>
            </a:r>
            <a:r>
              <a:rPr lang="en-US" dirty="0" err="1"/>
              <a:t>ыбрать</a:t>
            </a:r>
            <a:r>
              <a:rPr lang="en-US" dirty="0"/>
              <a:t> </a:t>
            </a:r>
            <a:r>
              <a:rPr lang="en-US" dirty="0" err="1"/>
              <a:t>пункт</a:t>
            </a:r>
            <a:r>
              <a:rPr lang="en-US" dirty="0"/>
              <a:t> </a:t>
            </a:r>
            <a:r>
              <a:rPr lang="en-US" dirty="0" err="1"/>
              <a:t>меню</a:t>
            </a:r>
            <a:r>
              <a:rPr lang="en-US" dirty="0"/>
              <a:t> «Delete».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Редактирование  записей в таблице (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Update</a:t>
            </a:r>
            <a:r>
              <a:rPr lang="ru-RU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ru-RU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Аналогично удалению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Технология </a:t>
            </a:r>
            <a:r>
              <a:rPr lang="en-US" b="1" dirty="0" err="1" smtClean="0"/>
              <a:t>ADO.Net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ADO.NET (</a:t>
            </a:r>
            <a:r>
              <a:rPr lang="en-US" dirty="0"/>
              <a:t>Active Data Objects</a:t>
            </a:r>
            <a:r>
              <a:rPr lang="ru-RU" dirty="0"/>
              <a:t>) — это наименование набора классов, которые используются с С# и .NET </a:t>
            </a:r>
            <a:r>
              <a:rPr lang="ru-RU" dirty="0" err="1"/>
              <a:t>Framework</a:t>
            </a:r>
            <a:r>
              <a:rPr lang="ru-RU" dirty="0"/>
              <a:t> для доступа к данным в реляционном, </a:t>
            </a:r>
            <a:r>
              <a:rPr lang="ru-RU" dirty="0" err="1" smtClean="0"/>
              <a:t>таблично-ориентированном</a:t>
            </a:r>
            <a:r>
              <a:rPr lang="ru-RU" dirty="0" smtClean="0"/>
              <a:t>  формате.</a:t>
            </a:r>
          </a:p>
          <a:p>
            <a:r>
              <a:rPr lang="ru-RU" dirty="0" smtClean="0"/>
              <a:t>Технология </a:t>
            </a:r>
            <a:r>
              <a:rPr lang="ru-RU" dirty="0"/>
              <a:t>ADO.NET интегрирована в .NET </a:t>
            </a:r>
            <a:r>
              <a:rPr lang="ru-RU" dirty="0" err="1"/>
              <a:t>Framework</a:t>
            </a:r>
            <a:r>
              <a:rPr lang="ru-RU" dirty="0"/>
              <a:t> и спроектирована для использования с любым языком .NET, в особенности — С#.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получения информации из БД используется тот же механизм, что и при чтении данных из БД.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развития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b="1" dirty="0"/>
              <a:t>ODBC</a:t>
            </a:r>
            <a:r>
              <a:rPr lang="ru-RU" dirty="0"/>
              <a:t> (</a:t>
            </a:r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Connectivity</a:t>
            </a:r>
            <a:r>
              <a:rPr lang="ru-RU" dirty="0"/>
              <a:t> —  открытый интерфейс взаимодействия с базами данных). </a:t>
            </a:r>
            <a:r>
              <a:rPr lang="ru-RU" dirty="0" smtClean="0"/>
              <a:t>Разработчикам достаточно знать</a:t>
            </a:r>
            <a:r>
              <a:rPr lang="ru-RU" dirty="0"/>
              <a:t>, как пользоваться одним набором  функций (функциями ODBC); и если компания заменяла свою систему управления  базами данных, все, что приходилось изменить — это код подключения к базе данных</a:t>
            </a:r>
            <a:r>
              <a:rPr lang="ru-RU" dirty="0" smtClean="0"/>
              <a:t>.</a:t>
            </a:r>
          </a:p>
          <a:p>
            <a:pPr lvl="0"/>
            <a:r>
              <a:rPr lang="ru-RU" dirty="0"/>
              <a:t>Технология </a:t>
            </a:r>
            <a:r>
              <a:rPr lang="ru-RU" b="1" dirty="0"/>
              <a:t>OLE DB</a:t>
            </a:r>
            <a:r>
              <a:rPr lang="ru-RU" dirty="0"/>
              <a:t> </a:t>
            </a:r>
            <a:r>
              <a:rPr lang="ru-RU" dirty="0" smtClean="0"/>
              <a:t> предоставляет слой </a:t>
            </a:r>
            <a:r>
              <a:rPr lang="ru-RU" dirty="0"/>
              <a:t>абстракции между базой данных и  приложениями, которым нужен доступ к данным. Клиентское приложение взаимодействует с источником данных, которым может быть </a:t>
            </a:r>
            <a:r>
              <a:rPr lang="ru-RU" dirty="0" smtClean="0"/>
              <a:t>любое место </a:t>
            </a:r>
            <a:r>
              <a:rPr lang="ru-RU" dirty="0"/>
              <a:t>хранения данных, через поставщика OLE DB для данного источника данных. Данные из любого источника предоставляются приложению в табличном формате — как будто они поступили из базы </a:t>
            </a:r>
            <a:r>
              <a:rPr lang="ru-RU" dirty="0" smtClean="0"/>
              <a:t>данных.</a:t>
            </a:r>
          </a:p>
          <a:p>
            <a:r>
              <a:rPr lang="ru-RU" b="1" dirty="0"/>
              <a:t>ADO</a:t>
            </a:r>
            <a:r>
              <a:rPr lang="ru-RU" dirty="0"/>
              <a:t> (</a:t>
            </a:r>
            <a:r>
              <a:rPr lang="ru-RU" dirty="0" err="1"/>
              <a:t>ActiveX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Objects</a:t>
            </a:r>
            <a:r>
              <a:rPr lang="ru-RU" dirty="0"/>
              <a:t>) — это просто тонкий слой,  располагающийся поверх OLE DB, который позволяет программам, написанным высокоуровневых языках, обращаться к данным OLE DB. </a:t>
            </a:r>
          </a:p>
          <a:p>
            <a:pPr lvl="0"/>
            <a:r>
              <a:rPr lang="ru-RU" dirty="0" smtClean="0"/>
              <a:t>Технология </a:t>
            </a:r>
            <a:r>
              <a:rPr lang="ru-RU" b="1" dirty="0"/>
              <a:t>ADO.NET</a:t>
            </a:r>
            <a:r>
              <a:rPr lang="ru-RU" dirty="0"/>
              <a:t> появилась вместе с .NET </a:t>
            </a:r>
            <a:r>
              <a:rPr lang="ru-RU" dirty="0" err="1"/>
              <a:t>Framework</a:t>
            </a:r>
            <a:r>
              <a:rPr lang="ru-RU" dirty="0"/>
              <a:t> 1.0, и эволюционировала  вместе с различными версиями .NET с добавлением поставщиков данных, постепенно при этом совершенствуясь.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Трехуровневая архитектура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b="1" dirty="0" smtClean="0"/>
              <a:t>Слой </a:t>
            </a:r>
            <a:r>
              <a:rPr lang="ru-RU" b="1" dirty="0"/>
              <a:t>данных.</a:t>
            </a:r>
            <a:r>
              <a:rPr lang="ru-RU" dirty="0"/>
              <a:t> Содержит базу данных и код доступа к данным. </a:t>
            </a:r>
          </a:p>
          <a:p>
            <a:pPr lvl="0"/>
            <a:r>
              <a:rPr lang="ru-RU" b="1" dirty="0" smtClean="0"/>
              <a:t>Бизнес-слой.</a:t>
            </a:r>
            <a:r>
              <a:rPr lang="ru-RU" dirty="0" smtClean="0"/>
              <a:t> </a:t>
            </a:r>
            <a:r>
              <a:rPr lang="ru-RU" dirty="0"/>
              <a:t>Содержит бизнес-логику, который определяет уникальную  </a:t>
            </a:r>
            <a:r>
              <a:rPr lang="ru-RU" dirty="0" smtClean="0"/>
              <a:t>функциональность </a:t>
            </a:r>
            <a:r>
              <a:rPr lang="ru-RU" dirty="0"/>
              <a:t>приложения, и абстрагирует ее от других слоев. Этот слой  иногда называют средним слоем. </a:t>
            </a:r>
          </a:p>
          <a:p>
            <a:pPr lvl="0"/>
            <a:r>
              <a:rPr lang="ru-RU" b="1" dirty="0" smtClean="0"/>
              <a:t>Слой </a:t>
            </a:r>
            <a:r>
              <a:rPr lang="ru-RU" b="1" dirty="0"/>
              <a:t>представления.</a:t>
            </a:r>
            <a:r>
              <a:rPr lang="ru-RU" dirty="0"/>
              <a:t> Обеспечивает пользовательский интерфейс и контроль потока управления приложения, наряду с такими вещами, как проверка  пользовательского ввода.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Обзор классов и объектов </a:t>
            </a:r>
            <a:r>
              <a:rPr lang="ru-RU" b="1" dirty="0" smtClean="0"/>
              <a:t>ADO.NET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b="1" dirty="0"/>
              <a:t>Объекты-поставщики</a:t>
            </a:r>
            <a:r>
              <a:rPr lang="ru-RU" dirty="0"/>
              <a:t> специфичны для каждого типа источников данных —действительное чтение и запись информации в источники данных выполняется специфичными для поставщика объектами. Объекты-поставщики требуют наличия активного </a:t>
            </a:r>
            <a:r>
              <a:rPr lang="ru-RU" dirty="0" smtClean="0"/>
              <a:t>соединения с БД. </a:t>
            </a:r>
            <a:endParaRPr lang="ru-RU" dirty="0"/>
          </a:p>
          <a:p>
            <a:pPr lvl="0"/>
            <a:r>
              <a:rPr lang="ru-RU" b="1" dirty="0"/>
              <a:t>Объекты-потребители</a:t>
            </a:r>
            <a:r>
              <a:rPr lang="ru-RU" dirty="0"/>
              <a:t> — это те, что применяются для доступа и манипуляции  данными после того, как они прочитаны в память.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Объекты-поставщики</a:t>
            </a:r>
            <a:endParaRPr lang="ru-RU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Объект </a:t>
            </a:r>
            <a:r>
              <a:rPr lang="ru-RU" b="1" dirty="0" err="1"/>
              <a:t>Connection</a:t>
            </a:r>
            <a:r>
              <a:rPr lang="ru-RU" dirty="0"/>
              <a:t> — обычно первый объект, который используется, еще до  применения большинства прочих объектов ADO.NET; он предоставляет базовое  соединение с </a:t>
            </a:r>
            <a:r>
              <a:rPr lang="ru-RU" dirty="0" smtClean="0"/>
              <a:t>источником </a:t>
            </a:r>
            <a:r>
              <a:rPr lang="ru-RU" dirty="0"/>
              <a:t>данных.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Command</a:t>
            </a:r>
            <a:r>
              <a:rPr lang="ru-RU" dirty="0"/>
              <a:t> используется для передачи команды источнику данных.</a:t>
            </a:r>
          </a:p>
          <a:p>
            <a:pPr lvl="0"/>
            <a:r>
              <a:rPr lang="ru-RU" dirty="0" smtClean="0"/>
              <a:t>Объект </a:t>
            </a:r>
            <a:r>
              <a:rPr lang="ru-RU" b="1" dirty="0" err="1"/>
              <a:t>DataReader</a:t>
            </a:r>
            <a:r>
              <a:rPr lang="ru-RU" dirty="0"/>
              <a:t>  читает  однонаправленные, доступные только для чтения потоки данных.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DataAdapter</a:t>
            </a:r>
            <a:r>
              <a:rPr lang="ru-RU" dirty="0"/>
              <a:t>  выполняет различные операции, специфичные для источника данных, включая обновление измененных данных, наполнение  объектов </a:t>
            </a:r>
            <a:r>
              <a:rPr lang="ru-RU" dirty="0" err="1"/>
              <a:t>DataSet</a:t>
            </a:r>
            <a:r>
              <a:rPr lang="ru-RU" dirty="0"/>
              <a:t> и другие операции.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Объекты-потребители</a:t>
            </a:r>
            <a:endParaRPr lang="ru-RU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Объект </a:t>
            </a:r>
            <a:r>
              <a:rPr lang="ru-RU" b="1" dirty="0" err="1"/>
              <a:t>DataSet</a:t>
            </a:r>
            <a:r>
              <a:rPr lang="ru-RU" b="1" dirty="0"/>
              <a:t> </a:t>
            </a:r>
            <a:r>
              <a:rPr lang="ru-RU" dirty="0"/>
              <a:t>представляет  набор связанных таблиц, воспринимаемых как единое целое в рамках приложения. С помощью этого объекта можно быстро получать все необходимые данные из каждой таблицы, рассматривать и изменять их, будучи отключенным от сервера, а затем обновлять сервер изменениями в одной эффективной операции. 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DataTable</a:t>
            </a:r>
            <a:r>
              <a:rPr lang="ru-RU" b="1" dirty="0"/>
              <a:t> </a:t>
            </a:r>
            <a:r>
              <a:rPr lang="ru-RU" dirty="0"/>
              <a:t>представляет одну из таблиц в </a:t>
            </a:r>
            <a:r>
              <a:rPr lang="ru-RU" dirty="0" err="1"/>
              <a:t>DataSet</a:t>
            </a:r>
            <a:r>
              <a:rPr lang="ru-RU" dirty="0"/>
              <a:t> и имеет средства, позволяющие вам обращаться к его строкам и столбцам. 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DataColumn</a:t>
            </a:r>
            <a:r>
              <a:rPr lang="ru-RU" b="1" dirty="0"/>
              <a:t>.</a:t>
            </a:r>
            <a:r>
              <a:rPr lang="ru-RU" dirty="0"/>
              <a:t> Представляет один столбец в таблице.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DataRow</a:t>
            </a:r>
            <a:r>
              <a:rPr lang="ru-RU" dirty="0"/>
              <a:t>. Представляет одну строку таблицы </a:t>
            </a:r>
          </a:p>
          <a:p>
            <a:pPr lvl="0"/>
            <a:r>
              <a:rPr lang="ru-RU" dirty="0"/>
              <a:t>Объект </a:t>
            </a:r>
            <a:r>
              <a:rPr lang="ru-RU" b="1" dirty="0" err="1"/>
              <a:t>DataRelation</a:t>
            </a:r>
            <a:r>
              <a:rPr lang="ru-RU" dirty="0"/>
              <a:t> представляет отношение между двумя таблицами, установленное через общий столбец.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Создание </a:t>
            </a:r>
            <a:r>
              <a:rPr lang="ru-RU" b="1" dirty="0" smtClean="0"/>
              <a:t>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8969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Создание  БД выполняется в среде СУБД MS 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Studo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340768"/>
            <a:ext cx="4176464" cy="382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Средствами </a:t>
            </a:r>
            <a:r>
              <a:rPr lang="ru-RU" dirty="0"/>
              <a:t>СУБД  создаются таблицы БД и связи между таблицами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362" y="1866900"/>
            <a:ext cx="56292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1044</Words>
  <Application>Microsoft Office PowerPoint</Application>
  <PresentationFormat>Экран (4:3)</PresentationFormat>
  <Paragraphs>85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Работа с базами данных </vt:lpstr>
      <vt:lpstr>Технология ADO.Net</vt:lpstr>
      <vt:lpstr>История развития </vt:lpstr>
      <vt:lpstr>Трехуровневая архитектура приложения</vt:lpstr>
      <vt:lpstr>Обзор классов и объектов ADO.NET</vt:lpstr>
      <vt:lpstr>Объекты-поставщики</vt:lpstr>
      <vt:lpstr>Объекты-потребители</vt:lpstr>
      <vt:lpstr>Создание БД</vt:lpstr>
      <vt:lpstr>Создание БД</vt:lpstr>
      <vt:lpstr>Создание проекта приложения</vt:lpstr>
      <vt:lpstr>Создание формы</vt:lpstr>
      <vt:lpstr>Обмен данными между формой и приложением</vt:lpstr>
      <vt:lpstr>Просмотр данных (Read)  </vt:lpstr>
      <vt:lpstr>Просмотр данных (Read) </vt:lpstr>
      <vt:lpstr>Добавление записей в БД (Create)</vt:lpstr>
      <vt:lpstr>Добавление записей в БД (Create)</vt:lpstr>
      <vt:lpstr>Добавление записей в БД (Create)</vt:lpstr>
      <vt:lpstr>Удаление записей из таблицы (Delete)</vt:lpstr>
      <vt:lpstr>Редактирование  записей в таблице (Update)</vt:lpstr>
      <vt:lpstr>Запросы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базами данных </dc:title>
  <dc:creator>VikentyevaOL</dc:creator>
  <cp:lastModifiedBy>VikentyevaOL</cp:lastModifiedBy>
  <cp:revision>1</cp:revision>
  <dcterms:created xsi:type="dcterms:W3CDTF">2015-12-02T17:11:17Z</dcterms:created>
  <dcterms:modified xsi:type="dcterms:W3CDTF">2015-12-02T17:47:00Z</dcterms:modified>
</cp:coreProperties>
</file>