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9" r:id="rId6"/>
    <p:sldId id="260" r:id="rId7"/>
    <p:sldId id="280" r:id="rId8"/>
    <p:sldId id="261" r:id="rId9"/>
    <p:sldId id="277" r:id="rId10"/>
    <p:sldId id="278" r:id="rId11"/>
    <p:sldId id="275" r:id="rId12"/>
    <p:sldId id="276" r:id="rId13"/>
    <p:sldId id="263" r:id="rId14"/>
    <p:sldId id="262" r:id="rId15"/>
    <p:sldId id="266" r:id="rId16"/>
    <p:sldId id="267" r:id="rId17"/>
    <p:sldId id="269" r:id="rId18"/>
    <p:sldId id="264" r:id="rId19"/>
    <p:sldId id="265" r:id="rId20"/>
    <p:sldId id="268" r:id="rId21"/>
    <p:sldId id="281" r:id="rId22"/>
    <p:sldId id="270" r:id="rId23"/>
    <p:sldId id="271" r:id="rId24"/>
    <p:sldId id="272" r:id="rId25"/>
    <p:sldId id="273" r:id="rId26"/>
    <p:sldId id="274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16" autoAdjust="0"/>
  </p:normalViewPr>
  <p:slideViewPr>
    <p:cSldViewPr>
      <p:cViewPr varScale="1">
        <p:scale>
          <a:sx n="60" d="100"/>
          <a:sy n="60" d="100"/>
        </p:scale>
        <p:origin x="-16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view3D>
      <c:rotY val="180"/>
      <c:perspective val="0"/>
    </c:view3D>
    <c:plotArea>
      <c:layout>
        <c:manualLayout>
          <c:layoutTarget val="inner"/>
          <c:xMode val="edge"/>
          <c:yMode val="edge"/>
          <c:x val="0.22080679405520195"/>
          <c:y val="0.2572815533980583"/>
          <c:w val="0.59447983014862105"/>
          <c:h val="0.53883495145631066"/>
        </c:manualLayout>
      </c:layout>
      <c:pie3DChart>
        <c:ser>
          <c:idx val="0"/>
          <c:order val="0"/>
          <c:tx>
            <c:strRef>
              <c:f>Sheet1!$A$2</c:f>
              <c:strCache>
                <c:ptCount val="1"/>
                <c:pt idx="0">
                  <c:v>Восток</c:v>
                </c:pt>
              </c:strCache>
            </c:strRef>
          </c:tx>
          <c:spPr>
            <a:solidFill>
              <a:srgbClr val="00CC99"/>
            </a:solidFill>
            <a:ln w="12673">
              <a:solidFill>
                <a:srgbClr val="000000"/>
              </a:solidFill>
              <a:prstDash val="solid"/>
            </a:ln>
          </c:spPr>
          <c:dPt>
            <c:idx val="0"/>
            <c:spPr>
              <a:solidFill>
                <a:srgbClr val="FFFF00"/>
              </a:solidFill>
              <a:ln w="12673">
                <a:solidFill>
                  <a:srgbClr val="000000"/>
                </a:solidFill>
                <a:prstDash val="solid"/>
              </a:ln>
            </c:spPr>
          </c:dPt>
          <c:dPt>
            <c:idx val="1"/>
            <c:spPr>
              <a:solidFill>
                <a:srgbClr val="CCCCFF"/>
              </a:solidFill>
              <a:ln w="12673">
                <a:solidFill>
                  <a:srgbClr val="000000"/>
                </a:solidFill>
                <a:prstDash val="solid"/>
              </a:ln>
            </c:spPr>
          </c:dPt>
          <c:dPt>
            <c:idx val="2"/>
            <c:spPr>
              <a:solidFill>
                <a:srgbClr val="FF00FF"/>
              </a:solidFill>
              <a:ln w="12673">
                <a:solidFill>
                  <a:srgbClr val="000000"/>
                </a:solidFill>
                <a:prstDash val="solid"/>
              </a:ln>
            </c:spPr>
          </c:dPt>
          <c:dLbls>
            <c:dLbl>
              <c:idx val="0"/>
              <c:layout>
                <c:manualLayout>
                  <c:x val="0.25188570509783875"/>
                  <c:y val="-3.3150424679102578E-2"/>
                </c:manualLayout>
              </c:layout>
              <c:dLblPos val="bestFit"/>
              <c:showPercent val="1"/>
            </c:dLbl>
            <c:dLbl>
              <c:idx val="1"/>
              <c:layout>
                <c:manualLayout>
                  <c:x val="-0.13624592372214941"/>
                  <c:y val="2.2673100174593529E-2"/>
                </c:manualLayout>
              </c:layout>
              <c:dLblPos val="bestFit"/>
              <c:showPercent val="1"/>
            </c:dLbl>
            <c:dLbl>
              <c:idx val="2"/>
              <c:layout>
                <c:manualLayout>
                  <c:x val="-0.19484858868970728"/>
                  <c:y val="-0.16755852025092979"/>
                </c:manualLayout>
              </c:layout>
              <c:dLblPos val="bestFit"/>
              <c:showPercent val="1"/>
            </c:dLbl>
            <c:numFmt formatCode="0%" sourceLinked="0"/>
            <c:spPr>
              <a:noFill/>
              <a:ln w="25345">
                <a:noFill/>
              </a:ln>
            </c:spPr>
            <c:txPr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Percent val="1"/>
            <c:showLeaderLines val="1"/>
          </c:dLbls>
          <c:cat>
            <c:strRef>
              <c:f>Sheet1!$B$1:$D$1</c:f>
              <c:strCache>
                <c:ptCount val="3"/>
                <c:pt idx="0">
                  <c:v>1 кв</c:v>
                </c:pt>
                <c:pt idx="1">
                  <c:v>2 кв</c:v>
                </c:pt>
                <c:pt idx="2">
                  <c:v>3 кв</c:v>
                </c:pt>
              </c:strCache>
            </c:strRef>
          </c:cat>
          <c:val>
            <c:numRef>
              <c:f>Sheet1!$B$2:$D$2</c:f>
              <c:numCache>
                <c:formatCode>\О\с\н\о\в\н\о\й</c:formatCode>
                <c:ptCount val="3"/>
                <c:pt idx="0">
                  <c:v>53</c:v>
                </c:pt>
                <c:pt idx="1">
                  <c:v>16</c:v>
                </c:pt>
                <c:pt idx="2">
                  <c:v>31</c:v>
                </c:pt>
              </c:numCache>
            </c:numRef>
          </c:val>
        </c:ser>
        <c:dLbls>
          <c:showPercent val="1"/>
        </c:dLbls>
      </c:pie3DChart>
      <c:spPr>
        <a:noFill/>
        <a:ln w="25345">
          <a:noFill/>
        </a:ln>
      </c:spPr>
    </c:plotArea>
    <c:plotVisOnly val="1"/>
    <c:dispBlanksAs val="zero"/>
  </c:chart>
  <c:spPr>
    <a:noFill/>
    <a:ln>
      <a:noFill/>
    </a:ln>
  </c:spPr>
  <c:txPr>
    <a:bodyPr/>
    <a:lstStyle/>
    <a:p>
      <a:pPr>
        <a:defRPr sz="898" b="1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1"/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C47CF-8DE7-46F4-B7BC-CA993B2351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22882F8-5B68-4E13-8FBD-5D9F488A73D0}">
      <dgm:prSet phldrT="[Текст]"/>
      <dgm:spPr/>
      <dgm:t>
        <a:bodyPr/>
        <a:lstStyle/>
        <a:p>
          <a:r>
            <a:rPr lang="ru-RU" dirty="0" smtClean="0"/>
            <a:t>ПО</a:t>
          </a:r>
          <a:endParaRPr lang="ru-RU" dirty="0"/>
        </a:p>
      </dgm:t>
    </dgm:pt>
    <dgm:pt modelId="{6CB5A2B4-61F1-44EB-B413-FA120B3E9DA0}" type="parTrans" cxnId="{8E9EFD50-D728-4818-B9E6-79BDE36EC71A}">
      <dgm:prSet/>
      <dgm:spPr/>
      <dgm:t>
        <a:bodyPr/>
        <a:lstStyle/>
        <a:p>
          <a:endParaRPr lang="ru-RU"/>
        </a:p>
      </dgm:t>
    </dgm:pt>
    <dgm:pt modelId="{46B788D7-3816-4A30-B40C-2C4E772A2AEF}" type="sibTrans" cxnId="{8E9EFD50-D728-4818-B9E6-79BDE36EC71A}">
      <dgm:prSet/>
      <dgm:spPr/>
      <dgm:t>
        <a:bodyPr/>
        <a:lstStyle/>
        <a:p>
          <a:endParaRPr lang="ru-RU"/>
        </a:p>
      </dgm:t>
    </dgm:pt>
    <dgm:pt modelId="{0E52269C-37D4-43CE-A272-4F4CB1603084}">
      <dgm:prSet phldrT="[Текст]"/>
      <dgm:spPr/>
      <dgm:t>
        <a:bodyPr/>
        <a:lstStyle/>
        <a:p>
          <a:r>
            <a:rPr lang="ru-RU" dirty="0" smtClean="0"/>
            <a:t>Малое</a:t>
          </a:r>
        </a:p>
        <a:p>
          <a:r>
            <a:rPr lang="ru-RU" dirty="0" smtClean="0"/>
            <a:t>(простое)</a:t>
          </a:r>
          <a:endParaRPr lang="ru-RU" dirty="0"/>
        </a:p>
      </dgm:t>
    </dgm:pt>
    <dgm:pt modelId="{3ECAD4EA-4FB9-4EF6-ACFF-59D1370C52B9}" type="parTrans" cxnId="{5D3DF081-8AED-43AD-BAEB-A6D77D2490DA}">
      <dgm:prSet/>
      <dgm:spPr/>
      <dgm:t>
        <a:bodyPr/>
        <a:lstStyle/>
        <a:p>
          <a:endParaRPr lang="ru-RU"/>
        </a:p>
      </dgm:t>
    </dgm:pt>
    <dgm:pt modelId="{3AAA210B-F2BA-4855-94B9-121B40F7BD48}" type="sibTrans" cxnId="{5D3DF081-8AED-43AD-BAEB-A6D77D2490DA}">
      <dgm:prSet/>
      <dgm:spPr/>
      <dgm:t>
        <a:bodyPr/>
        <a:lstStyle/>
        <a:p>
          <a:endParaRPr lang="ru-RU"/>
        </a:p>
      </dgm:t>
    </dgm:pt>
    <dgm:pt modelId="{0B239771-8EF4-429B-B47C-B9B6C114A7FF}">
      <dgm:prSet phldrT="[Текст]"/>
      <dgm:spPr/>
      <dgm:t>
        <a:bodyPr/>
        <a:lstStyle/>
        <a:p>
          <a:r>
            <a:rPr lang="ru-RU" dirty="0" smtClean="0"/>
            <a:t>Большое (сложное)</a:t>
          </a:r>
          <a:endParaRPr lang="ru-RU" dirty="0"/>
        </a:p>
      </dgm:t>
    </dgm:pt>
    <dgm:pt modelId="{C22E5C72-3B78-4ABD-BF2D-12CDCBB490F8}" type="parTrans" cxnId="{70DFAE70-409B-4563-AF34-E4E23C9911DE}">
      <dgm:prSet/>
      <dgm:spPr/>
      <dgm:t>
        <a:bodyPr/>
        <a:lstStyle/>
        <a:p>
          <a:endParaRPr lang="ru-RU"/>
        </a:p>
      </dgm:t>
    </dgm:pt>
    <dgm:pt modelId="{ADA40073-929B-40D5-899C-85A188DCD5BE}" type="sibTrans" cxnId="{70DFAE70-409B-4563-AF34-E4E23C9911DE}">
      <dgm:prSet/>
      <dgm:spPr/>
      <dgm:t>
        <a:bodyPr/>
        <a:lstStyle/>
        <a:p>
          <a:endParaRPr lang="ru-RU"/>
        </a:p>
      </dgm:t>
    </dgm:pt>
    <dgm:pt modelId="{14CEC7E9-8D13-4EA9-9C8C-2D8A69916BE1}" type="pres">
      <dgm:prSet presAssocID="{C1EC47CF-8DE7-46F4-B7BC-CA993B2351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54BDE5F-E58F-4275-8DA7-5DC72A030E31}" type="pres">
      <dgm:prSet presAssocID="{422882F8-5B68-4E13-8FBD-5D9F488A73D0}" presName="hierRoot1" presStyleCnt="0">
        <dgm:presLayoutVars>
          <dgm:hierBranch val="init"/>
        </dgm:presLayoutVars>
      </dgm:prSet>
      <dgm:spPr/>
    </dgm:pt>
    <dgm:pt modelId="{BE3FF837-01A4-4638-A946-8D4135B4EB49}" type="pres">
      <dgm:prSet presAssocID="{422882F8-5B68-4E13-8FBD-5D9F488A73D0}" presName="rootComposite1" presStyleCnt="0"/>
      <dgm:spPr/>
    </dgm:pt>
    <dgm:pt modelId="{3FBD9CF1-246E-48F6-A5FC-925BD2C23777}" type="pres">
      <dgm:prSet presAssocID="{422882F8-5B68-4E13-8FBD-5D9F488A73D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0DA3054-043B-4291-9143-92F8E8E371DE}" type="pres">
      <dgm:prSet presAssocID="{422882F8-5B68-4E13-8FBD-5D9F488A73D0}" presName="rootConnector1" presStyleLbl="node1" presStyleIdx="0" presStyleCnt="0"/>
      <dgm:spPr/>
      <dgm:t>
        <a:bodyPr/>
        <a:lstStyle/>
        <a:p>
          <a:endParaRPr lang="ru-RU"/>
        </a:p>
      </dgm:t>
    </dgm:pt>
    <dgm:pt modelId="{8E9AB5EC-6E81-4CAC-B693-EA366E2418C1}" type="pres">
      <dgm:prSet presAssocID="{422882F8-5B68-4E13-8FBD-5D9F488A73D0}" presName="hierChild2" presStyleCnt="0"/>
      <dgm:spPr/>
    </dgm:pt>
    <dgm:pt modelId="{EEBC00F8-278A-47D9-9D72-A7F39F7A97CD}" type="pres">
      <dgm:prSet presAssocID="{3ECAD4EA-4FB9-4EF6-ACFF-59D1370C52B9}" presName="Name37" presStyleLbl="parChTrans1D2" presStyleIdx="0" presStyleCnt="2"/>
      <dgm:spPr/>
      <dgm:t>
        <a:bodyPr/>
        <a:lstStyle/>
        <a:p>
          <a:endParaRPr lang="ru-RU"/>
        </a:p>
      </dgm:t>
    </dgm:pt>
    <dgm:pt modelId="{5260DCEF-30BE-4FA4-8E1B-12A9C5C4D5FB}" type="pres">
      <dgm:prSet presAssocID="{0E52269C-37D4-43CE-A272-4F4CB1603084}" presName="hierRoot2" presStyleCnt="0">
        <dgm:presLayoutVars>
          <dgm:hierBranch val="init"/>
        </dgm:presLayoutVars>
      </dgm:prSet>
      <dgm:spPr/>
    </dgm:pt>
    <dgm:pt modelId="{BA954AE9-C0F5-4100-9385-3A6C5E28ADCB}" type="pres">
      <dgm:prSet presAssocID="{0E52269C-37D4-43CE-A272-4F4CB1603084}" presName="rootComposite" presStyleCnt="0"/>
      <dgm:spPr/>
    </dgm:pt>
    <dgm:pt modelId="{4DB1EB50-363B-4C0F-B425-AFA5DEADE7D7}" type="pres">
      <dgm:prSet presAssocID="{0E52269C-37D4-43CE-A272-4F4CB160308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CF79792-DCB2-4749-B176-F7A81D16F6D9}" type="pres">
      <dgm:prSet presAssocID="{0E52269C-37D4-43CE-A272-4F4CB1603084}" presName="rootConnector" presStyleLbl="node2" presStyleIdx="0" presStyleCnt="2"/>
      <dgm:spPr/>
      <dgm:t>
        <a:bodyPr/>
        <a:lstStyle/>
        <a:p>
          <a:endParaRPr lang="ru-RU"/>
        </a:p>
      </dgm:t>
    </dgm:pt>
    <dgm:pt modelId="{24D10AC8-3FC8-4874-9DB2-C945F3F13593}" type="pres">
      <dgm:prSet presAssocID="{0E52269C-37D4-43CE-A272-4F4CB1603084}" presName="hierChild4" presStyleCnt="0"/>
      <dgm:spPr/>
    </dgm:pt>
    <dgm:pt modelId="{8C8DA982-5302-4C8D-B80D-4FD1B7D14DF7}" type="pres">
      <dgm:prSet presAssocID="{0E52269C-37D4-43CE-A272-4F4CB1603084}" presName="hierChild5" presStyleCnt="0"/>
      <dgm:spPr/>
    </dgm:pt>
    <dgm:pt modelId="{3897EC86-278A-4B7F-82BC-FACC970CAD4C}" type="pres">
      <dgm:prSet presAssocID="{C22E5C72-3B78-4ABD-BF2D-12CDCBB490F8}" presName="Name37" presStyleLbl="parChTrans1D2" presStyleIdx="1" presStyleCnt="2"/>
      <dgm:spPr/>
      <dgm:t>
        <a:bodyPr/>
        <a:lstStyle/>
        <a:p>
          <a:endParaRPr lang="ru-RU"/>
        </a:p>
      </dgm:t>
    </dgm:pt>
    <dgm:pt modelId="{B492AAFE-6693-4786-96E1-4F149BC0C855}" type="pres">
      <dgm:prSet presAssocID="{0B239771-8EF4-429B-B47C-B9B6C114A7FF}" presName="hierRoot2" presStyleCnt="0">
        <dgm:presLayoutVars>
          <dgm:hierBranch val="init"/>
        </dgm:presLayoutVars>
      </dgm:prSet>
      <dgm:spPr/>
    </dgm:pt>
    <dgm:pt modelId="{E44DFBB2-CAE8-4937-9F1B-952D540F6DB6}" type="pres">
      <dgm:prSet presAssocID="{0B239771-8EF4-429B-B47C-B9B6C114A7FF}" presName="rootComposite" presStyleCnt="0"/>
      <dgm:spPr/>
    </dgm:pt>
    <dgm:pt modelId="{BA9B249D-8731-4AA2-83DB-851BB71B0210}" type="pres">
      <dgm:prSet presAssocID="{0B239771-8EF4-429B-B47C-B9B6C114A7F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38C867E-39EC-48D9-9002-968F1AA4174C}" type="pres">
      <dgm:prSet presAssocID="{0B239771-8EF4-429B-B47C-B9B6C114A7FF}" presName="rootConnector" presStyleLbl="node2" presStyleIdx="1" presStyleCnt="2"/>
      <dgm:spPr/>
      <dgm:t>
        <a:bodyPr/>
        <a:lstStyle/>
        <a:p>
          <a:endParaRPr lang="ru-RU"/>
        </a:p>
      </dgm:t>
    </dgm:pt>
    <dgm:pt modelId="{8656585C-CC93-40BB-A13A-17EF2C894644}" type="pres">
      <dgm:prSet presAssocID="{0B239771-8EF4-429B-B47C-B9B6C114A7FF}" presName="hierChild4" presStyleCnt="0"/>
      <dgm:spPr/>
    </dgm:pt>
    <dgm:pt modelId="{B7805C05-4EB0-48C2-97B3-7D4933B66860}" type="pres">
      <dgm:prSet presAssocID="{0B239771-8EF4-429B-B47C-B9B6C114A7FF}" presName="hierChild5" presStyleCnt="0"/>
      <dgm:spPr/>
    </dgm:pt>
    <dgm:pt modelId="{E0C37BA7-6FE9-4106-AA92-5F6EDE5E1955}" type="pres">
      <dgm:prSet presAssocID="{422882F8-5B68-4E13-8FBD-5D9F488A73D0}" presName="hierChild3" presStyleCnt="0"/>
      <dgm:spPr/>
    </dgm:pt>
  </dgm:ptLst>
  <dgm:cxnLst>
    <dgm:cxn modelId="{D280BDA6-7741-4764-9AA7-28E8CDC573C0}" type="presOf" srcId="{422882F8-5B68-4E13-8FBD-5D9F488A73D0}" destId="{C0DA3054-043B-4291-9143-92F8E8E371DE}" srcOrd="1" destOrd="0" presId="urn:microsoft.com/office/officeart/2005/8/layout/orgChart1"/>
    <dgm:cxn modelId="{430EFF21-7449-4253-B581-48104EB4F0D1}" type="presOf" srcId="{0E52269C-37D4-43CE-A272-4F4CB1603084}" destId="{6CF79792-DCB2-4749-B176-F7A81D16F6D9}" srcOrd="1" destOrd="0" presId="urn:microsoft.com/office/officeart/2005/8/layout/orgChart1"/>
    <dgm:cxn modelId="{67D43556-DDF9-450D-B882-F3C5406D5BD9}" type="presOf" srcId="{C1EC47CF-8DE7-46F4-B7BC-CA993B235124}" destId="{14CEC7E9-8D13-4EA9-9C8C-2D8A69916BE1}" srcOrd="0" destOrd="0" presId="urn:microsoft.com/office/officeart/2005/8/layout/orgChart1"/>
    <dgm:cxn modelId="{141D3B66-EF68-4C1C-B318-DD53F3400919}" type="presOf" srcId="{422882F8-5B68-4E13-8FBD-5D9F488A73D0}" destId="{3FBD9CF1-246E-48F6-A5FC-925BD2C23777}" srcOrd="0" destOrd="0" presId="urn:microsoft.com/office/officeart/2005/8/layout/orgChart1"/>
    <dgm:cxn modelId="{8E9EFD50-D728-4818-B9E6-79BDE36EC71A}" srcId="{C1EC47CF-8DE7-46F4-B7BC-CA993B235124}" destId="{422882F8-5B68-4E13-8FBD-5D9F488A73D0}" srcOrd="0" destOrd="0" parTransId="{6CB5A2B4-61F1-44EB-B413-FA120B3E9DA0}" sibTransId="{46B788D7-3816-4A30-B40C-2C4E772A2AEF}"/>
    <dgm:cxn modelId="{455421C7-423D-439A-89B9-FDA1F95FF845}" type="presOf" srcId="{C22E5C72-3B78-4ABD-BF2D-12CDCBB490F8}" destId="{3897EC86-278A-4B7F-82BC-FACC970CAD4C}" srcOrd="0" destOrd="0" presId="urn:microsoft.com/office/officeart/2005/8/layout/orgChart1"/>
    <dgm:cxn modelId="{5D3DF081-8AED-43AD-BAEB-A6D77D2490DA}" srcId="{422882F8-5B68-4E13-8FBD-5D9F488A73D0}" destId="{0E52269C-37D4-43CE-A272-4F4CB1603084}" srcOrd="0" destOrd="0" parTransId="{3ECAD4EA-4FB9-4EF6-ACFF-59D1370C52B9}" sibTransId="{3AAA210B-F2BA-4855-94B9-121B40F7BD48}"/>
    <dgm:cxn modelId="{70DFAE70-409B-4563-AF34-E4E23C9911DE}" srcId="{422882F8-5B68-4E13-8FBD-5D9F488A73D0}" destId="{0B239771-8EF4-429B-B47C-B9B6C114A7FF}" srcOrd="1" destOrd="0" parTransId="{C22E5C72-3B78-4ABD-BF2D-12CDCBB490F8}" sibTransId="{ADA40073-929B-40D5-899C-85A188DCD5BE}"/>
    <dgm:cxn modelId="{FE1480C1-DA01-4287-8720-682BD7EF19D1}" type="presOf" srcId="{0B239771-8EF4-429B-B47C-B9B6C114A7FF}" destId="{238C867E-39EC-48D9-9002-968F1AA4174C}" srcOrd="1" destOrd="0" presId="urn:microsoft.com/office/officeart/2005/8/layout/orgChart1"/>
    <dgm:cxn modelId="{7B678A7C-31E1-4D3D-BBD7-ED39CB7BB067}" type="presOf" srcId="{0E52269C-37D4-43CE-A272-4F4CB1603084}" destId="{4DB1EB50-363B-4C0F-B425-AFA5DEADE7D7}" srcOrd="0" destOrd="0" presId="urn:microsoft.com/office/officeart/2005/8/layout/orgChart1"/>
    <dgm:cxn modelId="{2A34C596-63BD-4235-B45B-2E0E2C0D8DD4}" type="presOf" srcId="{3ECAD4EA-4FB9-4EF6-ACFF-59D1370C52B9}" destId="{EEBC00F8-278A-47D9-9D72-A7F39F7A97CD}" srcOrd="0" destOrd="0" presId="urn:microsoft.com/office/officeart/2005/8/layout/orgChart1"/>
    <dgm:cxn modelId="{DCC19769-6C40-4561-B9A7-C70DCAAF57E9}" type="presOf" srcId="{0B239771-8EF4-429B-B47C-B9B6C114A7FF}" destId="{BA9B249D-8731-4AA2-83DB-851BB71B0210}" srcOrd="0" destOrd="0" presId="urn:microsoft.com/office/officeart/2005/8/layout/orgChart1"/>
    <dgm:cxn modelId="{D6404539-161D-45CD-A3DD-033A76ACDE14}" type="presParOf" srcId="{14CEC7E9-8D13-4EA9-9C8C-2D8A69916BE1}" destId="{F54BDE5F-E58F-4275-8DA7-5DC72A030E31}" srcOrd="0" destOrd="0" presId="urn:microsoft.com/office/officeart/2005/8/layout/orgChart1"/>
    <dgm:cxn modelId="{274F887A-0606-491C-A6E2-B635FCD02BB4}" type="presParOf" srcId="{F54BDE5F-E58F-4275-8DA7-5DC72A030E31}" destId="{BE3FF837-01A4-4638-A946-8D4135B4EB49}" srcOrd="0" destOrd="0" presId="urn:microsoft.com/office/officeart/2005/8/layout/orgChart1"/>
    <dgm:cxn modelId="{6012D6E6-37D8-42E5-8C5D-A643A80E0429}" type="presParOf" srcId="{BE3FF837-01A4-4638-A946-8D4135B4EB49}" destId="{3FBD9CF1-246E-48F6-A5FC-925BD2C23777}" srcOrd="0" destOrd="0" presId="urn:microsoft.com/office/officeart/2005/8/layout/orgChart1"/>
    <dgm:cxn modelId="{D8D600E4-F990-4679-AC44-5B3CBB299BE2}" type="presParOf" srcId="{BE3FF837-01A4-4638-A946-8D4135B4EB49}" destId="{C0DA3054-043B-4291-9143-92F8E8E371DE}" srcOrd="1" destOrd="0" presId="urn:microsoft.com/office/officeart/2005/8/layout/orgChart1"/>
    <dgm:cxn modelId="{C6578E64-93D3-4521-AB67-22A08F42623D}" type="presParOf" srcId="{F54BDE5F-E58F-4275-8DA7-5DC72A030E31}" destId="{8E9AB5EC-6E81-4CAC-B693-EA366E2418C1}" srcOrd="1" destOrd="0" presId="urn:microsoft.com/office/officeart/2005/8/layout/orgChart1"/>
    <dgm:cxn modelId="{08D439CE-0839-4590-AA41-81725057F51B}" type="presParOf" srcId="{8E9AB5EC-6E81-4CAC-B693-EA366E2418C1}" destId="{EEBC00F8-278A-47D9-9D72-A7F39F7A97CD}" srcOrd="0" destOrd="0" presId="urn:microsoft.com/office/officeart/2005/8/layout/orgChart1"/>
    <dgm:cxn modelId="{F358FA44-5138-4B37-9B34-EE8EDD5CB522}" type="presParOf" srcId="{8E9AB5EC-6E81-4CAC-B693-EA366E2418C1}" destId="{5260DCEF-30BE-4FA4-8E1B-12A9C5C4D5FB}" srcOrd="1" destOrd="0" presId="urn:microsoft.com/office/officeart/2005/8/layout/orgChart1"/>
    <dgm:cxn modelId="{7DA7A672-02EF-48A6-900D-CC255F467FDB}" type="presParOf" srcId="{5260DCEF-30BE-4FA4-8E1B-12A9C5C4D5FB}" destId="{BA954AE9-C0F5-4100-9385-3A6C5E28ADCB}" srcOrd="0" destOrd="0" presId="urn:microsoft.com/office/officeart/2005/8/layout/orgChart1"/>
    <dgm:cxn modelId="{B2BAF526-3157-4D13-9854-FCADA2B597BE}" type="presParOf" srcId="{BA954AE9-C0F5-4100-9385-3A6C5E28ADCB}" destId="{4DB1EB50-363B-4C0F-B425-AFA5DEADE7D7}" srcOrd="0" destOrd="0" presId="urn:microsoft.com/office/officeart/2005/8/layout/orgChart1"/>
    <dgm:cxn modelId="{750039D7-7526-4E37-A1B9-E8F16D0EC9CA}" type="presParOf" srcId="{BA954AE9-C0F5-4100-9385-3A6C5E28ADCB}" destId="{6CF79792-DCB2-4749-B176-F7A81D16F6D9}" srcOrd="1" destOrd="0" presId="urn:microsoft.com/office/officeart/2005/8/layout/orgChart1"/>
    <dgm:cxn modelId="{343BC8B0-0CA1-43D9-852E-649211F6A4A4}" type="presParOf" srcId="{5260DCEF-30BE-4FA4-8E1B-12A9C5C4D5FB}" destId="{24D10AC8-3FC8-4874-9DB2-C945F3F13593}" srcOrd="1" destOrd="0" presId="urn:microsoft.com/office/officeart/2005/8/layout/orgChart1"/>
    <dgm:cxn modelId="{B044C847-AA63-4E3F-8205-F6715C78347A}" type="presParOf" srcId="{5260DCEF-30BE-4FA4-8E1B-12A9C5C4D5FB}" destId="{8C8DA982-5302-4C8D-B80D-4FD1B7D14DF7}" srcOrd="2" destOrd="0" presId="urn:microsoft.com/office/officeart/2005/8/layout/orgChart1"/>
    <dgm:cxn modelId="{EC53D425-3947-4560-8113-8F9E7EFB4D25}" type="presParOf" srcId="{8E9AB5EC-6E81-4CAC-B693-EA366E2418C1}" destId="{3897EC86-278A-4B7F-82BC-FACC970CAD4C}" srcOrd="2" destOrd="0" presId="urn:microsoft.com/office/officeart/2005/8/layout/orgChart1"/>
    <dgm:cxn modelId="{8F035855-7447-477E-BC5D-CE29D52B2B40}" type="presParOf" srcId="{8E9AB5EC-6E81-4CAC-B693-EA366E2418C1}" destId="{B492AAFE-6693-4786-96E1-4F149BC0C855}" srcOrd="3" destOrd="0" presId="urn:microsoft.com/office/officeart/2005/8/layout/orgChart1"/>
    <dgm:cxn modelId="{73451470-7DD9-4631-8B8B-351468C614BF}" type="presParOf" srcId="{B492AAFE-6693-4786-96E1-4F149BC0C855}" destId="{E44DFBB2-CAE8-4937-9F1B-952D540F6DB6}" srcOrd="0" destOrd="0" presId="urn:microsoft.com/office/officeart/2005/8/layout/orgChart1"/>
    <dgm:cxn modelId="{D7985215-5B1B-4C50-AA32-C34298E58401}" type="presParOf" srcId="{E44DFBB2-CAE8-4937-9F1B-952D540F6DB6}" destId="{BA9B249D-8731-4AA2-83DB-851BB71B0210}" srcOrd="0" destOrd="0" presId="urn:microsoft.com/office/officeart/2005/8/layout/orgChart1"/>
    <dgm:cxn modelId="{29AAE03F-918D-4D31-8B22-47C69C1336CD}" type="presParOf" srcId="{E44DFBB2-CAE8-4937-9F1B-952D540F6DB6}" destId="{238C867E-39EC-48D9-9002-968F1AA4174C}" srcOrd="1" destOrd="0" presId="urn:microsoft.com/office/officeart/2005/8/layout/orgChart1"/>
    <dgm:cxn modelId="{778094D8-6EEC-43CC-A2EA-39B836D59BAB}" type="presParOf" srcId="{B492AAFE-6693-4786-96E1-4F149BC0C855}" destId="{8656585C-CC93-40BB-A13A-17EF2C894644}" srcOrd="1" destOrd="0" presId="urn:microsoft.com/office/officeart/2005/8/layout/orgChart1"/>
    <dgm:cxn modelId="{95953724-6EFF-408E-A960-025B80A7532E}" type="presParOf" srcId="{B492AAFE-6693-4786-96E1-4F149BC0C855}" destId="{B7805C05-4EB0-48C2-97B3-7D4933B66860}" srcOrd="2" destOrd="0" presId="urn:microsoft.com/office/officeart/2005/8/layout/orgChart1"/>
    <dgm:cxn modelId="{FD66C0A7-C99E-4969-9998-4F0D2F4921F0}" type="presParOf" srcId="{F54BDE5F-E58F-4275-8DA7-5DC72A030E31}" destId="{E0C37BA7-6FE9-4106-AA92-5F6EDE5E19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97EC86-278A-4B7F-82BC-FACC970CAD4C}">
      <dsp:nvSpPr>
        <dsp:cNvPr id="0" name=""/>
        <dsp:cNvSpPr/>
      </dsp:nvSpPr>
      <dsp:spPr>
        <a:xfrm>
          <a:off x="2019300" y="2071194"/>
          <a:ext cx="1105056" cy="383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786"/>
              </a:lnTo>
              <a:lnTo>
                <a:pt x="1105056" y="191786"/>
              </a:lnTo>
              <a:lnTo>
                <a:pt x="1105056" y="3835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C00F8-278A-47D9-9D72-A7F39F7A97CD}">
      <dsp:nvSpPr>
        <dsp:cNvPr id="0" name=""/>
        <dsp:cNvSpPr/>
      </dsp:nvSpPr>
      <dsp:spPr>
        <a:xfrm>
          <a:off x="914243" y="2071194"/>
          <a:ext cx="1105056" cy="383573"/>
        </a:xfrm>
        <a:custGeom>
          <a:avLst/>
          <a:gdLst/>
          <a:ahLst/>
          <a:cxnLst/>
          <a:rect l="0" t="0" r="0" b="0"/>
          <a:pathLst>
            <a:path>
              <a:moveTo>
                <a:pt x="1105056" y="0"/>
              </a:moveTo>
              <a:lnTo>
                <a:pt x="1105056" y="191786"/>
              </a:lnTo>
              <a:lnTo>
                <a:pt x="0" y="191786"/>
              </a:lnTo>
              <a:lnTo>
                <a:pt x="0" y="3835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D9CF1-246E-48F6-A5FC-925BD2C23777}">
      <dsp:nvSpPr>
        <dsp:cNvPr id="0" name=""/>
        <dsp:cNvSpPr/>
      </dsp:nvSpPr>
      <dsp:spPr>
        <a:xfrm>
          <a:off x="1106030" y="1157924"/>
          <a:ext cx="1826539" cy="913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ПО</a:t>
          </a:r>
          <a:endParaRPr lang="ru-RU" sz="2600" kern="1200" dirty="0"/>
        </a:p>
      </dsp:txBody>
      <dsp:txXfrm>
        <a:off x="1106030" y="1157924"/>
        <a:ext cx="1826539" cy="913269"/>
      </dsp:txXfrm>
    </dsp:sp>
    <dsp:sp modelId="{4DB1EB50-363B-4C0F-B425-AFA5DEADE7D7}">
      <dsp:nvSpPr>
        <dsp:cNvPr id="0" name=""/>
        <dsp:cNvSpPr/>
      </dsp:nvSpPr>
      <dsp:spPr>
        <a:xfrm>
          <a:off x="973" y="2454768"/>
          <a:ext cx="1826539" cy="913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Малое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(простое)</a:t>
          </a:r>
          <a:endParaRPr lang="ru-RU" sz="2600" kern="1200" dirty="0"/>
        </a:p>
      </dsp:txBody>
      <dsp:txXfrm>
        <a:off x="973" y="2454768"/>
        <a:ext cx="1826539" cy="913269"/>
      </dsp:txXfrm>
    </dsp:sp>
    <dsp:sp modelId="{BA9B249D-8731-4AA2-83DB-851BB71B0210}">
      <dsp:nvSpPr>
        <dsp:cNvPr id="0" name=""/>
        <dsp:cNvSpPr/>
      </dsp:nvSpPr>
      <dsp:spPr>
        <a:xfrm>
          <a:off x="2211086" y="2454768"/>
          <a:ext cx="1826539" cy="913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Большое (сложное)</a:t>
          </a:r>
          <a:endParaRPr lang="ru-RU" sz="2600" kern="1200" dirty="0"/>
        </a:p>
      </dsp:txBody>
      <dsp:txXfrm>
        <a:off x="2211086" y="2454768"/>
        <a:ext cx="1826539" cy="913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0.68725</cdr:x>
      <cdr:y>0</cdr:y>
    </cdr:from>
    <cdr:to>
      <cdr:x>0.99975</cdr:x>
      <cdr:y>0.19775</cdr:y>
    </cdr:to>
    <cdr:sp macro="" textlink="">
      <cdr:nvSpPr>
        <cdr:cNvPr id="1025" name="AutoShape 1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083192" y="0"/>
          <a:ext cx="1401961" cy="388015"/>
        </a:xfrm>
        <a:prstGeom xmlns:a="http://schemas.openxmlformats.org/drawingml/2006/main" prst="wedgeRoundRectCallout">
          <a:avLst>
            <a:gd name="adj1" fmla="val -62880"/>
            <a:gd name="adj2" fmla="val 86111"/>
            <a:gd name="adj3" fmla="val 16667"/>
          </a:avLst>
        </a:prstGeom>
        <a:solidFill xmlns:a="http://schemas.openxmlformats.org/drawingml/2006/main">
          <a:srgbClr val="CCCCFF"/>
        </a:solidFill>
        <a:ln xmlns:a="http://schemas.openxmlformats.org/drawingml/2006/main" w="9525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vertOverflow="clip" wrap="square" lIns="36000" tIns="36000" rIns="36000" bIns="3600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00" b="1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завершены в срок</a:t>
          </a:r>
        </a:p>
      </cdr:txBody>
    </cdr:sp>
  </cdr:relSizeAnchor>
  <cdr:relSizeAnchor xmlns:cdr="http://schemas.openxmlformats.org/drawingml/2006/chartDrawing">
    <cdr:from>
      <cdr:x>0</cdr:x>
      <cdr:y>0</cdr:y>
    </cdr:from>
    <cdr:to>
      <cdr:x>0.39825</cdr:x>
      <cdr:y>0.19775</cdr:y>
    </cdr:to>
    <cdr:sp macro="" textlink="">
      <cdr:nvSpPr>
        <cdr:cNvPr id="1027" name="AutoShape 3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 flipH="1">
          <a:off x="0" y="0"/>
          <a:ext cx="1786659" cy="388015"/>
        </a:xfrm>
        <a:prstGeom xmlns:a="http://schemas.openxmlformats.org/drawingml/2006/main" prst="wedgeRoundRectCallout">
          <a:avLst>
            <a:gd name="adj1" fmla="val -49407"/>
            <a:gd name="adj2" fmla="val 86106"/>
            <a:gd name="adj3" fmla="val 16667"/>
          </a:avLst>
        </a:prstGeom>
        <a:solidFill xmlns:a="http://schemas.openxmlformats.org/drawingml/2006/main">
          <a:srgbClr val="FFFF00"/>
        </a:solidFill>
        <a:ln xmlns:a="http://schemas.openxmlformats.org/drawingml/2006/main" w="9525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vertOverflow="clip" wrap="square" lIns="36000" tIns="36000" rIns="36000" bIns="3600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00" b="1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не уложились в срок</a:t>
          </a:r>
        </a:p>
      </cdr:txBody>
    </cdr:sp>
  </cdr:relSizeAnchor>
  <cdr:relSizeAnchor xmlns:cdr="http://schemas.openxmlformats.org/drawingml/2006/chartDrawing">
    <cdr:from>
      <cdr:x>0.64875</cdr:x>
      <cdr:y>0.80025</cdr:y>
    </cdr:from>
    <cdr:to>
      <cdr:x>0.96125</cdr:x>
      <cdr:y>1</cdr:y>
    </cdr:to>
    <cdr:sp macro="" textlink="">
      <cdr:nvSpPr>
        <cdr:cNvPr id="1028" name="AutoShape 4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338936" y="3629000"/>
          <a:ext cx="2571750" cy="904061"/>
        </a:xfrm>
        <a:prstGeom xmlns:a="http://schemas.openxmlformats.org/drawingml/2006/main" prst="wedgeRoundRectCallout">
          <a:avLst>
            <a:gd name="adj1" fmla="val -50000"/>
            <a:gd name="adj2" fmla="val -155556"/>
            <a:gd name="adj3" fmla="val 16667"/>
          </a:avLst>
        </a:prstGeom>
        <a:solidFill xmlns:a="http://schemas.openxmlformats.org/drawingml/2006/main">
          <a:srgbClr val="FF00FF"/>
        </a:solidFill>
        <a:ln xmlns:a="http://schemas.openxmlformats.org/drawingml/2006/main" w="9525">
          <a:solidFill>
            <a:srgbClr val="000000"/>
          </a:solidFill>
          <a:miter lim="800000"/>
          <a:headEnd/>
          <a:tailEnd/>
        </a:ln>
      </cdr:spPr>
      <cdr:txBody>
        <a:bodyPr xmlns:a="http://schemas.openxmlformats.org/drawingml/2006/main" vertOverflow="clip" wrap="square" lIns="36000" tIns="36000" rIns="36000" bIns="3600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600" b="1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аннулированы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65168-AEA5-4DAA-97AB-D9916E8DADF5}" type="datetimeFigureOut">
              <a:rPr lang="ru-RU" smtClean="0"/>
              <a:pPr/>
              <a:t>04.11.2015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8BFAF-46EE-4A2A-B742-B1DD921BF03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конца 60-х годов прошлого века до сегодняшних дней продолжается так называемый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«кризис ПО».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Выражается он в том, что большие проекты  выполняются с превышением сметы расходов и/или сроков отведенных на разработку, а разработанное ПО не обладает требуемыми функциональными возможностями, имеет низкую производительность и качество. По результатам исследований американской индустрии разработки ПО, выполненных в 1995 году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Standish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roup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www.standishgroup.com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только 16% проектов завершились в срок, не превысили запланированный бюджет и реализовали все требуемые функции и возможности. 53% проектов завершились с опозданием, расходы превысили запланированный бюджет, требуемые функции не были реализованы в полном объеме. 31% проектов были аннулированы до завершения. Для двух последних категорий проектов бюджет среднего проекта оказался превышенным на 89%, а срок выполнения – на 122%.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BFAF-46EE-4A2A-B742-B1DD921BF03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Черный и белый ящики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BFAF-46EE-4A2A-B742-B1DD921BF032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BFAF-46EE-4A2A-B742-B1DD921BF032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Преимущества водопада с обратной связью: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Предписывает дисциплинированный подход к разработке ПО. Определяет ясные вехи в стадиях ЖЦ, облегчая, таким образом, руководство проектом.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Производит полную документацию для системы.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Требует завершения проектной документации перед переходом на следующие стадии.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Требует тщательного планирования проекта.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Недостатки водопада с обратной связью: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Критерии завершения анализа требований и проектирования системы часто не определены. Сложно определить, когда останавливаться. Опасность превышения крайних сроков.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Монолитный подход может потребовать много времени для получения конечного  продукта. Это может быть недопустимо для современного предприятия,  требующего короткого срока возвращения инвестиций.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Нет никаких возможностей для абстракции и декомпозиции в предметной области, чтобы справиться с проблемой сложности системы.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Документация может давать ложное представление относительно прогресса в проектировании. Имеется риск бюрократизировать работу.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Замораживание результатов каждой стадии идет вразрез с программной инженерией как социальным процессом, в котором требования могут меняться независимо от наших желаний.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Планирование проекта проводится на ранних этапах ЖЦ, когда имеется ограниченное понимание проекта. Риск неверной оценки требуемых ресурсов.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BFAF-46EE-4A2A-B742-B1DD921BF032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Итерация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разработке ПО  - повторение некоторого процесса с целью улучшить программный продукт. Каждый жизненный цикл имеет некоторые элементы итеративного подхода. Например, обратные связи и наложения в модели водопада представляют своего рода итерацию между отдельными фазами, стадиями или действиями. Однако модель водопада не может считаться итеративной, потому что итерация означает движение от одной версии изделия к его следующей версии. Подход модели водопада монолитен, формирует только одну заключительную версию изделия.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Итеративный жизненный цикл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предполагает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шаги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улучшенные или расширенные версии изделия в конце каждой итерации. По этой причине итеративная модель жизненного цикла иногда называется эволюционной или пошаговой.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Итеративный жизненный цикл также предполагает наличие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конструкций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исполняемого кода, полученного в итерации. Конструкция — вертикальный срез системы. Это не подсистема. Область действия конструкции — вся система, но с некоторыми уменьшенными функциональными возможностями, с упрощенными пользовательскими интерфейсами, с ограниченной многопользовательской поддержкой, меньшим объемом работы и другими подобными ограничениями.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Итеративный жизненный цикл предполагает 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короткие итерации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между шагами, в недели или дни, но никак не в месяцы.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BFAF-46EE-4A2A-B742-B1DD921BF032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Спиральная модель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действительности является 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метамоделью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 которой могут содержаться все другие модели жизненного цикла. Модель состоит из четырех секторов диаграммы в декартовых координатах (рис. 5). Сектора следующие: планирование, анализ рисков, инженерия и оценка проекта клиентом. Первая петля спирали начинается в секторе 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планирования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связана с начальным сбором требований и планированием проекта. Затем проект входит в сектор 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анализа рисков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где проводится анализ стоимости/выгоды и угроз/благоприятных случаев, чтобы принять решение «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да-нет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 относительно того, следует ли входить в сектор 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инженерии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(или отказаться от проекта как слишком опасного). Сектор инженерии — это то, где происходит разработка ПО. Результат этой разработки (конструкция, опытный образец или даже конечный продукт) подвергается 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оценке клиентом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после чего начинается вторая петля спирали. Фактически спиральная модель имеет отношение к разработке ПО только в одном из этих четырех секторов — секторе инженерии.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BFAF-46EE-4A2A-B742-B1DD921BF032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последние годы процентное соотношение трех перечисленных категорий проектов незначительно изменяется в лучшую сторону.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BFAF-46EE-4A2A-B742-B1DD921BF03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Основным понятием программной инженерии является понятие 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жизненного цикла.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Основной нормативный документ, регламентирующий ЖЦ ПО – стандарт ISO/IEC 12207: 1995 “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(ГОСТ Р ИСО/МЭК 12207-99). В рамках технологий создания ПО понятие ЖЦ уточняется, но указанные стандарты не нарушаются.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точки зрения статической структуры ЖЦ является совокупностью процессов ЖЦ.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 ЖЦ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набор взаимосвязанных действий, преобразующих некоторые входные данные и ресурсы в выходные.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Каждый процесс характеризуется задачами, методами их решения, действующими лицами, результатами. Процессы ЖЦ протекают параллельно. Каждый процесс разделен на набор действий, каждое действие – на набор задач. Каждый процесс, действие или задача инициируется и выполняется по мере необходимости, причем не существует заранее определенных последовательностей выполнения.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основные (приобретение, поставка, разработка, эксплуатация, сопровождение);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вспомогательные (документирование, управление конфигурацией, обеспечение качества, верификация, аттестация, совместная оценка, аудит, разрешение проблем);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организационные (управление, создание инфраструктуры, усовершенствование, обучение).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Процессы ЖЦ ПО взаимосвязаны.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BFAF-46EE-4A2A-B742-B1DD921BF032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Динамику, т. е. развитие ЖЦ во времени определяет 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модель жизненного цикла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Модель ЖЦ ПО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это структура, определяющая последовательность выполнения и взаимосвязи процессов, действий и задач на протяжении всего ЖЦ.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любой модели ЖЦ рассматривается как совокупность стадий ЖЦ.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Стадия ЖЦ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это часть ЖЦ ограниченная временными рамками, по завершении которой достигается определенный важный результат в соответствии с требованиями для данной стадии ЖЦ.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Сопровождение, даже если оно развивает систему, ведет, в конечном счете, к ухудшению ее первоначальной структуры. Система становится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унаследованной системой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она не может быть больше «усовершенствована», и даже вспомогательное и корректирующее сопровождение становится большой проблемой. Вся система или основные ее компоненты должны постепенно удаляться. Осознание, что система является унаследованной, приводит к решению разработать новую систему. Это стимулирует новый жизненный цикл. Особенностью рис. 1.1 является отсутствие 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тестирования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 стадии жизненного цикла. Тестирование является всеобъемлющей деятельностью, которая выполняется на всех стадиях жизненного цикла.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BFAF-46EE-4A2A-B742-B1DD921BF032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BFAF-46EE-4A2A-B742-B1DD921BF032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Профессиональный подход к тестированию требует внутри организации создания группы по гарантии качества ПО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quality assurance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Коллектив этой группы состоит из профессиональных системных испытателей. Он работает достаточно независимо от разработчиков. Чтобы обеспечить целиком всю работу процесса, именно коллектив SQA-группы, а не разработчики, является ответственным за качество программного продукта (то есть SQA отвечает за все несоответствия и дефекты в ПО).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Тестирование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абстрактных моделей затруднено, поскольку большую часть времени оно не может быть автоматизировано. 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Сквозной контроль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инспекции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вот две популярные и эффективные технологии. Данные технологии схожи. Это предварительные встречи разработчиков и пользователей, на которых «проходятся» по техническому заданию и документам. Обсуждение, которое происходит на встречах, вероятно, раскроет некоторые проблемы. Сущность этих технологий заключается в том, что в течение встреч идентифицируются проблемы, но их решение не определено, и нет никакого «указующего перста» на людей, потенциально ответственных за эти проблемы.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BFAF-46EE-4A2A-B742-B1DD921BF032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Имеется много методов и технологий выявления требований. Они включают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интервьюирование пользователей и экспертов в предметной области;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анкетные опросы пользователей;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наблюдение, как пользователи выполняют свои задачи;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изучение существующих документов системы;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изучение подобных систем ПО, чтобы выяснить состояние в предметной области;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изучение опытных образцов рабочих моделей для определения и подтверждения требований;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объединенные совещания разработчиков и клиентов по разработке приложения.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Спецификация требований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следует за выявлением требований. В настоящее время UML — стандартный язык моделирования для спецификации требований (так же как и для проектирования системы). Требования определяются как в графических моделях, так и с помощью текстовых описаний. Поскольку сложную систему нельзя понять с единственной точки зрения, модели снабжаются дополнениями и при необходимости перекрестными точками зрения на систему.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графические представления, и текст размещаются в хранилище специального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-средства 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assisted software engineering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автоматизированная программная инженерия). Данное средство облегчает изменения в моделях, если это потребуется. Оно позволяет интегрировать различные модели с перекрывающимися концепциями. CASE-средство позволяет также выполнять преобразования между моделями анализа (где это возможно) и помогает в преобразованиях моделей проектирования.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Анализ требований завершается созданием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технического задания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Большинство организаций использует некоторые шаблоны для технического задания. Шаблон определяет структуру документа и дает руководящие принципы того, как его писать. Основная часть технического задания содержит модели и описания сервисов и ограничений системы. 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Сервисы системы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(то, что система должна делать) часто делятся на функциональные требования и требования к данным. 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Ограничения системы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(то, чем система ограничена) включают соображения, связанные с пользовательским интерфейсом, работой, безопасностью, эксплуатационными условиями, политическими и юридическими ограничениями и т. 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BFAF-46EE-4A2A-B742-B1DD921BF032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Проектирование ПО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это описание структуры ПО, которое будет реализовано, данных, которые являются частью системы, интерфейсов между компонентами системы и, иногда, используемых алгоритмов. Это определение совместимо с определением системы ПО как объединения структур данных и алгоритмов. В информационных системах предприятий структуры данных подразумевают БД. Алгоритмы не всегда полностью описываются во время проектирования, чтобы оставить некоторый уровень свободы выполнения программистам (ведь говоря прямо, проектировщики — это не программисты, и они не в состоянии выбрать умные алгоритмические решения).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Проектирование начинается там, где заканчивается анализ.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практике различие между анализом и проектированием размыто. Во-первых, современные модели жизненного цикла являются 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итеративными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пошаговыми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 большинстве таких моделей при разработке в любой момент времени имеются многочисленные разнообразные версии ПО. Некоторые из версий находятся в процессе анализа, другие — в процессе проектирования; некоторые в разработке, другие в производстве и т. д. Во-вторых, для анализа и проектирования используется один и тот же язык моделирования (UML).</a:t>
            </a:r>
          </a:p>
          <a:p>
            <a:endParaRPr lang="ru-RU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Тестирование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структурного проекта имеет две стороны. Во-первых, преимущества структуры, предложенной проектировщикам, должны быть продемонстрированы. Нужно показать, что структура поддерживает сложность ПО, гарантирует возможность сопровождения, упрощает разработку и т. д. Во-вторых, тестирование структурного проекта должно подтвердить, что проект компонентов соответствует принципам и шаблонам принятой структуры.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Тестирование детального проекта также имеет два аспекта. Во-первых, чтобы быть тестируемым, должна быть возможность трассировать детальный проект.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Управление трассировкой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целая отрасль программной инженерии, занимающаяся поддержанием связей между продуктами ПО в различных стадиях разработки. В случае детального проекта каждый продукт проекта должен быть связан с требованиями в техническом задании, которое мотивировало производство того продукта. Наличие продукта еще не подразумевает, что это требование обеспечено. Следовательно, второй аспект тестирования проекта использует сквозной контроль и инспекции, чтобы оценить качество изделия проекта.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BFAF-46EE-4A2A-B742-B1DD921BF032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8BFAF-46EE-4A2A-B742-B1DD921BF032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407F-A1A6-4A3A-A058-9980355A8409}" type="datetimeFigureOut">
              <a:rPr lang="ru-RU" smtClean="0"/>
              <a:pPr/>
              <a:t>04.11.2015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A7AC-C528-4859-B617-EBE7CA18B6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407F-A1A6-4A3A-A058-9980355A8409}" type="datetimeFigureOut">
              <a:rPr lang="ru-RU" smtClean="0"/>
              <a:pPr/>
              <a:t>04.11.2015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A7AC-C528-4859-B617-EBE7CA18B6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407F-A1A6-4A3A-A058-9980355A8409}" type="datetimeFigureOut">
              <a:rPr lang="ru-RU" smtClean="0"/>
              <a:pPr/>
              <a:t>04.11.2015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A7AC-C528-4859-B617-EBE7CA18B6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407F-A1A6-4A3A-A058-9980355A8409}" type="datetimeFigureOut">
              <a:rPr lang="ru-RU" smtClean="0"/>
              <a:pPr/>
              <a:t>04.11.2015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A7AC-C528-4859-B617-EBE7CA18B6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407F-A1A6-4A3A-A058-9980355A8409}" type="datetimeFigureOut">
              <a:rPr lang="ru-RU" smtClean="0"/>
              <a:pPr/>
              <a:t>04.11.2015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A7AC-C528-4859-B617-EBE7CA18B6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407F-A1A6-4A3A-A058-9980355A8409}" type="datetimeFigureOut">
              <a:rPr lang="ru-RU" smtClean="0"/>
              <a:pPr/>
              <a:t>04.11.2015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A7AC-C528-4859-B617-EBE7CA18B6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407F-A1A6-4A3A-A058-9980355A8409}" type="datetimeFigureOut">
              <a:rPr lang="ru-RU" smtClean="0"/>
              <a:pPr/>
              <a:t>04.11.2015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A7AC-C528-4859-B617-EBE7CA18B6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407F-A1A6-4A3A-A058-9980355A8409}" type="datetimeFigureOut">
              <a:rPr lang="ru-RU" smtClean="0"/>
              <a:pPr/>
              <a:t>04.11.2015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A7AC-C528-4859-B617-EBE7CA18B6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407F-A1A6-4A3A-A058-9980355A8409}" type="datetimeFigureOut">
              <a:rPr lang="ru-RU" smtClean="0"/>
              <a:pPr/>
              <a:t>04.11.2015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A7AC-C528-4859-B617-EBE7CA18B6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407F-A1A6-4A3A-A058-9980355A8409}" type="datetimeFigureOut">
              <a:rPr lang="ru-RU" smtClean="0"/>
              <a:pPr/>
              <a:t>04.11.2015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A7AC-C528-4859-B617-EBE7CA18B6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407F-A1A6-4A3A-A058-9980355A8409}" type="datetimeFigureOut">
              <a:rPr lang="ru-RU" smtClean="0"/>
              <a:pPr/>
              <a:t>04.11.2015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A7AC-C528-4859-B617-EBE7CA18B6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A407F-A1A6-4A3A-A058-9980355A8409}" type="datetimeFigureOut">
              <a:rPr lang="ru-RU" smtClean="0"/>
              <a:pPr/>
              <a:t>04.11.2015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5A7AC-C528-4859-B617-EBE7CA18B67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Технология разработки программного продукта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качества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ru-RU" b="1" u="sng" dirty="0" smtClean="0"/>
              <a:t>Функциональность</a:t>
            </a:r>
            <a:r>
              <a:rPr lang="ru-RU" u="sng" dirty="0" smtClean="0"/>
              <a:t> </a:t>
            </a:r>
            <a:r>
              <a:rPr lang="ru-RU" dirty="0" smtClean="0">
                <a:sym typeface="Symbol"/>
              </a:rPr>
              <a:t></a:t>
            </a:r>
            <a:r>
              <a:rPr lang="ru-RU" dirty="0" smtClean="0"/>
              <a:t> это способность ПП выполнять набор функций, удовлетворяющих заданным или подразумеваемым потребностям пользователей. </a:t>
            </a:r>
          </a:p>
          <a:p>
            <a:pPr lvl="0"/>
            <a:r>
              <a:rPr lang="ru-RU" b="1" u="sng" dirty="0" smtClean="0"/>
              <a:t>Надежность</a:t>
            </a:r>
            <a:r>
              <a:rPr lang="ru-RU" dirty="0" smtClean="0"/>
              <a:t>  </a:t>
            </a:r>
            <a:r>
              <a:rPr lang="ru-RU" dirty="0" smtClean="0">
                <a:sym typeface="Symbol"/>
              </a:rPr>
              <a:t></a:t>
            </a:r>
            <a:r>
              <a:rPr lang="ru-RU" dirty="0" smtClean="0"/>
              <a:t> это его способность ПП безотказно выполнять определенные функции при заданных условиях в течение заданного периода времени с достаточно большой вероятностью. </a:t>
            </a:r>
          </a:p>
          <a:p>
            <a:pPr lvl="0"/>
            <a:r>
              <a:rPr lang="ru-RU" dirty="0" smtClean="0"/>
              <a:t> </a:t>
            </a:r>
            <a:r>
              <a:rPr lang="ru-RU" b="1" dirty="0" smtClean="0"/>
              <a:t>Легкость применения </a:t>
            </a:r>
            <a:r>
              <a:rPr lang="ru-RU" dirty="0" smtClean="0">
                <a:sym typeface="Symbol"/>
              </a:rPr>
              <a:t></a:t>
            </a:r>
            <a:r>
              <a:rPr lang="ru-RU" dirty="0" smtClean="0"/>
              <a:t> это характеристики ПП, которые позволяют минимизировать усилия пользователя по подготовке исходных данных, применению ПП и оценке полученных результатов, а также  вызывать положительные эмоции определенного или подразумеваемого пользователя.</a:t>
            </a:r>
          </a:p>
          <a:p>
            <a:pPr lvl="0"/>
            <a:r>
              <a:rPr lang="ru-RU" b="1" dirty="0" err="1" smtClean="0"/>
              <a:t>Сопровождаемость</a:t>
            </a:r>
            <a:r>
              <a:rPr lang="ru-RU" dirty="0" smtClean="0"/>
              <a:t> </a:t>
            </a:r>
            <a:r>
              <a:rPr lang="ru-RU" dirty="0" smtClean="0">
                <a:sym typeface="Symbol"/>
              </a:rPr>
              <a:t></a:t>
            </a:r>
            <a:r>
              <a:rPr lang="ru-RU" dirty="0" smtClean="0"/>
              <a:t> это характеристики ПС, которые позволяют минимизировать усилия по внесению изменений для устранения в нем ошибок и по его модификации в соответствии с изменяющимися потребностями пользователей. </a:t>
            </a:r>
          </a:p>
          <a:p>
            <a:pPr lvl="0"/>
            <a:r>
              <a:rPr lang="ru-RU" b="1" dirty="0" smtClean="0"/>
              <a:t>Мобильность</a:t>
            </a:r>
            <a:r>
              <a:rPr lang="ru-RU" dirty="0" smtClean="0"/>
              <a:t> </a:t>
            </a:r>
            <a:r>
              <a:rPr lang="ru-RU" dirty="0" smtClean="0">
                <a:sym typeface="Symbol"/>
              </a:rPr>
              <a:t></a:t>
            </a:r>
            <a:r>
              <a:rPr lang="ru-RU" dirty="0" smtClean="0"/>
              <a:t> это способность ПП быть перенесенным из одной среды (окружения) в другую, в частности, с одного компьютера на другой.</a:t>
            </a:r>
          </a:p>
          <a:p>
            <a:r>
              <a:rPr lang="ru-RU" b="1" dirty="0" smtClean="0"/>
              <a:t>Эффективность</a:t>
            </a:r>
            <a:r>
              <a:rPr lang="ru-RU" dirty="0" smtClean="0"/>
              <a:t> </a:t>
            </a:r>
            <a:r>
              <a:rPr lang="ru-RU" dirty="0" smtClean="0">
                <a:sym typeface="Symbol"/>
              </a:rPr>
              <a:t></a:t>
            </a:r>
            <a:r>
              <a:rPr lang="ru-RU" dirty="0" smtClean="0"/>
              <a:t> это отношение уровня услуг, предоставляемых ПП пользователю при заданных условиях, к объему используемых ресурсов.</a:t>
            </a:r>
          </a:p>
          <a:p>
            <a:pPr lvl="0"/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программирования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Технология</a:t>
            </a:r>
            <a:r>
              <a:rPr lang="ru-RU" dirty="0" smtClean="0"/>
              <a:t> – это набор правил, методик и инструментов, позволяющих наладить </a:t>
            </a:r>
            <a:r>
              <a:rPr lang="ru-RU" u="sng" dirty="0" smtClean="0"/>
              <a:t>производственный</a:t>
            </a:r>
            <a:r>
              <a:rPr lang="ru-RU" dirty="0" smtClean="0"/>
              <a:t> процесс выпуска какого-либо продукта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u="sng" dirty="0" smtClean="0"/>
              <a:t>Технология программирования </a:t>
            </a:r>
            <a:r>
              <a:rPr lang="ru-RU" dirty="0" smtClean="0"/>
              <a:t>– это технология разработки программных средств</a:t>
            </a:r>
            <a:r>
              <a:rPr lang="ru-RU" dirty="0" smtClean="0"/>
              <a:t>, т.е. это все процессы, начиная с момента зарождения идеи этого средства, и, в частности, связанные с созданием необходимой программной документации.</a:t>
            </a:r>
          </a:p>
          <a:p>
            <a:r>
              <a:rPr lang="ru-RU" dirty="0" smtClean="0"/>
              <a:t>Каждый процесс этой совокупности базируется на использовании каких-либо методов и средств.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программирования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Методы</a:t>
            </a:r>
            <a:r>
              <a:rPr lang="ru-RU" dirty="0" smtClean="0"/>
              <a:t> обеспечивают решение следующих задач:</a:t>
            </a:r>
          </a:p>
          <a:p>
            <a:pPr lvl="1"/>
            <a:r>
              <a:rPr lang="ru-RU" dirty="0" smtClean="0"/>
              <a:t>планирование и оценка проекта;</a:t>
            </a:r>
          </a:p>
          <a:p>
            <a:pPr lvl="1"/>
            <a:r>
              <a:rPr lang="ru-RU" dirty="0" smtClean="0"/>
              <a:t>анализ системных и программных требований;</a:t>
            </a:r>
          </a:p>
          <a:p>
            <a:pPr lvl="1"/>
            <a:r>
              <a:rPr lang="ru-RU" dirty="0" smtClean="0"/>
              <a:t>проектирование алгоритмов, структур данных и программных структур;</a:t>
            </a:r>
          </a:p>
          <a:p>
            <a:pPr lvl="1"/>
            <a:r>
              <a:rPr lang="ru-RU" dirty="0" smtClean="0"/>
              <a:t>кодирование;</a:t>
            </a:r>
          </a:p>
          <a:p>
            <a:pPr lvl="1"/>
            <a:r>
              <a:rPr lang="ru-RU" dirty="0" smtClean="0"/>
              <a:t>тестирование;</a:t>
            </a:r>
          </a:p>
          <a:p>
            <a:pPr lvl="1"/>
            <a:r>
              <a:rPr lang="ru-RU" dirty="0" smtClean="0"/>
              <a:t>сопровождение.</a:t>
            </a:r>
          </a:p>
          <a:p>
            <a:r>
              <a:rPr lang="ru-RU" b="1" dirty="0" smtClean="0"/>
              <a:t>Средства</a:t>
            </a:r>
            <a:r>
              <a:rPr lang="ru-RU" dirty="0" smtClean="0"/>
              <a:t> </a:t>
            </a:r>
            <a:r>
              <a:rPr lang="ru-RU" b="1" dirty="0" smtClean="0"/>
              <a:t>ТРПО</a:t>
            </a:r>
            <a:r>
              <a:rPr lang="ru-RU" dirty="0" smtClean="0"/>
              <a:t> обеспечивают автоматизированную или автоматическую поддержку методов. Они могут объединяться в </a:t>
            </a:r>
            <a:r>
              <a:rPr lang="en-US" dirty="0" smtClean="0"/>
              <a:t>CASE</a:t>
            </a:r>
            <a:r>
              <a:rPr lang="ru-RU" dirty="0" smtClean="0"/>
              <a:t>-системы (</a:t>
            </a:r>
            <a:r>
              <a:rPr lang="en-US" dirty="0" smtClean="0"/>
              <a:t>Computer Aided Software Engineering</a:t>
            </a:r>
            <a:r>
              <a:rPr lang="ru-RU" dirty="0" smtClean="0"/>
              <a:t> -программная инженерия с компьютерной поддержкой).</a:t>
            </a:r>
          </a:p>
          <a:p>
            <a:pPr lvl="1"/>
            <a:endParaRPr lang="ru-RU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/>
              <a:t>Жизненный цикл (ЖЦ) программного обеспечения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49525"/>
          </a:xfrm>
        </p:spPr>
        <p:txBody>
          <a:bodyPr/>
          <a:lstStyle/>
          <a:p>
            <a:r>
              <a:rPr lang="ru-RU" dirty="0"/>
              <a:t>ЖЦ ПО - совокупность процессов, связанных с последовательным изменением состояния ПО от формирования исходных требований к нему до окончания его эксплуатации.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95288" y="4508500"/>
            <a:ext cx="8424862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Международный стандарт ISO/IEC 12207 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95288" y="5661025"/>
            <a:ext cx="8497887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определяет структуру ЖЦ, содержащую процессы, действия и задачи, которые должны быть выполнены во время создания ПО. 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4140200" y="5229225"/>
            <a:ext cx="863600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Стадии </a:t>
            </a:r>
            <a:r>
              <a: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ЖЦ </a:t>
            </a:r>
            <a:r>
              <a:rPr lang="ru-RU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</a:t>
            </a:r>
            <a:endParaRPr lang="ru-RU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00200"/>
            <a:ext cx="7416824" cy="49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«</a:t>
            </a:r>
            <a:r>
              <a:rPr lang="ru-RU" b="1" dirty="0"/>
              <a:t>Моделирование</a:t>
            </a:r>
            <a:r>
              <a:rPr lang="ru-RU" dirty="0"/>
              <a:t> – абстрактное представление реальности в какой-либо форме (например, в математической, физической, символической, графической или дескриптивной), предназначенное для представления определенных аспектов этой реальности и позволяющее отвечать на рассматриваемые вопросы</a:t>
            </a:r>
            <a:r>
              <a:rPr lang="ru-RU" dirty="0" smtClean="0"/>
              <a:t>». (</a:t>
            </a:r>
            <a:r>
              <a:rPr lang="ru-RU" dirty="0"/>
              <a:t>ISO-15704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b="1" dirty="0"/>
              <a:t>Модели </a:t>
            </a:r>
            <a:r>
              <a:rPr lang="ru-RU" dirty="0"/>
              <a:t>— </a:t>
            </a:r>
            <a:r>
              <a:rPr lang="ru-RU" dirty="0" smtClean="0"/>
              <a:t>абстракции реального </a:t>
            </a:r>
            <a:r>
              <a:rPr lang="ru-RU" dirty="0"/>
              <a:t>мира.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процесса создания ПО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Модель требований </a:t>
            </a:r>
            <a:r>
              <a:rPr lang="ru-RU" dirty="0"/>
              <a:t>—сравнительно неформальная модель, которая охватывает требования пользователя и описывает систему в терминах ее </a:t>
            </a:r>
            <a:r>
              <a:rPr lang="ru-RU" dirty="0" err="1"/>
              <a:t>бизнес-ценности</a:t>
            </a:r>
            <a:r>
              <a:rPr lang="ru-RU" dirty="0"/>
              <a:t>.</a:t>
            </a:r>
          </a:p>
          <a:p>
            <a:r>
              <a:rPr lang="ru-RU" b="1" dirty="0" smtClean="0"/>
              <a:t>Модель </a:t>
            </a:r>
            <a:r>
              <a:rPr lang="ru-RU" b="1" dirty="0"/>
              <a:t>спецификаций </a:t>
            </a:r>
            <a:r>
              <a:rPr lang="ru-RU" dirty="0"/>
              <a:t>—модель, которая определяет требования к более формальному использованию терминов, применяя язык моделирования типа UML.</a:t>
            </a:r>
          </a:p>
          <a:p>
            <a:r>
              <a:rPr lang="ru-RU" b="1" dirty="0" smtClean="0"/>
              <a:t>Структурная </a:t>
            </a:r>
            <a:r>
              <a:rPr lang="ru-RU" b="1" dirty="0"/>
              <a:t>модель </a:t>
            </a:r>
            <a:r>
              <a:rPr lang="ru-RU" dirty="0"/>
              <a:t>— </a:t>
            </a:r>
            <a:r>
              <a:rPr lang="ru-RU" dirty="0" err="1"/>
              <a:t>модель</a:t>
            </a:r>
            <a:r>
              <a:rPr lang="ru-RU" dirty="0"/>
              <a:t>, которая определяет желаемую структуру системы.</a:t>
            </a:r>
          </a:p>
          <a:p>
            <a:r>
              <a:rPr lang="ru-RU" b="1" dirty="0" smtClean="0"/>
              <a:t>Детальная </a:t>
            </a:r>
            <a:r>
              <a:rPr lang="ru-RU" b="1" dirty="0"/>
              <a:t>модель проекта</a:t>
            </a:r>
            <a:r>
              <a:rPr lang="ru-RU" dirty="0"/>
              <a:t>—модель, которая определяет характеристики  программного/аппаратного обеспечения, необходимые для реализации программирования.</a:t>
            </a:r>
          </a:p>
          <a:p>
            <a:r>
              <a:rPr lang="ru-RU" b="1" dirty="0" smtClean="0"/>
              <a:t>Программная </a:t>
            </a:r>
            <a:r>
              <a:rPr lang="ru-RU" b="1" dirty="0"/>
              <a:t>модель </a:t>
            </a:r>
            <a:r>
              <a:rPr lang="ru-RU" dirty="0"/>
              <a:t>— конструктивная модель, которая представляет окончательную выполнимую модель </a:t>
            </a:r>
            <a:r>
              <a:rPr lang="ru-RU" dirty="0" smtClean="0"/>
              <a:t>ПО.</a:t>
            </a:r>
          </a:p>
          <a:p>
            <a:r>
              <a:rPr lang="ru-RU" dirty="0"/>
              <a:t>Стандартный язык моделирования в современной практике — UML (</a:t>
            </a:r>
            <a:r>
              <a:rPr lang="ru-RU" b="1" dirty="0" err="1"/>
              <a:t>Unified</a:t>
            </a:r>
            <a:r>
              <a:rPr lang="ru-RU" b="1" dirty="0"/>
              <a:t> </a:t>
            </a:r>
            <a:r>
              <a:rPr lang="ru-RU" b="1" dirty="0" err="1"/>
              <a:t>Modeling</a:t>
            </a:r>
            <a:r>
              <a:rPr lang="ru-RU" b="1" dirty="0"/>
              <a:t> </a:t>
            </a:r>
            <a:r>
              <a:rPr lang="ru-RU" b="1" dirty="0" err="1"/>
              <a:t>Language</a:t>
            </a:r>
            <a:r>
              <a:rPr lang="ru-RU" b="1" dirty="0"/>
              <a:t> </a:t>
            </a:r>
            <a:r>
              <a:rPr lang="ru-RU" dirty="0"/>
              <a:t>—унифицированный язык моделирования).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результатов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Результат каждой стадии жизненного цикла должен быть утвержден и проверен. Профессиональный подход к тестированию требует внутри организации создания группы по гарантии качества ПО (</a:t>
            </a:r>
            <a:r>
              <a:rPr lang="en-US" dirty="0"/>
              <a:t>SQA</a:t>
            </a:r>
            <a:r>
              <a:rPr lang="ru-RU" dirty="0"/>
              <a:t> — </a:t>
            </a:r>
            <a:r>
              <a:rPr lang="en-US" b="1" dirty="0"/>
              <a:t>software quality assurance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b="1" dirty="0"/>
              <a:t>Тестирование</a:t>
            </a:r>
            <a:r>
              <a:rPr lang="ru-RU" i="1" dirty="0"/>
              <a:t> </a:t>
            </a:r>
            <a:r>
              <a:rPr lang="ru-RU" dirty="0"/>
              <a:t>абстрактных моделей затруднено, поскольку большую часть времени оно не может быть </a:t>
            </a:r>
            <a:r>
              <a:rPr lang="ru-RU" dirty="0" smtClean="0"/>
              <a:t>автоматизировано.</a:t>
            </a:r>
          </a:p>
          <a:p>
            <a:r>
              <a:rPr lang="ru-RU" b="1" dirty="0"/>
              <a:t>Сквозной контроль </a:t>
            </a:r>
            <a:r>
              <a:rPr lang="ru-RU" dirty="0"/>
              <a:t>(</a:t>
            </a:r>
            <a:r>
              <a:rPr lang="ru-RU" dirty="0" err="1"/>
              <a:t>walkthrough</a:t>
            </a:r>
            <a:r>
              <a:rPr lang="ru-RU" dirty="0"/>
              <a:t>) представляет собой один из видов формального пересмотра артефактов методом “мозгового штурма”, который может проводиться на любом этапе </a:t>
            </a:r>
            <a:r>
              <a:rPr lang="ru-RU" dirty="0" smtClean="0"/>
              <a:t>разработки.</a:t>
            </a:r>
          </a:p>
          <a:p>
            <a:r>
              <a:rPr lang="ru-RU" b="1" dirty="0" smtClean="0"/>
              <a:t>Инспекции</a:t>
            </a:r>
            <a:r>
              <a:rPr lang="ru-RU" dirty="0" smtClean="0"/>
              <a:t> </a:t>
            </a:r>
            <a:r>
              <a:rPr lang="ru-RU" dirty="0"/>
              <a:t>проводятся не так часто, могут быть посвящены только отдельным, имеющим критическое значение, вопросам и носят более формальный и более строгий характер.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требований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Требования пользователя </a:t>
            </a:r>
            <a:r>
              <a:rPr lang="ru-RU" dirty="0"/>
              <a:t>— это утверждения на естественном языке плюс диаграммы, содержащие сведения, какие услуги ожидаются от системы, и ограничения, при которых система должна работать. </a:t>
            </a:r>
          </a:p>
          <a:p>
            <a:r>
              <a:rPr lang="ru-RU" b="1" dirty="0"/>
              <a:t>Анализ требований </a:t>
            </a:r>
            <a:r>
              <a:rPr lang="ru-RU" dirty="0"/>
              <a:t>включает действия по их определению и составлению их списка. </a:t>
            </a:r>
            <a:endParaRPr lang="ru-RU" dirty="0" smtClean="0"/>
          </a:p>
          <a:p>
            <a:r>
              <a:rPr lang="ru-RU" b="1" dirty="0"/>
              <a:t>Спецификация требований </a:t>
            </a:r>
            <a:r>
              <a:rPr lang="ru-RU" dirty="0"/>
              <a:t>следует за выявлением требований. Требования определяются как в графических моделях, так и с помощью текстовых </a:t>
            </a:r>
            <a:r>
              <a:rPr lang="ru-RU" dirty="0" smtClean="0"/>
              <a:t>описаний.</a:t>
            </a:r>
          </a:p>
          <a:p>
            <a:r>
              <a:rPr lang="ru-RU" dirty="0"/>
              <a:t>Анализ требований завершается созданием </a:t>
            </a:r>
            <a:r>
              <a:rPr lang="ru-RU" b="1" dirty="0"/>
              <a:t>технического задания</a:t>
            </a:r>
            <a:r>
              <a:rPr lang="ru-RU" dirty="0" smtClean="0"/>
              <a:t>. </a:t>
            </a:r>
            <a:r>
              <a:rPr lang="ru-RU" dirty="0"/>
              <a:t>Основная часть технического задания содержит модели и описания сервисов и ограничений системы.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ru-RU" sz="4400" dirty="0">
                <a:latin typeface="+mj-lt"/>
              </a:rPr>
              <a:t>Проектирование</a:t>
            </a:r>
            <a:r>
              <a:rPr lang="ru-RU" dirty="0"/>
              <a:t> </a:t>
            </a:r>
            <a:r>
              <a:rPr lang="ru-RU" sz="4400" dirty="0">
                <a:latin typeface="+mj-lt"/>
              </a:rPr>
              <a:t>системы</a:t>
            </a:r>
            <a:r>
              <a:rPr lang="ru-RU" sz="1600" b="1" dirty="0"/>
              <a:t/>
            </a:r>
            <a:br>
              <a:rPr lang="ru-RU" sz="1600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Проектирование ПО </a:t>
            </a:r>
            <a:r>
              <a:rPr lang="ru-RU" dirty="0"/>
              <a:t>— это описание структуры ПО, которое будет реализовано, данных, которые являются частью системы, интерфейсов между компонентами системы и, иногда, используемых </a:t>
            </a:r>
            <a:r>
              <a:rPr lang="ru-RU" dirty="0" smtClean="0"/>
              <a:t>алгоритмов</a:t>
            </a:r>
            <a:r>
              <a:rPr lang="ru-RU" dirty="0"/>
              <a:t>. </a:t>
            </a:r>
            <a:endParaRPr lang="ru-RU" dirty="0" smtClean="0"/>
          </a:p>
          <a:p>
            <a:pPr lvl="0"/>
            <a:r>
              <a:rPr lang="ru-RU" b="1" dirty="0"/>
              <a:t>Анализ</a:t>
            </a:r>
            <a:r>
              <a:rPr lang="ru-RU" dirty="0"/>
              <a:t> — моделирование, не ограниченное никакой реализацией (аппаратного/программного обеспечения). </a:t>
            </a:r>
          </a:p>
          <a:p>
            <a:pPr lvl="0"/>
            <a:r>
              <a:rPr lang="ru-RU" b="1" dirty="0"/>
              <a:t>Проектирование</a:t>
            </a:r>
            <a:r>
              <a:rPr lang="ru-RU" dirty="0"/>
              <a:t> — моделирование, которое учитывает платформу, на которой должна быть реализована система</a:t>
            </a:r>
            <a:r>
              <a:rPr lang="ru-RU" dirty="0" smtClean="0"/>
              <a:t>.</a:t>
            </a:r>
          </a:p>
          <a:p>
            <a:pPr lvl="1"/>
            <a:r>
              <a:rPr lang="ru-RU" b="1" dirty="0" smtClean="0"/>
              <a:t>Детальное проектирование </a:t>
            </a:r>
            <a:r>
              <a:rPr lang="ru-RU" dirty="0" smtClean="0"/>
              <a:t>добавляет </a:t>
            </a:r>
            <a:r>
              <a:rPr lang="ru-RU" dirty="0"/>
              <a:t>детали к моделям анализа. </a:t>
            </a:r>
          </a:p>
          <a:p>
            <a:pPr lvl="1"/>
            <a:r>
              <a:rPr lang="ru-RU" b="1" dirty="0"/>
              <a:t>Структурное проектирование </a:t>
            </a:r>
            <a:r>
              <a:rPr lang="ru-RU" dirty="0"/>
              <a:t>связано с определением структуры системы, </a:t>
            </a:r>
            <a:r>
              <a:rPr lang="ru-RU" dirty="0" smtClean="0"/>
              <a:t>которая </a:t>
            </a:r>
            <a:r>
              <a:rPr lang="ru-RU" dirty="0"/>
              <a:t>является </a:t>
            </a:r>
            <a:r>
              <a:rPr lang="ru-RU" dirty="0" smtClean="0"/>
              <a:t>понятной</a:t>
            </a:r>
            <a:r>
              <a:rPr lang="ru-RU" dirty="0"/>
              <a:t>, </a:t>
            </a:r>
            <a:r>
              <a:rPr lang="ru-RU" dirty="0" err="1"/>
              <a:t>ремонтопригодной</a:t>
            </a:r>
            <a:r>
              <a:rPr lang="ru-RU" dirty="0"/>
              <a:t> и расширяемой.</a:t>
            </a:r>
          </a:p>
          <a:p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Программное обеспечение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Программное обеспечение </a:t>
            </a:r>
            <a:r>
              <a:rPr lang="ru-RU" dirty="0"/>
              <a:t>– это система, включающая в себя: </a:t>
            </a:r>
            <a:endParaRPr lang="en-US" dirty="0" smtClean="0"/>
          </a:p>
          <a:p>
            <a:pPr lvl="1"/>
            <a:r>
              <a:rPr lang="ru-RU" dirty="0" smtClean="0"/>
              <a:t>компьютерные </a:t>
            </a:r>
            <a:r>
              <a:rPr lang="ru-RU" dirty="0"/>
              <a:t>программы; </a:t>
            </a:r>
            <a:endParaRPr lang="en-US" dirty="0" smtClean="0"/>
          </a:p>
          <a:p>
            <a:pPr lvl="1"/>
            <a:r>
              <a:rPr lang="ru-RU" dirty="0" smtClean="0"/>
              <a:t>документацию</a:t>
            </a:r>
            <a:r>
              <a:rPr lang="ru-RU" dirty="0"/>
              <a:t>; </a:t>
            </a:r>
            <a:endParaRPr lang="en-US" dirty="0" smtClean="0"/>
          </a:p>
          <a:p>
            <a:pPr lvl="1"/>
            <a:r>
              <a:rPr lang="ru-RU" dirty="0" smtClean="0"/>
              <a:t>данные</a:t>
            </a:r>
            <a:r>
              <a:rPr lang="ru-RU" dirty="0"/>
              <a:t>, необходимые для корректной работы программ.</a:t>
            </a:r>
          </a:p>
          <a:p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ru-RU" sz="4400" dirty="0">
                <a:latin typeface="+mj-lt"/>
              </a:rPr>
              <a:t>Реализация</a:t>
            </a:r>
            <a:r>
              <a:rPr lang="ru-RU" sz="1600" b="1" dirty="0"/>
              <a:t/>
            </a:r>
            <a:br>
              <a:rPr lang="ru-RU" sz="1600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Большая </a:t>
            </a:r>
            <a:r>
              <a:rPr lang="ru-RU" dirty="0"/>
              <a:t>часть программирования основана на многократном использовании уже созданных </a:t>
            </a:r>
            <a:r>
              <a:rPr lang="ru-RU" dirty="0" smtClean="0"/>
              <a:t>компонентов ,т.е. программист </a:t>
            </a:r>
            <a:r>
              <a:rPr lang="ru-RU" dirty="0"/>
              <a:t>должен иметь знание о компонентах ПО и должен знать, как найти это ПО, чтобы добавить к нему новые закодированные компоненты </a:t>
            </a:r>
            <a:r>
              <a:rPr lang="ru-RU" dirty="0" smtClean="0"/>
              <a:t>приложения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Программирование начинается с преобразования проекта в код. </a:t>
            </a:r>
            <a:r>
              <a:rPr lang="ru-RU" b="1" dirty="0" smtClean="0"/>
              <a:t>Начальный код не должен программироваться вручную.</a:t>
            </a:r>
            <a:r>
              <a:rPr lang="ru-RU" dirty="0" smtClean="0"/>
              <a:t> </a:t>
            </a:r>
            <a:endParaRPr lang="ru-RU" dirty="0" smtClean="0"/>
          </a:p>
          <a:p>
            <a:r>
              <a:rPr lang="ru-RU" dirty="0" smtClean="0"/>
              <a:t>Используя </a:t>
            </a:r>
            <a:r>
              <a:rPr lang="ru-RU" dirty="0" smtClean="0"/>
              <a:t>CASE-средства и IDE-средства (</a:t>
            </a:r>
            <a:r>
              <a:rPr lang="ru-RU" dirty="0" err="1" smtClean="0"/>
              <a:t>integrated</a:t>
            </a:r>
            <a:r>
              <a:rPr lang="ru-RU" dirty="0" smtClean="0"/>
              <a:t> </a:t>
            </a:r>
            <a:r>
              <a:rPr lang="ru-RU" dirty="0" err="1" smtClean="0"/>
              <a:t>development</a:t>
            </a:r>
            <a:r>
              <a:rPr lang="ru-RU" dirty="0" smtClean="0"/>
              <a:t> </a:t>
            </a:r>
            <a:r>
              <a:rPr lang="ru-RU" dirty="0" err="1" smtClean="0"/>
              <a:t>environments</a:t>
            </a:r>
            <a:r>
              <a:rPr lang="ru-RU" dirty="0" smtClean="0"/>
              <a:t> — интегрированные средства разработки), код начинает формироваться (</a:t>
            </a:r>
            <a:r>
              <a:rPr lang="ru-RU" b="1" dirty="0" smtClean="0"/>
              <a:t>прямое проектирование</a:t>
            </a:r>
            <a:r>
              <a:rPr lang="ru-RU" dirty="0" smtClean="0"/>
              <a:t>) из моделей проекта. </a:t>
            </a:r>
            <a:endParaRPr lang="ru-RU" dirty="0" smtClean="0"/>
          </a:p>
          <a:p>
            <a:r>
              <a:rPr lang="ru-RU" dirty="0" smtClean="0"/>
              <a:t>Произведенный </a:t>
            </a:r>
            <a:r>
              <a:rPr lang="ru-RU" dirty="0" smtClean="0"/>
              <a:t>код должен быть скорректирован </a:t>
            </a:r>
            <a:r>
              <a:rPr lang="ru-RU" dirty="0" smtClean="0"/>
              <a:t>вручную. </a:t>
            </a:r>
          </a:p>
          <a:p>
            <a:r>
              <a:rPr lang="ru-RU" dirty="0" smtClean="0"/>
              <a:t>После </a:t>
            </a:r>
            <a:r>
              <a:rPr lang="ru-RU" dirty="0" smtClean="0"/>
              <a:t>того как код будет модифицирован программистом, он может </a:t>
            </a:r>
            <a:r>
              <a:rPr lang="ru-RU" b="1" dirty="0" smtClean="0"/>
              <a:t>обратно</a:t>
            </a:r>
            <a:r>
              <a:rPr lang="ru-RU" dirty="0" smtClean="0"/>
              <a:t> воздействовать на модели проекта, корректируя их. </a:t>
            </a:r>
            <a:endParaRPr lang="ru-RU" dirty="0" smtClean="0"/>
          </a:p>
          <a:p>
            <a:r>
              <a:rPr lang="ru-RU" dirty="0" smtClean="0"/>
              <a:t>Эти </a:t>
            </a:r>
            <a:r>
              <a:rPr lang="ru-RU" dirty="0" smtClean="0"/>
              <a:t>технические операции в прямом и обратном направлении называются </a:t>
            </a:r>
            <a:r>
              <a:rPr lang="ru-RU" b="1" dirty="0" smtClean="0"/>
              <a:t>циклическим проектированием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 и 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Реализация</a:t>
            </a:r>
            <a:r>
              <a:rPr lang="ru-RU" dirty="0" smtClean="0"/>
              <a:t> — подверженная ошибкам деятельность. </a:t>
            </a:r>
            <a:endParaRPr lang="ru-RU" b="1" dirty="0" smtClean="0"/>
          </a:p>
          <a:p>
            <a:r>
              <a:rPr lang="ru-RU" b="1" dirty="0" smtClean="0"/>
              <a:t>Отладка </a:t>
            </a:r>
            <a:r>
              <a:rPr lang="ru-RU" dirty="0" smtClean="0"/>
              <a:t>— это процесс удаления из ПО ошибок в программах. Ошибки в синтаксисе программы и некоторые логические ошибки могут быть определены и исправлены средствами отладки. Другие ошибки и дефекты должны быть обнаружены во время тестирования программы.</a:t>
            </a:r>
          </a:p>
          <a:p>
            <a:r>
              <a:rPr lang="ru-RU" b="1" dirty="0" smtClean="0"/>
              <a:t>Тестирование </a:t>
            </a:r>
            <a:r>
              <a:rPr lang="ru-RU" dirty="0" smtClean="0"/>
              <a:t>может иметь форму просмотра кода (сквозной контроль и инспекции) или может основываться на выполнении программы (наблюдение за поведением программы во время ее выполнения).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>
                <a:latin typeface="+mj-lt"/>
              </a:rPr>
              <a:t>Интеграция</a:t>
            </a:r>
            <a:r>
              <a:rPr lang="ru-RU" sz="4400" dirty="0"/>
              <a:t> </a:t>
            </a:r>
            <a:r>
              <a:rPr lang="ru-RU" sz="4400" dirty="0">
                <a:latin typeface="+mj-lt"/>
              </a:rPr>
              <a:t>и </a:t>
            </a:r>
            <a:r>
              <a:rPr lang="ru-RU" sz="4400" dirty="0" smtClean="0">
                <a:latin typeface="+mj-lt"/>
              </a:rPr>
              <a:t>внедрение</a:t>
            </a:r>
            <a:endParaRPr lang="ru-RU" sz="4400" dirty="0">
              <a:latin typeface="+mj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Интеграция </a:t>
            </a:r>
            <a:r>
              <a:rPr lang="ru-RU" dirty="0"/>
              <a:t>собирает приложение из набора компонентов, предварительно созданных и проверенных. </a:t>
            </a:r>
          </a:p>
          <a:p>
            <a:r>
              <a:rPr lang="ru-RU" b="1" dirty="0"/>
              <a:t>Внедрение </a:t>
            </a:r>
            <a:r>
              <a:rPr lang="ru-RU" dirty="0"/>
              <a:t>— передача системы клиентам для использования в производстве.</a:t>
            </a:r>
          </a:p>
          <a:p>
            <a:r>
              <a:rPr lang="ru-RU" dirty="0"/>
              <a:t>Интеграцию также трудно отделить от </a:t>
            </a:r>
            <a:r>
              <a:rPr lang="ru-RU" dirty="0" smtClean="0"/>
              <a:t>тестирования (</a:t>
            </a:r>
            <a:r>
              <a:rPr lang="ru-RU" b="1" dirty="0" smtClean="0"/>
              <a:t>тестирование интеграции)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ПО </a:t>
            </a:r>
            <a:r>
              <a:rPr lang="ru-RU" dirty="0"/>
              <a:t>внедряется своими версиями. Каждая </a:t>
            </a:r>
            <a:r>
              <a:rPr lang="ru-RU" b="1" dirty="0"/>
              <a:t>версия</a:t>
            </a:r>
            <a:r>
              <a:rPr lang="ru-RU" i="1" dirty="0"/>
              <a:t> </a:t>
            </a:r>
            <a:r>
              <a:rPr lang="ru-RU" dirty="0"/>
              <a:t>объединяет ряд экземпляров (конструкций), которые предлагаются совместно и функционально полезны пользователям. </a:t>
            </a:r>
            <a:endParaRPr lang="ru-RU" dirty="0" smtClean="0"/>
          </a:p>
          <a:p>
            <a:r>
              <a:rPr lang="ru-RU" dirty="0" smtClean="0"/>
              <a:t>Перед </a:t>
            </a:r>
            <a:r>
              <a:rPr lang="ru-RU" dirty="0"/>
              <a:t>внедрением ПО системно тестируется разработчиками в реальных </a:t>
            </a:r>
            <a:r>
              <a:rPr lang="ru-RU" dirty="0" smtClean="0"/>
              <a:t>условиях (</a:t>
            </a:r>
            <a:r>
              <a:rPr lang="ru-RU" b="1" dirty="0" smtClean="0"/>
              <a:t>альфа-тестирование</a:t>
            </a:r>
            <a:r>
              <a:rPr lang="ru-RU" i="1" dirty="0" smtClean="0"/>
              <a:t>).</a:t>
            </a:r>
          </a:p>
          <a:p>
            <a:r>
              <a:rPr lang="ru-RU" dirty="0" smtClean="0"/>
              <a:t>За </a:t>
            </a:r>
            <a:r>
              <a:rPr lang="ru-RU" dirty="0" err="1"/>
              <a:t>альфа-тестированием</a:t>
            </a:r>
            <a:r>
              <a:rPr lang="ru-RU" dirty="0"/>
              <a:t> следуют </a:t>
            </a:r>
            <a:r>
              <a:rPr lang="ru-RU" b="1" dirty="0"/>
              <a:t>приемочные испытания </a:t>
            </a:r>
            <a:r>
              <a:rPr lang="ru-RU" dirty="0"/>
              <a:t>специалистами </a:t>
            </a:r>
            <a:r>
              <a:rPr lang="ru-RU" dirty="0" smtClean="0"/>
              <a:t>пользователя (</a:t>
            </a:r>
            <a:r>
              <a:rPr lang="ru-RU" b="1" dirty="0" smtClean="0"/>
              <a:t>бета-тестирование</a:t>
            </a:r>
            <a:r>
              <a:rPr lang="ru-RU" i="1" dirty="0" smtClean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Функционирование </a:t>
            </a:r>
            <a:r>
              <a:rPr lang="ru-RU" dirty="0"/>
              <a:t>и </a:t>
            </a:r>
            <a:r>
              <a:rPr lang="ru-RU" dirty="0" smtClean="0"/>
              <a:t>сопровождение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С</a:t>
            </a:r>
            <a:r>
              <a:rPr lang="ru-RU" b="1" dirty="0" smtClean="0"/>
              <a:t>опровождение</a:t>
            </a:r>
            <a:r>
              <a:rPr lang="ru-RU" dirty="0" smtClean="0"/>
              <a:t> </a:t>
            </a:r>
            <a:r>
              <a:rPr lang="ru-RU" dirty="0"/>
              <a:t>включает развитие изделия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Сопровождение </a:t>
            </a:r>
            <a:r>
              <a:rPr lang="ru-RU" dirty="0"/>
              <a:t>обычно разделяется на: </a:t>
            </a:r>
          </a:p>
          <a:p>
            <a:pPr lvl="1"/>
            <a:r>
              <a:rPr lang="ru-RU" b="1" dirty="0"/>
              <a:t>корректирующее</a:t>
            </a:r>
            <a:r>
              <a:rPr lang="ru-RU" i="1" dirty="0"/>
              <a:t> </a:t>
            </a:r>
            <a:r>
              <a:rPr lang="ru-RU" dirty="0"/>
              <a:t>(действия по обслуживанию) — выявление дефектов и ошибок, обнаруженных при работе;</a:t>
            </a:r>
          </a:p>
          <a:p>
            <a:pPr lvl="1"/>
            <a:r>
              <a:rPr lang="ru-RU" b="1" dirty="0"/>
              <a:t>адаптивное</a:t>
            </a:r>
            <a:r>
              <a:rPr lang="ru-RU" i="1" dirty="0"/>
              <a:t> </a:t>
            </a:r>
            <a:r>
              <a:rPr lang="ru-RU" dirty="0"/>
              <a:t>— изменение ПО в ответ на изменения в вычислениях или в </a:t>
            </a:r>
            <a:r>
              <a:rPr lang="ru-RU" dirty="0" err="1"/>
              <a:t>бизнес-среде</a:t>
            </a:r>
            <a:r>
              <a:rPr lang="ru-RU" dirty="0"/>
              <a:t>;</a:t>
            </a:r>
          </a:p>
          <a:p>
            <a:pPr lvl="1"/>
            <a:r>
              <a:rPr lang="ru-RU" b="1" dirty="0"/>
              <a:t>совершенствующее</a:t>
            </a:r>
            <a:r>
              <a:rPr lang="ru-RU" i="1" dirty="0"/>
              <a:t> </a:t>
            </a:r>
            <a:r>
              <a:rPr lang="ru-RU" dirty="0"/>
              <a:t>— развитие изделия путем добавления новых особенностей или улучшения его качества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Большие </a:t>
            </a:r>
            <a:r>
              <a:rPr lang="ru-RU" dirty="0"/>
              <a:t>системы предприятий настолько фундаментальны, что они сохраняются действующими с помощью использования любых доступных </a:t>
            </a:r>
            <a:r>
              <a:rPr lang="ru-RU" dirty="0" smtClean="0"/>
              <a:t>технологий. </a:t>
            </a:r>
            <a:r>
              <a:rPr lang="ru-RU" dirty="0"/>
              <a:t>Такие системы называются </a:t>
            </a:r>
            <a:r>
              <a:rPr lang="ru-RU" b="1" dirty="0"/>
              <a:t>унаследованными системами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жизненного цикла</a:t>
            </a: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556792"/>
            <a:ext cx="5915851" cy="221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163310" y="4290864"/>
            <a:ext cx="68173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Жизненный цикл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водопад с обратной связью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»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жизненного цикла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7238" y="1920324"/>
            <a:ext cx="6009524" cy="38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2646761" y="5761801"/>
            <a:ext cx="38504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Итеративный жизненный цикл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жизненного цикла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4911" y="1600200"/>
            <a:ext cx="59141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3059832" y="6237312"/>
            <a:ext cx="3031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4F81BD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Спиральная модель ЖЦ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467544" y="332656"/>
            <a:ext cx="4040188" cy="639762"/>
          </a:xfrm>
        </p:spPr>
        <p:txBody>
          <a:bodyPr>
            <a:normAutofit fontScale="92500" lnSpcReduction="20000"/>
          </a:bodyPr>
          <a:lstStyle/>
          <a:p>
            <a:r>
              <a:rPr lang="ru-RU" i="1" dirty="0" smtClean="0"/>
              <a:t>«Малое» (простое) программное обеспечение: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2"/>
          </p:nvPr>
        </p:nvSpPr>
        <p:spPr>
          <a:xfrm>
            <a:off x="457200" y="1052736"/>
            <a:ext cx="4040188" cy="547260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решает одну несложную, четко поставленную задачу;</a:t>
            </a:r>
          </a:p>
          <a:p>
            <a:pPr lvl="0"/>
            <a:r>
              <a:rPr lang="ru-RU" dirty="0"/>
              <a:t>размер исходного кода не превышает нескольких сотен строк;</a:t>
            </a:r>
          </a:p>
          <a:p>
            <a:pPr lvl="0"/>
            <a:r>
              <a:rPr lang="ru-RU" dirty="0"/>
              <a:t>скорость работы программного обеспечения и необходимые ему ресурсы не играют большой роли;</a:t>
            </a:r>
          </a:p>
          <a:p>
            <a:pPr lvl="0"/>
            <a:r>
              <a:rPr lang="ru-RU" dirty="0"/>
              <a:t>ущерб от неправильной работы не имеет большого значения;</a:t>
            </a:r>
          </a:p>
          <a:p>
            <a:pPr lvl="0"/>
            <a:r>
              <a:rPr lang="ru-RU" dirty="0"/>
              <a:t>модернизация программного обеспечения, дополнение его возможностей требуется редко;</a:t>
            </a:r>
          </a:p>
          <a:p>
            <a:pPr lvl="0"/>
            <a:r>
              <a:rPr lang="ru-RU" dirty="0"/>
              <a:t>как правило, разрабатывается одним программистом или небольшой группой (5 или менее человек);</a:t>
            </a:r>
          </a:p>
          <a:p>
            <a:pPr lvl="0"/>
            <a:r>
              <a:rPr lang="ru-RU" dirty="0"/>
              <a:t>подробная документация не требуется, ее может заменить исходный код, который доступен.</a:t>
            </a:r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4644008" y="332656"/>
            <a:ext cx="4041775" cy="639762"/>
          </a:xfrm>
        </p:spPr>
        <p:txBody>
          <a:bodyPr>
            <a:normAutofit fontScale="92500" lnSpcReduction="20000"/>
          </a:bodyPr>
          <a:lstStyle/>
          <a:p>
            <a:r>
              <a:rPr lang="ru-RU" i="1" dirty="0"/>
              <a:t>«Большое»(сложное) программное обеспечение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4"/>
          </p:nvPr>
        </p:nvSpPr>
        <p:spPr>
          <a:xfrm>
            <a:off x="4645025" y="980728"/>
            <a:ext cx="4041775" cy="587727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решает совокупность взаимосвязанных задач;</a:t>
            </a:r>
          </a:p>
          <a:p>
            <a:pPr lvl="0"/>
            <a:r>
              <a:rPr lang="ru-RU" dirty="0"/>
              <a:t>использование приносит значимую выгоду;</a:t>
            </a:r>
          </a:p>
          <a:p>
            <a:pPr lvl="0"/>
            <a:r>
              <a:rPr lang="ru-RU" dirty="0"/>
              <a:t>удобство его использования играет важную роль;</a:t>
            </a:r>
          </a:p>
          <a:p>
            <a:pPr lvl="0"/>
            <a:r>
              <a:rPr lang="ru-RU" dirty="0"/>
              <a:t>обязательно наличие полной и понятной документации;</a:t>
            </a:r>
          </a:p>
          <a:p>
            <a:pPr lvl="0"/>
            <a:r>
              <a:rPr lang="ru-RU" dirty="0"/>
              <a:t>низкая скорость работы приводит к потерям;</a:t>
            </a:r>
          </a:p>
          <a:p>
            <a:pPr lvl="0"/>
            <a:r>
              <a:rPr lang="ru-RU" dirty="0"/>
              <a:t>сбои, неправильная работа, наносит ощутимый ущерб;</a:t>
            </a:r>
          </a:p>
          <a:p>
            <a:pPr lvl="0"/>
            <a:r>
              <a:rPr lang="ru-RU" dirty="0"/>
              <a:t>программы в составе ПО во время работы взаимодействует с другими программами и программно-аппаратными комплексами;</a:t>
            </a:r>
          </a:p>
          <a:p>
            <a:pPr lvl="0"/>
            <a:r>
              <a:rPr lang="ru-RU" dirty="0"/>
              <a:t>работает на разных платформах;</a:t>
            </a:r>
          </a:p>
          <a:p>
            <a:pPr lvl="0"/>
            <a:r>
              <a:rPr lang="ru-RU" dirty="0"/>
              <a:t>требуется развитие, исправление ошибок, добавление новых возможностей;</a:t>
            </a:r>
          </a:p>
          <a:p>
            <a:pPr lvl="0"/>
            <a:r>
              <a:rPr lang="ru-RU" dirty="0"/>
              <a:t>группа разработчиков состоит из более 5 </a:t>
            </a:r>
            <a:r>
              <a:rPr lang="ru-RU" dirty="0" smtClean="0"/>
              <a:t>человек.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Кризис ПО</a:t>
            </a:r>
            <a:endParaRPr lang="ru-RU" dirty="0"/>
          </a:p>
        </p:txBody>
      </p:sp>
      <p:graphicFrame>
        <p:nvGraphicFramePr>
          <p:cNvPr id="9" name="Объект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Кризис ПО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01" y="2276872"/>
            <a:ext cx="8938299" cy="259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Причины неудач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нечеткая и неполная формулировка требований;</a:t>
            </a:r>
          </a:p>
          <a:p>
            <a:pPr lvl="0"/>
            <a:r>
              <a:rPr lang="ru-RU" dirty="0"/>
              <a:t>недостаточное вовлечение пользователей в работу над проектом;</a:t>
            </a:r>
          </a:p>
          <a:p>
            <a:pPr lvl="0"/>
            <a:r>
              <a:rPr lang="ru-RU" dirty="0"/>
              <a:t>отсутствие необходимых ресурсов;</a:t>
            </a:r>
          </a:p>
          <a:p>
            <a:pPr lvl="0"/>
            <a:r>
              <a:rPr lang="ru-RU" dirty="0"/>
              <a:t>неудовлетворительное планирование и отсутствие грамотного управления проектом;</a:t>
            </a:r>
          </a:p>
          <a:p>
            <a:pPr lvl="0"/>
            <a:r>
              <a:rPr lang="ru-RU" dirty="0"/>
              <a:t>частое изменение требований и спецификаций;</a:t>
            </a:r>
          </a:p>
          <a:p>
            <a:pPr lvl="0"/>
            <a:r>
              <a:rPr lang="ru-RU" dirty="0"/>
              <a:t>новизна и несовершенство используемой технологии;</a:t>
            </a:r>
          </a:p>
          <a:p>
            <a:pPr lvl="0"/>
            <a:r>
              <a:rPr lang="ru-RU" dirty="0"/>
              <a:t>недостаточная поддержка со стороны высшего руководства;</a:t>
            </a:r>
          </a:p>
          <a:p>
            <a:pPr lvl="0"/>
            <a:r>
              <a:rPr lang="ru-RU" dirty="0"/>
              <a:t>недостаточно высокая квалификация разработчиков, отсутствие необходимого опыта.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современного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ru-RU" dirty="0" smtClean="0"/>
              <a:t>неформальный  </a:t>
            </a:r>
            <a:r>
              <a:rPr lang="ru-RU" dirty="0" smtClean="0"/>
              <a:t>характер требований к ПО и формализованный основной объект разработки – программы; </a:t>
            </a:r>
          </a:p>
          <a:p>
            <a:pPr lvl="0"/>
            <a:r>
              <a:rPr lang="ru-RU" dirty="0" smtClean="0"/>
              <a:t>творческий  характер разработки; </a:t>
            </a:r>
          </a:p>
          <a:p>
            <a:pPr lvl="0"/>
            <a:r>
              <a:rPr lang="ru-RU" dirty="0" smtClean="0"/>
              <a:t>дуализм ПО, которое, с одной стороны, является статическим объектом – совокупностью текстов, с другой стороны, – динамическим, поскольку при эксплуатации порождаются процессы обработки данных;</a:t>
            </a:r>
          </a:p>
          <a:p>
            <a:pPr lvl="0"/>
            <a:r>
              <a:rPr lang="ru-RU" dirty="0" smtClean="0"/>
              <a:t>при своем использовании (эксплуатации) ПО не расходуется и не изнашивается;</a:t>
            </a:r>
          </a:p>
          <a:p>
            <a:pPr lvl="0"/>
            <a:r>
              <a:rPr lang="ru-RU" dirty="0" smtClean="0"/>
              <a:t>«неощутимость», «воздушность» ПО, что подталкивает к безответственному переделыванию, поскольку легко стереть и переписать, чего не сделаешь при проектировании зданий и аппаратуры.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Особенности </a:t>
            </a:r>
            <a:r>
              <a:rPr lang="ru-RU" b="1" dirty="0" smtClean="0"/>
              <a:t>проектов </a:t>
            </a:r>
            <a:r>
              <a:rPr lang="ru-RU" b="1" dirty="0" smtClean="0"/>
              <a:t>разработки </a:t>
            </a:r>
            <a:r>
              <a:rPr lang="ru-RU" b="1" dirty="0" smtClean="0"/>
              <a:t>ПО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 smtClean="0"/>
              <a:t>сложность – неотъемлемая характеристика создаваемого ПО;</a:t>
            </a:r>
          </a:p>
          <a:p>
            <a:pPr lvl="0"/>
            <a:r>
              <a:rPr lang="ru-RU" dirty="0" smtClean="0"/>
              <a:t>отсутствие </a:t>
            </a:r>
            <a:r>
              <a:rPr lang="ru-RU" dirty="0"/>
              <a:t>полных аналогов и высокая доля вновь разрабатываемого ПО;</a:t>
            </a:r>
          </a:p>
          <a:p>
            <a:pPr lvl="0"/>
            <a:r>
              <a:rPr lang="ru-RU" dirty="0"/>
              <a:t>наличие унаследованного ПО и необходимость его интеграции с  разрабатываемым ПО; </a:t>
            </a:r>
          </a:p>
          <a:p>
            <a:pPr lvl="0"/>
            <a:r>
              <a:rPr lang="ru-RU" dirty="0"/>
              <a:t>территориально распределенная и неоднородная среда функционирования;</a:t>
            </a:r>
          </a:p>
          <a:p>
            <a:pPr lvl="0"/>
            <a:r>
              <a:rPr lang="ru-RU" dirty="0"/>
              <a:t>большое количество участников проектирования, разобщенность и разнородность отдельных групп разработчиков по уровню квалификации и опыту</a:t>
            </a:r>
            <a:r>
              <a:rPr lang="ru-RU" dirty="0" smtClean="0"/>
              <a:t>.</a:t>
            </a:r>
          </a:p>
          <a:p>
            <a:pPr lvl="0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Качество программного продукта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Качество</a:t>
            </a:r>
            <a:r>
              <a:rPr lang="ru-RU" b="1" i="1" dirty="0" smtClean="0"/>
              <a:t> </a:t>
            </a:r>
            <a:r>
              <a:rPr lang="ru-RU" b="1" dirty="0" smtClean="0"/>
              <a:t>ПП </a:t>
            </a:r>
            <a:r>
              <a:rPr lang="ru-RU" dirty="0" smtClean="0">
                <a:sym typeface="Symbol"/>
              </a:rPr>
              <a:t></a:t>
            </a:r>
            <a:r>
              <a:rPr lang="ru-RU" dirty="0" smtClean="0"/>
              <a:t> это совокупность его черт и характеристик, которые влияют на его способность удовлетворять заданные потребности  пользователей.</a:t>
            </a:r>
          </a:p>
          <a:p>
            <a:r>
              <a:rPr lang="ru-RU" dirty="0" smtClean="0"/>
              <a:t>Совокупность свойств ПС, которая образует удовлетворительное для пользователя качество ПС, </a:t>
            </a:r>
            <a:r>
              <a:rPr lang="ru-RU" b="1" dirty="0" smtClean="0"/>
              <a:t>зависит от условий и характера эксплуатации </a:t>
            </a:r>
            <a:r>
              <a:rPr lang="ru-RU" dirty="0" smtClean="0"/>
              <a:t>этого ПС,  т.е. от позиции, с которой должно рассматриваться качество этого ПС. </a:t>
            </a:r>
          </a:p>
          <a:p>
            <a:r>
              <a:rPr lang="ru-RU" dirty="0" smtClean="0"/>
              <a:t>Поэтому при описании качества ПС, прежде всего, должны  быть фиксированы </a:t>
            </a:r>
            <a:r>
              <a:rPr lang="ru-RU" b="1" dirty="0" smtClean="0"/>
              <a:t>критерии отбора </a:t>
            </a:r>
            <a:r>
              <a:rPr lang="ru-RU" dirty="0" smtClean="0"/>
              <a:t>требуемых свойств ПС. 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3080</Words>
  <Application>Microsoft Office PowerPoint</Application>
  <PresentationFormat>Экран (4:3)</PresentationFormat>
  <Paragraphs>213</Paragraphs>
  <Slides>26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Технология разработки программного продукта</vt:lpstr>
      <vt:lpstr>Программное обеспечение</vt:lpstr>
      <vt:lpstr>Слайд 3</vt:lpstr>
      <vt:lpstr>Кризис ПО</vt:lpstr>
      <vt:lpstr>Кризис ПО</vt:lpstr>
      <vt:lpstr>Причины неудач:</vt:lpstr>
      <vt:lpstr>Особенности современного ПО</vt:lpstr>
      <vt:lpstr>Особенности проектов разработки ПО:</vt:lpstr>
      <vt:lpstr>Качество программного продукта</vt:lpstr>
      <vt:lpstr>Критерии качества </vt:lpstr>
      <vt:lpstr>Технология программирования</vt:lpstr>
      <vt:lpstr>Технология программирования</vt:lpstr>
      <vt:lpstr>Жизненный цикл (ЖЦ) программного обеспечения</vt:lpstr>
      <vt:lpstr>Стадии ЖЦ ПО</vt:lpstr>
      <vt:lpstr>Моделирование </vt:lpstr>
      <vt:lpstr>Модель процесса создания ПО </vt:lpstr>
      <vt:lpstr>Проверка результатов</vt:lpstr>
      <vt:lpstr>Анализ требований</vt:lpstr>
      <vt:lpstr>Проектирование системы </vt:lpstr>
      <vt:lpstr>Реализация </vt:lpstr>
      <vt:lpstr>Отладка и тестирование</vt:lpstr>
      <vt:lpstr>Интеграция и внедрение</vt:lpstr>
      <vt:lpstr>Функционирование и сопровождение</vt:lpstr>
      <vt:lpstr>Модели жизненного цикла</vt:lpstr>
      <vt:lpstr>Модели жизненного цикла</vt:lpstr>
      <vt:lpstr>Модели жизненного цикла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VikentyevaOL</dc:creator>
  <cp:lastModifiedBy>VikentyevaOL</cp:lastModifiedBy>
  <cp:revision>4</cp:revision>
  <dcterms:created xsi:type="dcterms:W3CDTF">2014-11-09T12:37:12Z</dcterms:created>
  <dcterms:modified xsi:type="dcterms:W3CDTF">2015-11-04T13:18:43Z</dcterms:modified>
</cp:coreProperties>
</file>