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0C1D-1963-43AC-8F1E-113232898DC9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9B6EE-5A9E-420C-B759-8B8D1D65FF0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B36-FB21-4AFB-86E5-2503F2262D80}" type="datetime1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73D-411D-4AF5-A071-8A3B7DDBDB4E}" type="datetime1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2E4A-7D95-4A30-95FD-9C6F42590A06}" type="datetime1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1E7-8486-4ADC-ABC0-425294E6AF02}" type="datetime1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904D-772D-460E-AAA8-A849F744E2A4}" type="datetime1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F9FE-EA44-4F53-8C40-9B2B18B26FE2}" type="datetime1">
              <a:rPr lang="ru-RU" smtClean="0"/>
              <a:t>12.01.2016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2416-3316-4BFC-8A53-961F3B034B4E}" type="datetime1">
              <a:rPr lang="ru-RU" smtClean="0"/>
              <a:t>12.01.2016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E5C-C70C-4B42-BAB6-71AB5899C312}" type="datetime1">
              <a:rPr lang="ru-RU" smtClean="0"/>
              <a:t>12.01.2016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FE41-46FF-4892-AA0C-94B62E9FF2FB}" type="datetime1">
              <a:rPr lang="ru-RU" smtClean="0"/>
              <a:t>12.01.2016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BEB7-1650-4434-B537-94DD8695E5B4}" type="datetime1">
              <a:rPr lang="ru-RU" smtClean="0"/>
              <a:t>12.01.2016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AD7-2796-4FE8-8AE1-DDB8CD22C2DA}" type="datetime1">
              <a:rPr lang="ru-RU" smtClean="0"/>
              <a:t>12.01.2016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DFF0-7A60-44F7-9159-504610EEF40B}" type="datetime1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DA08-54E1-486E-9B28-77E87E4A47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ОО анализ и проектирование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Спецификация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Имя класса должно быть именем существительным в единственном числе (например, </a:t>
            </a:r>
            <a:r>
              <a:rPr lang="en-US" dirty="0"/>
              <a:t>Computer</a:t>
            </a:r>
            <a:r>
              <a:rPr lang="ru-RU" dirty="0"/>
              <a:t>) либо, при возможности, сочетанием прилагательного и существительного в единственном числе (например, </a:t>
            </a:r>
            <a:r>
              <a:rPr lang="en-US" dirty="0" err="1" smtClean="0"/>
              <a:t>StandartConfiguration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Имя </a:t>
            </a:r>
            <a:r>
              <a:rPr lang="ru-RU" dirty="0"/>
              <a:t>класса должно быть осмысленным. Оно должно отражать истинную природу класса. Оно должно заимствоваться из словаря пользователей (а не жаргона разработчиков</a:t>
            </a:r>
            <a:r>
              <a:rPr lang="ru-RU" dirty="0" smtClean="0"/>
              <a:t>).</a:t>
            </a:r>
          </a:p>
          <a:p>
            <a:r>
              <a:rPr lang="ru-RU" dirty="0"/>
              <a:t>Выделение атрибутов осуществляется параллельно с выделением классов. Исходные модели спецификации определяют только атрибуты, являющиеся существенными для понимания </a:t>
            </a:r>
            <a:r>
              <a:rPr lang="ru-RU" b="1" dirty="0"/>
              <a:t>состояний</a:t>
            </a:r>
            <a:r>
              <a:rPr lang="ru-RU" dirty="0"/>
              <a:t>, в которых могут находиться объекты класса. 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5940152" y="1124744"/>
            <a:ext cx="2980700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отношений между классами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Ассоциации</a:t>
            </a:r>
            <a:r>
              <a:rPr lang="ru-RU" dirty="0"/>
              <a:t> служат объединению объектов в системе. Они способствуют взаимодействию между объектами. </a:t>
            </a:r>
            <a:endParaRPr lang="ru-RU" dirty="0" smtClean="0"/>
          </a:p>
          <a:p>
            <a:r>
              <a:rPr lang="ru-RU" dirty="0"/>
              <a:t>Спецификация ассоциаций подразумевает выполнение следующих действий:</a:t>
            </a:r>
          </a:p>
          <a:p>
            <a:pPr lvl="1"/>
            <a:r>
              <a:rPr lang="ru-RU" dirty="0"/>
              <a:t>Присваивание имен ассоциациям.</a:t>
            </a:r>
          </a:p>
          <a:p>
            <a:pPr lvl="1"/>
            <a:r>
              <a:rPr lang="ru-RU" dirty="0"/>
              <a:t>Присваивание имен ассоциативным ролям.</a:t>
            </a:r>
          </a:p>
          <a:p>
            <a:pPr lvl="1"/>
            <a:r>
              <a:rPr lang="ru-RU" dirty="0"/>
              <a:t>Установление кратности ассоциации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отношений между классами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объяснении отношения </a:t>
            </a:r>
            <a:r>
              <a:rPr lang="ru-RU" b="1" dirty="0"/>
              <a:t>агрегации</a:t>
            </a:r>
            <a:r>
              <a:rPr lang="ru-RU" dirty="0"/>
              <a:t> используют фразы “включает” (“</a:t>
            </a:r>
            <a:r>
              <a:rPr lang="ru-RU" dirty="0" err="1"/>
              <a:t>has</a:t>
            </a:r>
            <a:r>
              <a:rPr lang="ru-RU" dirty="0"/>
              <a:t>”) и “является частью” (“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”). Например, Книга “включает” Главу, Глава “является частью” Книги.</a:t>
            </a:r>
          </a:p>
          <a:p>
            <a:r>
              <a:rPr lang="ru-RU" dirty="0"/>
              <a:t>Сильная форма агрегации называется в UML </a:t>
            </a:r>
            <a:r>
              <a:rPr lang="ru-RU" dirty="0" smtClean="0"/>
              <a:t>композицией.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отношений обобщения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Отношение </a:t>
            </a:r>
            <a:r>
              <a:rPr lang="ru-RU" b="1" dirty="0"/>
              <a:t>обобщения</a:t>
            </a:r>
            <a:r>
              <a:rPr lang="ru-RU" dirty="0"/>
              <a:t> соединяет базовый класс (суперкласс) с более специализированными классами (производными классами). Обобщение делает возможным наследование (многократное использование) характеристик суперкласса производным классом.</a:t>
            </a:r>
          </a:p>
          <a:p>
            <a:r>
              <a:rPr lang="ru-RU" dirty="0"/>
              <a:t>Помимо наследования обобщение преследует еще две цели:</a:t>
            </a:r>
          </a:p>
          <a:p>
            <a:pPr lvl="1"/>
            <a:r>
              <a:rPr lang="ru-RU" dirty="0"/>
              <a:t>Использование подстановки.</a:t>
            </a:r>
          </a:p>
          <a:p>
            <a:pPr lvl="1"/>
            <a:r>
              <a:rPr lang="ru-RU" dirty="0"/>
              <a:t>Использование полиморфизма.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поведения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Поведение системы - так как оно выглядит для внешнего пользователя - изображается в виде </a:t>
            </a:r>
            <a:r>
              <a:rPr lang="ru-RU" dirty="0" smtClean="0"/>
              <a:t>прецедентов.</a:t>
            </a:r>
          </a:p>
          <a:p>
            <a:r>
              <a:rPr lang="ru-RU" dirty="0" smtClean="0"/>
              <a:t>На </a:t>
            </a:r>
            <a:r>
              <a:rPr lang="ru-RU" dirty="0"/>
              <a:t>этапе анализа прецеденты описывают системные </a:t>
            </a:r>
            <a:r>
              <a:rPr lang="ru-RU" dirty="0" smtClean="0"/>
              <a:t>требования ( </a:t>
            </a:r>
            <a:r>
              <a:rPr lang="ru-RU" dirty="0"/>
              <a:t>что делает или должна делать </a:t>
            </a:r>
            <a:r>
              <a:rPr lang="ru-RU" dirty="0" smtClean="0"/>
              <a:t>система, </a:t>
            </a:r>
            <a:r>
              <a:rPr lang="en-US" dirty="0" smtClean="0"/>
              <a:t>as is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На </a:t>
            </a:r>
            <a:r>
              <a:rPr lang="ru-RU" dirty="0"/>
              <a:t>этапе проектирования прецеденты можно использовать для описания поведения системы в том виде, как оно должно быть </a:t>
            </a:r>
            <a:r>
              <a:rPr lang="ru-RU" dirty="0" smtClean="0"/>
              <a:t>реализовано</a:t>
            </a:r>
            <a:r>
              <a:rPr lang="en-US" dirty="0" smtClean="0"/>
              <a:t> (to be)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Поведение </a:t>
            </a:r>
            <a:r>
              <a:rPr lang="ru-RU" dirty="0" smtClean="0"/>
              <a:t>системы </a:t>
            </a:r>
            <a:r>
              <a:rPr lang="ru-RU" dirty="0"/>
              <a:t>требует осуществить соответствующие </a:t>
            </a:r>
            <a:r>
              <a:rPr lang="ru-RU" b="1" dirty="0" smtClean="0"/>
              <a:t>действия </a:t>
            </a:r>
            <a:r>
              <a:rPr lang="ru-RU" dirty="0" smtClean="0"/>
              <a:t>и </a:t>
            </a:r>
            <a:r>
              <a:rPr lang="ru-RU" dirty="0"/>
              <a:t>обеспечить </a:t>
            </a:r>
            <a:r>
              <a:rPr lang="ru-RU" b="1" dirty="0"/>
              <a:t>взаимодействие</a:t>
            </a:r>
            <a:r>
              <a:rPr lang="ru-RU" dirty="0"/>
              <a:t> объектов для выполнения этих прецедентов. </a:t>
            </a:r>
          </a:p>
          <a:p>
            <a:r>
              <a:rPr lang="ru-RU" dirty="0" smtClean="0"/>
              <a:t>Действия можно </a:t>
            </a:r>
            <a:r>
              <a:rPr lang="ru-RU" dirty="0"/>
              <a:t>смоделировать с помощью </a:t>
            </a:r>
            <a:r>
              <a:rPr lang="ru-RU" b="1" dirty="0"/>
              <a:t>диаграмм видов деятельности</a:t>
            </a:r>
            <a:r>
              <a:rPr lang="ru-RU" dirty="0"/>
              <a:t>. </a:t>
            </a:r>
          </a:p>
          <a:p>
            <a:r>
              <a:rPr lang="ru-RU" dirty="0"/>
              <a:t>Взаимодействие объектов можно задать с помощью </a:t>
            </a:r>
            <a:r>
              <a:rPr lang="ru-RU" b="1" dirty="0"/>
              <a:t>диаграмм последовательностей или диаграмм кооперации.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 поведения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мере создания моделей поведения появляются еще два уровня классов.</a:t>
            </a:r>
          </a:p>
          <a:p>
            <a:pPr lvl="0"/>
            <a:r>
              <a:rPr lang="ru-RU" dirty="0"/>
              <a:t>Классы, которые обслуживают события, инициируемые пользователями, и представляют бизнес-процессы (</a:t>
            </a:r>
            <a:r>
              <a:rPr lang="ru-RU" b="1" dirty="0"/>
              <a:t>управляющие</a:t>
            </a:r>
            <a:r>
              <a:rPr lang="ru-RU" dirty="0"/>
              <a:t> классы).</a:t>
            </a:r>
          </a:p>
          <a:p>
            <a:pPr lvl="0"/>
            <a:r>
              <a:rPr lang="ru-RU" dirty="0"/>
              <a:t>Классы, представляющие графические интерфейсы (</a:t>
            </a:r>
            <a:r>
              <a:rPr lang="ru-RU" b="1" dirty="0"/>
              <a:t>пограничные</a:t>
            </a:r>
            <a:r>
              <a:rPr lang="ru-RU" dirty="0"/>
              <a:t> классы).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открытых интерфейсов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Открытый интерфейс </a:t>
            </a:r>
            <a:r>
              <a:rPr lang="ru-RU" dirty="0"/>
              <a:t>класса определяется набором операций, предлагаемых классом в </a:t>
            </a:r>
            <a:r>
              <a:rPr lang="ru-RU" dirty="0" smtClean="0"/>
              <a:t>качестве </a:t>
            </a:r>
            <a:r>
              <a:rPr lang="ru-RU" dirty="0"/>
              <a:t>услуг другим классам в системе</a:t>
            </a:r>
            <a:r>
              <a:rPr lang="ru-RU" dirty="0" smtClean="0"/>
              <a:t>.</a:t>
            </a:r>
          </a:p>
          <a:p>
            <a:r>
              <a:rPr lang="ru-RU" dirty="0"/>
              <a:t>Открытые интерфейсы </a:t>
            </a:r>
            <a:r>
              <a:rPr lang="ru-RU" dirty="0" smtClean="0"/>
              <a:t>определяются </a:t>
            </a:r>
            <a:r>
              <a:rPr lang="ru-RU" dirty="0"/>
              <a:t>ближе к окончанию этапа анализа, когда спецификации состояний и поведения в значительной степени определены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 ходе анализа мы определяем только сигнатуру каждой открытой операции (имя операции, список формальных аргументов, тип возвращаемого значения).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ходе проектирования мы даем определение алгоритмам для метода, реализующего операцию.</a:t>
            </a:r>
          </a:p>
          <a:p>
            <a:r>
              <a:rPr lang="ru-RU" dirty="0"/>
              <a:t>Операции классов лучше всего определять на основе диаграмм последовательностей.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CRUD-операции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</a:t>
            </a:r>
            <a:r>
              <a:rPr lang="ru-RU" dirty="0"/>
              <a:t>отвечают за собственную “судьбу” и поэтому они должны поддерживать четыре элементарных операции.</a:t>
            </a:r>
          </a:p>
          <a:p>
            <a:pPr lvl="0"/>
            <a:r>
              <a:rPr lang="ru-RU" dirty="0"/>
              <a:t>“Создать” (</a:t>
            </a:r>
            <a:r>
              <a:rPr lang="ru-RU" dirty="0" err="1"/>
              <a:t>Create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“Читать” (</a:t>
            </a:r>
            <a:r>
              <a:rPr lang="ru-RU" dirty="0" err="1"/>
              <a:t>Read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“Обновить” (</a:t>
            </a:r>
            <a:r>
              <a:rPr lang="ru-RU" dirty="0" err="1"/>
              <a:t>Update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“Удалить” (</a:t>
            </a:r>
            <a:r>
              <a:rPr lang="ru-RU" dirty="0" err="1"/>
              <a:t>Delete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представления групп классов (или других элементов моделирования, например, прецедентов) в языке UML предусмотрено понятие </a:t>
            </a:r>
            <a:r>
              <a:rPr lang="ru-RU" b="1" dirty="0"/>
              <a:t>пакета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Пакеты </a:t>
            </a:r>
            <a:r>
              <a:rPr lang="ru-RU" dirty="0"/>
              <a:t>служат для разделения </a:t>
            </a:r>
            <a:r>
              <a:rPr lang="ru-RU" b="1" dirty="0"/>
              <a:t>логической модели</a:t>
            </a:r>
            <a:r>
              <a:rPr lang="ru-RU" dirty="0"/>
              <a:t> прикладной программы</a:t>
            </a:r>
            <a:r>
              <a:rPr lang="ru-RU" dirty="0" smtClean="0"/>
              <a:t>.</a:t>
            </a:r>
          </a:p>
          <a:p>
            <a:r>
              <a:rPr lang="ru-RU" dirty="0"/>
              <a:t>Пакеты создаются в диаграмме классов или диаграмме прецедентов.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первом случае диаграмма пакетов представляет модель системы </a:t>
            </a:r>
            <a:r>
              <a:rPr lang="ru-RU" b="1" dirty="0"/>
              <a:t>с точки зрения ее состояний (</a:t>
            </a:r>
            <a:r>
              <a:rPr lang="ru-RU" dirty="0"/>
              <a:t>описывает архитектуру системы</a:t>
            </a:r>
            <a:r>
              <a:rPr lang="ru-RU" b="1" dirty="0"/>
              <a:t>)</a:t>
            </a:r>
            <a:r>
              <a:rPr lang="ru-RU" dirty="0"/>
              <a:t>. Во втором случае - </a:t>
            </a:r>
            <a:r>
              <a:rPr lang="ru-RU" b="1" dirty="0"/>
              <a:t>с точки зрения поведения системы (</a:t>
            </a:r>
            <a:r>
              <a:rPr lang="ru-RU" dirty="0"/>
              <a:t>описывает функциональную структуру</a:t>
            </a:r>
            <a:r>
              <a:rPr lang="ru-RU" b="1" dirty="0"/>
              <a:t>)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 </a:t>
            </a:r>
            <a:r>
              <a:rPr lang="ru-RU" dirty="0" smtClean="0"/>
              <a:t>BCE (</a:t>
            </a:r>
            <a:r>
              <a:rPr lang="ru-RU" dirty="0" err="1" smtClean="0"/>
              <a:t>Boundary-Control-Entity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Пограничные классы</a:t>
            </a:r>
            <a:r>
              <a:rPr lang="ru-RU" dirty="0"/>
              <a:t> (</a:t>
            </a:r>
            <a:r>
              <a:rPr lang="ru-RU" dirty="0" err="1"/>
              <a:t>boundary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представляют интерфейс между субъектом и системой. </a:t>
            </a:r>
          </a:p>
          <a:p>
            <a:r>
              <a:rPr lang="ru-RU" b="1" dirty="0"/>
              <a:t>Управляющие классы</a:t>
            </a:r>
            <a:r>
              <a:rPr lang="ru-RU" dirty="0"/>
              <a:t> (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перехватывают входные события, инициированные пользователем, и контролируют выполнение бизнес-процесса. Управляющий класс представляет действия и виды деятельности прецедентов. </a:t>
            </a:r>
          </a:p>
          <a:p>
            <a:r>
              <a:rPr lang="ru-RU" b="1" dirty="0"/>
              <a:t>Классы-сущности</a:t>
            </a:r>
            <a:r>
              <a:rPr lang="ru-RU" dirty="0"/>
              <a:t> (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представляют семантику сущностей, принадлежащих проблемной области. Они соотносятся со структурами данных </a:t>
            </a:r>
            <a:r>
              <a:rPr lang="ru-RU" dirty="0" smtClean="0"/>
              <a:t>базы данных системы.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Моделирование </a:t>
            </a:r>
            <a:r>
              <a:rPr lang="ru-RU" b="1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Выделяют четырех основные подхода к выявлению классов:</a:t>
            </a:r>
            <a:r>
              <a:rPr lang="ru-RU" i="1" dirty="0"/>
              <a:t> </a:t>
            </a:r>
            <a:endParaRPr lang="ru-RU" dirty="0"/>
          </a:p>
          <a:p>
            <a:pPr lvl="1"/>
            <a:r>
              <a:rPr lang="ru-RU" b="1" dirty="0"/>
              <a:t>1. </a:t>
            </a:r>
            <a:r>
              <a:rPr lang="ru-RU" dirty="0"/>
              <a:t>Подход на основе использования именных групп.</a:t>
            </a:r>
          </a:p>
          <a:p>
            <a:pPr lvl="1"/>
            <a:r>
              <a:rPr lang="ru-RU" b="1" dirty="0"/>
              <a:t>2. </a:t>
            </a:r>
            <a:r>
              <a:rPr lang="ru-RU" dirty="0"/>
              <a:t>Подход на основе использования общих шаблонов для классов.</a:t>
            </a:r>
          </a:p>
          <a:p>
            <a:pPr lvl="1"/>
            <a:r>
              <a:rPr lang="ru-RU" b="1" dirty="0"/>
              <a:t>3. </a:t>
            </a:r>
            <a:r>
              <a:rPr lang="ru-RU" dirty="0"/>
              <a:t>Подход на основе использования прецедентов.</a:t>
            </a:r>
          </a:p>
          <a:p>
            <a:pPr lvl="1"/>
            <a:r>
              <a:rPr lang="ru-RU" b="1" dirty="0"/>
              <a:t>4. </a:t>
            </a:r>
            <a:r>
              <a:rPr lang="ru-RU" dirty="0"/>
              <a:t>Подход CRC (</a:t>
            </a:r>
            <a:r>
              <a:rPr lang="ru-RU" dirty="0" err="1"/>
              <a:t>class-responsibility-collaborators</a:t>
            </a:r>
            <a:r>
              <a:rPr lang="ru-RU" dirty="0"/>
              <a:t> – </a:t>
            </a:r>
            <a:r>
              <a:rPr lang="ru-RU" dirty="0" err="1"/>
              <a:t>класс-обязанности</a:t>
            </a:r>
            <a:r>
              <a:rPr lang="ru-RU" dirty="0"/>
              <a:t>-“сотрудники”).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 и 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Обобщение</a:t>
            </a:r>
            <a:r>
              <a:rPr lang="ru-RU" dirty="0"/>
              <a:t> - это семантическое отношение между классами. Оно устанавливает, что интерфейс подкласса должен включать все (открытые и защищенные) свойства суперкласса (т. е. наследуется интерфейс).</a:t>
            </a:r>
          </a:p>
          <a:p>
            <a:r>
              <a:rPr lang="ru-RU" b="1" dirty="0"/>
              <a:t>Наследование</a:t>
            </a:r>
            <a:r>
              <a:rPr lang="ru-RU" dirty="0"/>
              <a:t> - это “механизм, с помощью которого более специфические элементы вбирают в себя структуру и поведение, определенные более общими элементами” (в том числе наследуется реализация).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</a:t>
            </a:r>
            <a:r>
              <a:rPr lang="ru-RU" dirty="0" smtClean="0"/>
              <a:t>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24768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Производный </a:t>
            </a:r>
            <a:r>
              <a:rPr lang="ru-RU" dirty="0"/>
              <a:t>класс наследует типы атрибутов и сигнатуру операций (имя операции плюс формальные аргументы</a:t>
            </a:r>
            <a:r>
              <a:rPr lang="ru-RU" dirty="0" smtClean="0"/>
              <a:t>), т.е. производный </a:t>
            </a:r>
            <a:r>
              <a:rPr lang="ru-RU" dirty="0"/>
              <a:t>класс поддерживает интерфейс суперкласса. </a:t>
            </a:r>
            <a:endParaRPr lang="ru-RU" dirty="0" smtClean="0"/>
          </a:p>
          <a:p>
            <a:r>
              <a:rPr lang="ru-RU" dirty="0" smtClean="0"/>
              <a:t>Реализация </a:t>
            </a:r>
            <a:r>
              <a:rPr lang="ru-RU" dirty="0"/>
              <a:t>унаследованных операций откладывается на более позднее время. 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331640" y="4077072"/>
            <a:ext cx="64087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</a:t>
            </a:r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Наследование реализации</a:t>
            </a:r>
            <a:r>
              <a:rPr lang="ru-RU" dirty="0"/>
              <a:t> объединяет свойства базового класса в производных классах и позволяет при необходимости замещать их новыми реализациями. </a:t>
            </a:r>
          </a:p>
          <a:p>
            <a:r>
              <a:rPr lang="ru-RU" dirty="0" smtClean="0"/>
              <a:t>Единственным </a:t>
            </a:r>
            <a:r>
              <a:rPr lang="ru-RU" dirty="0"/>
              <a:t>правильным способом использования наследования является </a:t>
            </a:r>
            <a:r>
              <a:rPr lang="ru-RU" b="1" dirty="0"/>
              <a:t>наращиваемое определение класса</a:t>
            </a:r>
            <a:r>
              <a:rPr lang="ru-RU" dirty="0"/>
              <a:t>. Производный класс обладает большим количеством свойств (атрибутов и/или методов), чем его базовый класс.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660232" y="1916832"/>
            <a:ext cx="201599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при наследовании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Изменчивость базового класса.</a:t>
            </a:r>
          </a:p>
          <a:p>
            <a:r>
              <a:rPr lang="ru-RU" dirty="0" smtClean="0"/>
              <a:t>Множественное </a:t>
            </a:r>
            <a:r>
              <a:rPr lang="ru-RU" dirty="0"/>
              <a:t>наследование реализации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Замещение и обратные вызовы.</a:t>
            </a:r>
          </a:p>
          <a:p>
            <a:pPr lvl="0"/>
            <a:endParaRPr lang="ru-RU" dirty="0"/>
          </a:p>
          <a:p>
            <a:endParaRPr lang="ru-RU" dirty="0" smtClean="0"/>
          </a:p>
          <a:p>
            <a:pPr lvl="0"/>
            <a:r>
              <a:rPr lang="ru-RU" b="1" dirty="0" smtClean="0"/>
              <a:t>Изменчивость базового класса</a:t>
            </a:r>
            <a:r>
              <a:rPr lang="ru-RU" dirty="0" smtClean="0"/>
              <a:t>: производные </a:t>
            </a:r>
            <a:r>
              <a:rPr lang="ru-RU" dirty="0"/>
              <a:t>классы уже разработаны, в то время как реализация их суперкласса </a:t>
            </a:r>
            <a:r>
              <a:rPr lang="ru-RU" dirty="0" smtClean="0"/>
              <a:t>продолжается</a:t>
            </a:r>
            <a:r>
              <a:rPr lang="ru-RU" dirty="0"/>
              <a:t>. </a:t>
            </a:r>
            <a:endParaRPr lang="ru-RU" dirty="0" smtClean="0"/>
          </a:p>
          <a:p>
            <a:pPr lvl="0"/>
            <a:r>
              <a:rPr lang="ru-RU" b="1" dirty="0"/>
              <a:t>Множественное наследование реализации</a:t>
            </a:r>
            <a:r>
              <a:rPr lang="ru-RU" dirty="0"/>
              <a:t> позволяет объединить фрагменты реализации.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 smtClean="0"/>
              <a:t>Выборочное </a:t>
            </a:r>
            <a:r>
              <a:rPr lang="ru-RU" dirty="0"/>
              <a:t>замещение </a:t>
            </a:r>
            <a:r>
              <a:rPr lang="ru-RU" dirty="0" smtClean="0"/>
              <a:t>программного кода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Подкласс может наследовать интерфейс и реализацию метода без внесения каких-либо изменений в реализацию.</a:t>
            </a:r>
          </a:p>
          <a:p>
            <a:pPr lvl="0"/>
            <a:r>
              <a:rPr lang="ru-RU" dirty="0"/>
              <a:t>Подкласс может наследовать код и включить его </a:t>
            </a:r>
            <a:r>
              <a:rPr lang="ru-RU" dirty="0" smtClean="0"/>
              <a:t>в </a:t>
            </a:r>
            <a:r>
              <a:rPr lang="ru-RU" dirty="0"/>
              <a:t>свой собственный метод с той же сигнатурой.</a:t>
            </a:r>
          </a:p>
          <a:p>
            <a:pPr lvl="0"/>
            <a:r>
              <a:rPr lang="ru-RU" dirty="0"/>
              <a:t>Подкласс может наследовать код и затем полностью заместить его новой реализацией с той же сигнатурой.</a:t>
            </a:r>
          </a:p>
          <a:p>
            <a:pPr lvl="0"/>
            <a:r>
              <a:rPr lang="ru-RU" dirty="0"/>
              <a:t>Подкласс может наследовать пустой код (т.е. декларация метода отсутствует), а затем ввести реализацию для метода.</a:t>
            </a:r>
          </a:p>
          <a:p>
            <a:pPr lvl="0"/>
            <a:r>
              <a:rPr lang="ru-RU" dirty="0"/>
              <a:t>Подкласс может наследовать только интерфейс метода (т.е. мы имеем случай наследования интерфейса), а затем ввести реализацию для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моделирование агрегации и </a:t>
            </a:r>
            <a:r>
              <a:rPr lang="ru-RU" dirty="0" smtClean="0"/>
              <a:t>делегирования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/>
              <a:t>выделить четыре возможных семантики для агрегации:</a:t>
            </a:r>
          </a:p>
          <a:p>
            <a:pPr lvl="1"/>
            <a:r>
              <a:rPr lang="ru-RU" dirty="0"/>
              <a:t>Агрегация типа “Безраздельно обладает”.</a:t>
            </a:r>
          </a:p>
          <a:p>
            <a:pPr lvl="1"/>
            <a:r>
              <a:rPr lang="ru-RU" dirty="0"/>
              <a:t>Агрегация типа “Обладает”.</a:t>
            </a:r>
          </a:p>
          <a:p>
            <a:pPr lvl="1"/>
            <a:r>
              <a:rPr lang="ru-RU" dirty="0"/>
              <a:t>Агрегация типа “Включает”.</a:t>
            </a:r>
          </a:p>
          <a:p>
            <a:pPr lvl="1"/>
            <a:r>
              <a:rPr lang="ru-RU" dirty="0"/>
              <a:t>Агрегация типа “Участник”.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Агрегация типа Безраздельно обладает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63711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 </a:t>
            </a:r>
            <a:r>
              <a:rPr lang="ru-RU" dirty="0"/>
              <a:t>компонентного класса не может быть заново соединен  (в течение своего ЖЦ) с другим составным объектом. Компонентный объект может быть удален вовсе, но не может переключиться на другого </a:t>
            </a:r>
            <a:r>
              <a:rPr lang="ru-RU" dirty="0" smtClean="0"/>
              <a:t>владельца.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00807"/>
            <a:ext cx="2801094" cy="460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 </a:t>
            </a:r>
            <a:r>
              <a:rPr lang="ru-RU" dirty="0"/>
              <a:t>типа Обладает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197281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каждый момент времени компонентный объект принадлежит, по меньшей мере, одному составному объекту, однако он может быть заново соединен с другим составным объектом.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763688" y="3501008"/>
            <a:ext cx="43204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Агрегация </a:t>
            </a:r>
            <a:r>
              <a:rPr lang="ru-RU" dirty="0"/>
              <a:t>типа </a:t>
            </a:r>
            <a:r>
              <a:rPr lang="ru-RU" dirty="0" smtClean="0"/>
              <a:t>Включает. Агрегация типа Участник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Агрегация типа Включает </a:t>
            </a:r>
            <a:r>
              <a:rPr lang="ru-RU" dirty="0"/>
              <a:t>не содержит зависимости по существованию - удаление составного объекта не распространяется автоматически вниз на компонентные объекты. Объект </a:t>
            </a:r>
            <a:r>
              <a:rPr lang="ru-RU" dirty="0" err="1"/>
              <a:t>ГруппаСтудентов</a:t>
            </a:r>
            <a:r>
              <a:rPr lang="ru-RU" dirty="0"/>
              <a:t> включает в себя объекты Студент. </a:t>
            </a:r>
            <a:endParaRPr lang="ru-RU" dirty="0" smtClean="0"/>
          </a:p>
          <a:p>
            <a:endParaRPr lang="ru-RU" dirty="0"/>
          </a:p>
          <a:p>
            <a:r>
              <a:rPr lang="ru-RU" b="1" dirty="0"/>
              <a:t>Агрегация типа Участник</a:t>
            </a:r>
            <a:r>
              <a:rPr lang="ru-RU" dirty="0"/>
              <a:t> допускает отношения с кратностью “многие ко многим”. </a:t>
            </a:r>
            <a:r>
              <a:rPr lang="ru-RU" dirty="0" smtClean="0"/>
              <a:t>Объекты </a:t>
            </a:r>
            <a:r>
              <a:rPr lang="ru-RU" dirty="0"/>
              <a:t>Студенты являются участниками объекта Лекция. Студент может посещать разные лекции, лекцию посещают разные студенты (отношение многие ко многим).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 и обобщение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Агрегация является альтернативой обобщению. </a:t>
            </a:r>
            <a:endParaRPr lang="ru-RU" dirty="0" smtClean="0"/>
          </a:p>
          <a:p>
            <a:r>
              <a:rPr lang="ru-RU" dirty="0" smtClean="0"/>
              <a:t>Обобщение </a:t>
            </a:r>
            <a:r>
              <a:rPr lang="ru-RU" dirty="0"/>
              <a:t>- это отношение суперкласс-подкласс (общее - частное</a:t>
            </a:r>
            <a:r>
              <a:rPr lang="ru-RU" dirty="0" smtClean="0"/>
              <a:t>).</a:t>
            </a:r>
          </a:p>
          <a:p>
            <a:r>
              <a:rPr lang="ru-RU" dirty="0" smtClean="0"/>
              <a:t> </a:t>
            </a:r>
            <a:r>
              <a:rPr lang="ru-RU" dirty="0"/>
              <a:t>Агрегация </a:t>
            </a:r>
            <a:r>
              <a:rPr lang="ru-RU" dirty="0" smtClean="0"/>
              <a:t> - это отношение </a:t>
            </a:r>
            <a:r>
              <a:rPr lang="ru-RU" dirty="0" err="1"/>
              <a:t>супермножество</a:t>
            </a:r>
            <a:r>
              <a:rPr lang="ru-RU" dirty="0"/>
              <a:t>–подмножество (целое - часть).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 на основе использования именных </a:t>
            </a:r>
            <a:r>
              <a:rPr lang="ru-RU" dirty="0" smtClean="0"/>
              <a:t>групп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Каждое </a:t>
            </a:r>
            <a:r>
              <a:rPr lang="ru-RU" dirty="0"/>
              <a:t>имя существительное рассматривается как потенциальный класс. </a:t>
            </a:r>
            <a:endParaRPr lang="ru-RU" dirty="0" smtClean="0"/>
          </a:p>
          <a:p>
            <a:r>
              <a:rPr lang="ru-RU" dirty="0" smtClean="0"/>
              <a:t>Затем </a:t>
            </a:r>
            <a:r>
              <a:rPr lang="ru-RU" dirty="0"/>
              <a:t>список всех классов разделяется на следующие три группы.</a:t>
            </a:r>
          </a:p>
          <a:p>
            <a:pPr lvl="1"/>
            <a:r>
              <a:rPr lang="ru-RU" b="1" dirty="0"/>
              <a:t>1. </a:t>
            </a:r>
            <a:r>
              <a:rPr lang="ru-RU" dirty="0"/>
              <a:t>Релевантные или подходящие классы.</a:t>
            </a:r>
          </a:p>
          <a:p>
            <a:pPr lvl="1"/>
            <a:r>
              <a:rPr lang="ru-RU" b="1" dirty="0"/>
              <a:t>2. </a:t>
            </a:r>
            <a:r>
              <a:rPr lang="ru-RU" dirty="0"/>
              <a:t>Нечеткие или сомнительные классы.</a:t>
            </a:r>
          </a:p>
          <a:p>
            <a:pPr lvl="1"/>
            <a:r>
              <a:rPr lang="ru-RU" b="1" dirty="0"/>
              <a:t>3. </a:t>
            </a:r>
            <a:r>
              <a:rPr lang="ru-RU" dirty="0"/>
              <a:t>Нерелевантные или неподходящие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 и обобщение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899592" y="1916832"/>
            <a:ext cx="748883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 проектирование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Проектирование осуществляется в терминах программно-аппаратной платформы, на которой предстоит реализовать </a:t>
            </a:r>
            <a:r>
              <a:rPr lang="ru-RU" dirty="0" smtClean="0"/>
              <a:t>систему.</a:t>
            </a:r>
          </a:p>
          <a:p>
            <a:r>
              <a:rPr lang="ru-RU" dirty="0" smtClean="0"/>
              <a:t>Системное </a:t>
            </a:r>
            <a:r>
              <a:rPr lang="ru-RU" dirty="0"/>
              <a:t>проектирование включает в себя:</a:t>
            </a:r>
            <a:endParaRPr lang="ru-RU" sz="2800" dirty="0"/>
          </a:p>
          <a:p>
            <a:pPr lvl="1"/>
            <a:r>
              <a:rPr lang="ru-RU" dirty="0"/>
              <a:t>архитектурное проектирование, в рамках которого рассматривается:</a:t>
            </a:r>
            <a:endParaRPr lang="ru-RU" sz="2400" dirty="0"/>
          </a:p>
          <a:p>
            <a:pPr lvl="2"/>
            <a:r>
              <a:rPr lang="ru-RU" dirty="0"/>
              <a:t>многоуровневая организация классов и пакетов,</a:t>
            </a:r>
            <a:endParaRPr lang="ru-RU" sz="2000" dirty="0"/>
          </a:p>
          <a:p>
            <a:pPr lvl="2"/>
            <a:r>
              <a:rPr lang="ru-RU" dirty="0"/>
              <a:t>распределение процессов по вычислительным средствам, </a:t>
            </a:r>
            <a:endParaRPr lang="ru-RU" sz="2000" dirty="0"/>
          </a:p>
          <a:p>
            <a:pPr lvl="2"/>
            <a:r>
              <a:rPr lang="ru-RU" dirty="0"/>
              <a:t>повторное использование и управление компонентами. </a:t>
            </a:r>
            <a:endParaRPr lang="ru-RU" sz="2000" dirty="0"/>
          </a:p>
          <a:p>
            <a:pPr lvl="1"/>
            <a:r>
              <a:rPr lang="ru-RU" dirty="0"/>
              <a:t>детализированное проектирование, в рамках которого </a:t>
            </a:r>
            <a:r>
              <a:rPr lang="ru-RU" dirty="0" smtClean="0"/>
              <a:t>выполняется разработка </a:t>
            </a:r>
            <a:r>
              <a:rPr lang="ru-RU" dirty="0"/>
              <a:t>завершенных алгоритмов и структур данных для каждого модуля.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Распределенная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Клиент (</a:t>
            </a:r>
            <a:r>
              <a:rPr lang="ru-RU" b="1" dirty="0" err="1"/>
              <a:t>client</a:t>
            </a:r>
            <a:r>
              <a:rPr lang="ru-RU" b="1" dirty="0"/>
              <a:t>)</a:t>
            </a:r>
            <a:r>
              <a:rPr lang="ru-RU" dirty="0"/>
              <a:t> - это вычислительный процесс, который осуществляет запросы к процессу сервера. В типичном сценарии клиентский процесс отвечает за управление отображением информации на экране пользователя и за обработку событий, инициированных пользователями.</a:t>
            </a:r>
          </a:p>
          <a:p>
            <a:r>
              <a:rPr lang="ru-RU" b="1" dirty="0"/>
              <a:t>Сервер (</a:t>
            </a:r>
            <a:r>
              <a:rPr lang="ru-RU" b="1" dirty="0" err="1"/>
              <a:t>server</a:t>
            </a:r>
            <a:r>
              <a:rPr lang="ru-RU" b="1" dirty="0"/>
              <a:t>)</a:t>
            </a:r>
            <a:r>
              <a:rPr lang="ru-RU" dirty="0"/>
              <a:t> - это вычислительный процесс, который обслуживает запросы сервера. Процесс сервера - это любой компьютерный узел с базой данных, из которой данные могут быть запрошены клиентским процессом.</a:t>
            </a:r>
          </a:p>
          <a:p>
            <a:r>
              <a:rPr lang="ru-RU" b="1" dirty="0" smtClean="0"/>
              <a:t>Прикладной процесс также</a:t>
            </a:r>
            <a:r>
              <a:rPr lang="ru-RU" dirty="0" smtClean="0"/>
              <a:t> </a:t>
            </a:r>
            <a:r>
              <a:rPr lang="ru-RU" dirty="0"/>
              <a:t>представляет собой логическое понятие, которое может поддерживаться или не поддерживаться специально выделенным для этой цели аппаратным обеспечением.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логика приложения скомпилирована с </a:t>
            </a:r>
            <a:r>
              <a:rPr lang="ru-RU" dirty="0" smtClean="0"/>
              <a:t>клиентом - толстый клиент, если </a:t>
            </a:r>
            <a:r>
              <a:rPr lang="ru-RU" dirty="0"/>
              <a:t>она скомпилирована с </a:t>
            </a:r>
            <a:r>
              <a:rPr lang="ru-RU" dirty="0" smtClean="0"/>
              <a:t>сервером – тонкий клиент. </a:t>
            </a:r>
          </a:p>
          <a:p>
            <a:r>
              <a:rPr lang="ru-RU" dirty="0" smtClean="0"/>
              <a:t>Подход </a:t>
            </a:r>
            <a:r>
              <a:rPr lang="ru-RU" dirty="0"/>
              <a:t>BCE хорошо увязан с трехзвенной архитектурой, в которой между клиентом (граница) и сервером (сущность) вводится отдельный промежуточный слой логики приложения (управление).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Программы баз данных называются </a:t>
            </a:r>
            <a:r>
              <a:rPr lang="ru-RU" b="1" dirty="0"/>
              <a:t>хранимыми процедурами</a:t>
            </a:r>
            <a:r>
              <a:rPr lang="ru-RU" dirty="0"/>
              <a:t>. Хранимые процедуры хранятся в самой базе данных. Их можно вызвать из клиентской программы (или из другой хранимой процедуры) с помощью обычного оператора вызова процедуры/функции.</a:t>
            </a:r>
          </a:p>
          <a:p>
            <a:r>
              <a:rPr lang="ru-RU" dirty="0"/>
              <a:t>Существуют хранимые процедуры специального вида - </a:t>
            </a:r>
            <a:r>
              <a:rPr lang="ru-RU" b="1" dirty="0"/>
              <a:t>триггеры</a:t>
            </a:r>
            <a:r>
              <a:rPr lang="ru-RU" dirty="0"/>
              <a:t>, которые нельзя вызвать явно. Триггер срабатывает автоматически при попытке изменить содержимое базы данных.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Пользовательский интерфейс </a:t>
            </a:r>
            <a:r>
              <a:rPr lang="ru-RU" dirty="0" smtClean="0"/>
              <a:t>отвечает </a:t>
            </a:r>
            <a:r>
              <a:rPr lang="ru-RU" dirty="0"/>
              <a:t>за отображение информации на конкретный графический </a:t>
            </a:r>
            <a:r>
              <a:rPr lang="ru-RU" dirty="0" smtClean="0"/>
              <a:t>интерфейс (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и т.п.). </a:t>
            </a:r>
            <a:endParaRPr lang="ru-RU" dirty="0"/>
          </a:p>
          <a:p>
            <a:r>
              <a:rPr lang="ru-RU" b="1" dirty="0"/>
              <a:t>Презентационная логика</a:t>
            </a:r>
            <a:r>
              <a:rPr lang="ru-RU" dirty="0"/>
              <a:t> отвечает за обработку объектов графического интерфейса (форм, меню, кнопок действий и т.д.), как того требуют функции приложения.</a:t>
            </a:r>
          </a:p>
          <a:p>
            <a:r>
              <a:rPr lang="ru-RU" b="1" dirty="0"/>
              <a:t>Функции приложения</a:t>
            </a:r>
            <a:r>
              <a:rPr lang="ru-RU" dirty="0"/>
              <a:t> содержат основную логику программы. Они фиксируют действия приложения и представляют собой связующее звено, соединяющее вместе клиента и базу данных. С точки зрения подхода BCE функции приложения реализуются классами управляющего пакета.</a:t>
            </a:r>
          </a:p>
          <a:p>
            <a:r>
              <a:rPr lang="ru-RU" b="1" dirty="0"/>
              <a:t>Интегральная логика</a:t>
            </a:r>
            <a:r>
              <a:rPr lang="ru-RU" dirty="0"/>
              <a:t> отвечает за бизнес-правила масштаба предприятия. Это правила, которые применяются ко всем прикладным программам, т.е. все программы должны функционировать в соответствии с ними. </a:t>
            </a:r>
          </a:p>
          <a:p>
            <a:r>
              <a:rPr lang="ru-RU" b="1" dirty="0"/>
              <a:t>Функции доступа</a:t>
            </a:r>
            <a:r>
              <a:rPr lang="ru-RU" dirty="0"/>
              <a:t> к данным владеют вопросами доступа к постоянным объектам данных на диске.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Приложение-База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248694" cy="400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Подход </a:t>
            </a:r>
            <a:r>
              <a:rPr lang="ru-RU" b="1" dirty="0" smtClean="0"/>
              <a:t>BCED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Подход BCED (</a:t>
            </a:r>
            <a:r>
              <a:rPr lang="ru-RU" dirty="0" err="1"/>
              <a:t>Boundary-Control-Entity-Database</a:t>
            </a:r>
            <a:r>
              <a:rPr lang="ru-RU" dirty="0"/>
              <a:t>  –  </a:t>
            </a:r>
            <a:r>
              <a:rPr lang="ru-RU" dirty="0" err="1"/>
              <a:t>граница-управление-сущность-база</a:t>
            </a:r>
            <a:r>
              <a:rPr lang="ru-RU" dirty="0"/>
              <a:t> данных) является расширением подхода BCE. </a:t>
            </a:r>
            <a:endParaRPr lang="ru-RU" dirty="0" smtClean="0"/>
          </a:p>
          <a:p>
            <a:r>
              <a:rPr lang="ru-RU" b="1" dirty="0"/>
              <a:t>Пакет </a:t>
            </a:r>
            <a:r>
              <a:rPr lang="ru-RU" b="1" dirty="0" err="1"/>
              <a:t>EntityPackage</a:t>
            </a:r>
            <a:r>
              <a:rPr lang="ru-RU" b="1" dirty="0"/>
              <a:t> </a:t>
            </a:r>
            <a:r>
              <a:rPr lang="ru-RU" dirty="0"/>
              <a:t>хранит и помещает в буфер данные, полученные из базы данных и других источников, а также запрашивает службу загрузки объекта из базы данных и службу сохранения объекта в базе данных пакета </a:t>
            </a:r>
            <a:r>
              <a:rPr lang="ru-RU" dirty="0" err="1"/>
              <a:t>DatabasePackage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/>
              <a:t>Пакет </a:t>
            </a:r>
            <a:r>
              <a:rPr lang="ru-RU" b="1" dirty="0" err="1"/>
              <a:t>DatabasePackage</a:t>
            </a:r>
            <a:r>
              <a:rPr lang="ru-RU" dirty="0"/>
              <a:t> обеспечивает взаимный обмен между приложением и базой данных. </a:t>
            </a:r>
          </a:p>
          <a:p>
            <a:r>
              <a:rPr lang="ru-RU" dirty="0"/>
              <a:t>Логика приложения (</a:t>
            </a:r>
            <a:r>
              <a:rPr lang="ru-RU" b="1" dirty="0" err="1"/>
              <a:t>ControlPackage</a:t>
            </a:r>
            <a:r>
              <a:rPr lang="ru-RU" dirty="0"/>
              <a:t>) </a:t>
            </a:r>
            <a:r>
              <a:rPr lang="ru-RU" dirty="0" smtClean="0"/>
              <a:t>отделена </a:t>
            </a:r>
            <a:r>
              <a:rPr lang="ru-RU" dirty="0"/>
              <a:t>от изменений источника данных.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Подход BCED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2089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Детализированное проектирование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Архитектурное проектирование</a:t>
            </a:r>
            <a:r>
              <a:rPr lang="ru-RU" dirty="0"/>
              <a:t> оказывает влияние на детализированное проектирование т.к. оно определяет целевую программно-аппаратную платформу, с которой должен быть согласован детализированный проект. </a:t>
            </a:r>
          </a:p>
          <a:p>
            <a:r>
              <a:rPr lang="ru-RU" b="1" dirty="0"/>
              <a:t>Детализированное проектирование</a:t>
            </a:r>
            <a:r>
              <a:rPr lang="ru-RU" dirty="0"/>
              <a:t> – это прямое продолжение анализа: нужно превратить модели анализа в документы детализированного проекта, на основе которых программисты могут реализовать систему.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 на основе использования именных групп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 </a:t>
            </a:r>
            <a:r>
              <a:rPr lang="ru-RU" b="1" dirty="0"/>
              <a:t>нерелевантным </a:t>
            </a:r>
            <a:r>
              <a:rPr lang="ru-RU" dirty="0"/>
              <a:t>относятся классы, которые выходят за рамки проблемной области. Для них не удается дать формулировку их назначения. </a:t>
            </a:r>
            <a:endParaRPr lang="ru-RU" dirty="0" smtClean="0"/>
          </a:p>
          <a:p>
            <a:r>
              <a:rPr lang="ru-RU" dirty="0"/>
              <a:t>К </a:t>
            </a:r>
            <a:r>
              <a:rPr lang="ru-RU" b="1" dirty="0"/>
              <a:t>релевантным</a:t>
            </a:r>
            <a:r>
              <a:rPr lang="ru-RU" i="1" dirty="0"/>
              <a:t> </a:t>
            </a:r>
            <a:r>
              <a:rPr lang="ru-RU" dirty="0"/>
              <a:t>относятся классы, которые безусловно принадлежат проблемной области. Имена существительные, представляющие имена этих классов, часто встречаются в документе описания требований. </a:t>
            </a:r>
            <a:endParaRPr lang="ru-RU" dirty="0" smtClean="0"/>
          </a:p>
          <a:p>
            <a:r>
              <a:rPr lang="ru-RU" dirty="0"/>
              <a:t>К </a:t>
            </a:r>
            <a:r>
              <a:rPr lang="ru-RU" b="1" dirty="0"/>
              <a:t>нечетким</a:t>
            </a:r>
            <a:r>
              <a:rPr lang="ru-RU" i="1" dirty="0"/>
              <a:t> </a:t>
            </a:r>
            <a:r>
              <a:rPr lang="ru-RU" dirty="0"/>
              <a:t>относятся классы, которые нельзя уверенно и безоговорочно признать подходящими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u="sng" dirty="0"/>
              <a:t>Сообщение можно отправить </a:t>
            </a:r>
            <a:endParaRPr lang="ru-RU" dirty="0"/>
          </a:p>
          <a:p>
            <a:pPr lvl="1"/>
            <a:r>
              <a:rPr lang="ru-RU" dirty="0"/>
              <a:t>классу (</a:t>
            </a:r>
            <a:r>
              <a:rPr lang="ru-RU" dirty="0" smtClean="0"/>
              <a:t>конструкторы, деструкторы); </a:t>
            </a:r>
            <a:endParaRPr lang="ru-RU" dirty="0"/>
          </a:p>
          <a:p>
            <a:pPr lvl="1"/>
            <a:r>
              <a:rPr lang="ru-RU" dirty="0"/>
              <a:t>объекту</a:t>
            </a:r>
            <a:r>
              <a:rPr lang="ru-RU" dirty="0" smtClean="0"/>
              <a:t>.</a:t>
            </a:r>
          </a:p>
          <a:p>
            <a:r>
              <a:rPr lang="ru-RU" u="sng" dirty="0"/>
              <a:t>Структура сообщения</a:t>
            </a:r>
            <a:r>
              <a:rPr lang="ru-RU" dirty="0"/>
              <a:t> соответствует описанию соответствующего метода </a:t>
            </a:r>
            <a:r>
              <a:rPr lang="ru-RU" dirty="0" smtClean="0"/>
              <a:t>класса</a:t>
            </a:r>
            <a:r>
              <a:rPr lang="ru-RU" dirty="0"/>
              <a:t>:</a:t>
            </a:r>
            <a:endParaRPr lang="ru-RU" sz="2800" dirty="0"/>
          </a:p>
          <a:p>
            <a:pPr lvl="1"/>
            <a:r>
              <a:rPr lang="ru-RU" dirty="0" smtClean="0"/>
              <a:t>дескриптор </a:t>
            </a:r>
            <a:r>
              <a:rPr lang="ru-RU" dirty="0"/>
              <a:t>для целевого объекта (кому адресовано сообщение). Обычно оно хранится в одном из атрибутов отправителя (с точки зрения программирования — в переменных).</a:t>
            </a:r>
            <a:endParaRPr lang="ru-RU" sz="2400" dirty="0"/>
          </a:p>
          <a:p>
            <a:pPr lvl="1"/>
            <a:r>
              <a:rPr lang="ru-RU" dirty="0"/>
              <a:t>Имя операции (метода) в целевом объекте.</a:t>
            </a:r>
            <a:endParaRPr lang="ru-RU" sz="2400" dirty="0"/>
          </a:p>
          <a:p>
            <a:pPr lvl="1"/>
            <a:r>
              <a:rPr lang="ru-RU" dirty="0"/>
              <a:t>Фактические входные и выходные (возвращаемый результат) аргументы для подстановки вместо соответствующих формальных аргументов метода.</a:t>
            </a:r>
            <a:endParaRPr lang="ru-RU" sz="2400" dirty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u="sng" dirty="0"/>
              <a:t>Сообщения можно разделить на:</a:t>
            </a:r>
            <a:endParaRPr lang="ru-RU" dirty="0"/>
          </a:p>
          <a:p>
            <a:pPr lvl="1"/>
            <a:r>
              <a:rPr lang="ru-RU" b="1" dirty="0"/>
              <a:t>Сообщение чтения</a:t>
            </a:r>
            <a:r>
              <a:rPr lang="ru-RU" dirty="0"/>
              <a:t>: предписывает объекту-получателю предоставить некоторую информацию, возможно, значения его закрытых атрибутов: </a:t>
            </a:r>
            <a:r>
              <a:rPr lang="ru-RU" dirty="0" smtClean="0"/>
              <a:t>aBank1.</a:t>
            </a:r>
            <a:r>
              <a:rPr lang="en-US" dirty="0" smtClean="0"/>
              <a:t>O</a:t>
            </a:r>
            <a:r>
              <a:rPr lang="ru-RU" dirty="0" err="1" smtClean="0"/>
              <a:t>peningHours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/>
              <a:t>weekday</a:t>
            </a:r>
            <a:r>
              <a:rPr lang="ru-RU" dirty="0"/>
              <a:t>, </a:t>
            </a:r>
            <a:r>
              <a:rPr lang="ru-RU" dirty="0" err="1"/>
              <a:t>int&amp;</a:t>
            </a:r>
            <a:r>
              <a:rPr lang="ru-RU" dirty="0"/>
              <a:t> </a:t>
            </a:r>
            <a:r>
              <a:rPr lang="ru-RU" dirty="0" err="1"/>
              <a:t>hours</a:t>
            </a:r>
            <a:r>
              <a:rPr lang="ru-RU" dirty="0"/>
              <a:t>) {. . . }//получить информацию о часах работы банка, исходные данные – день недели, результат – часы работы</a:t>
            </a:r>
          </a:p>
          <a:p>
            <a:pPr lvl="1"/>
            <a:r>
              <a:rPr lang="ru-RU" b="1" dirty="0"/>
              <a:t>Сообщение обновления</a:t>
            </a:r>
            <a:r>
              <a:rPr lang="ru-RU" dirty="0"/>
              <a:t>, предписывает объекту-получателю обновить себя на основе информации, предоставляемой </a:t>
            </a:r>
            <a:r>
              <a:rPr lang="ru-RU" dirty="0" smtClean="0"/>
              <a:t>сообщением:</a:t>
            </a:r>
          </a:p>
          <a:p>
            <a:pPr lvl="1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aCustomer1.NewCreditRating(double </a:t>
            </a:r>
            <a:r>
              <a:rPr lang="en-US" dirty="0" err="1"/>
              <a:t>credit_rating</a:t>
            </a:r>
            <a:r>
              <a:rPr lang="en-US" dirty="0"/>
              <a:t>, double </a:t>
            </a:r>
            <a:r>
              <a:rPr lang="en-US" dirty="0" err="1"/>
              <a:t>effective_date</a:t>
            </a:r>
            <a:r>
              <a:rPr lang="en-US" dirty="0"/>
              <a:t>){. . .}//</a:t>
            </a:r>
            <a:r>
              <a:rPr lang="ru-RU" dirty="0"/>
              <a:t>установить новые значения</a:t>
            </a:r>
          </a:p>
          <a:p>
            <a:pPr lvl="1"/>
            <a:r>
              <a:rPr lang="ru-RU" b="1" dirty="0"/>
              <a:t>Кооперативное сообщение </a:t>
            </a:r>
            <a:r>
              <a:rPr lang="ru-RU" dirty="0"/>
              <a:t>предписывает объекту-получателю оказать помощь в выполнении запрашиваемого действия, которое является вкладом </a:t>
            </a:r>
            <a:r>
              <a:rPr lang="ru-RU" dirty="0" smtClean="0"/>
              <a:t>в</a:t>
            </a:r>
            <a:r>
              <a:rPr lang="ru-RU" dirty="0"/>
              <a:t>о</a:t>
            </a:r>
            <a:r>
              <a:rPr lang="ru-RU" dirty="0" smtClean="0"/>
              <a:t> взаимодействие объектов: </a:t>
            </a:r>
            <a:endParaRPr lang="ru-RU" dirty="0"/>
          </a:p>
          <a:p>
            <a:pPr lvl="1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aBank</a:t>
            </a:r>
            <a:r>
              <a:rPr lang="ru-RU" dirty="0" smtClean="0"/>
              <a:t>1.</a:t>
            </a:r>
            <a:r>
              <a:rPr lang="en-US" dirty="0" err="1" smtClean="0"/>
              <a:t>LoanPlease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amount</a:t>
            </a:r>
            <a:r>
              <a:rPr lang="ru-RU" dirty="0"/>
              <a:t>_</a:t>
            </a:r>
            <a:r>
              <a:rPr lang="en-US" dirty="0" err="1"/>
              <a:t>req</a:t>
            </a:r>
            <a:r>
              <a:rPr lang="ru-RU" dirty="0"/>
              <a:t>, </a:t>
            </a:r>
            <a:r>
              <a:rPr lang="en-US" dirty="0" err="1"/>
              <a:t>int</a:t>
            </a:r>
            <a:r>
              <a:rPr lang="ru-RU" dirty="0"/>
              <a:t>&amp; </a:t>
            </a:r>
            <a:r>
              <a:rPr lang="en-US" dirty="0"/>
              <a:t>amount</a:t>
            </a:r>
            <a:r>
              <a:rPr lang="ru-RU" dirty="0"/>
              <a:t>_</a:t>
            </a:r>
            <a:r>
              <a:rPr lang="en-US" dirty="0"/>
              <a:t>granted</a:t>
            </a:r>
            <a:r>
              <a:rPr lang="ru-RU" dirty="0"/>
              <a:t>){. . . .} //предоставление кредита, входные данные  - запрашиваемая сумма, выходные данные – предоставленная сумма.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могут быть перегружены (</a:t>
            </a:r>
            <a:r>
              <a:rPr lang="en-US" dirty="0" smtClean="0"/>
              <a:t>override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Выделяют</a:t>
            </a:r>
            <a:r>
              <a:rPr lang="en-US" u="sng" dirty="0"/>
              <a:t>:</a:t>
            </a:r>
            <a:endParaRPr lang="ru-RU" dirty="0"/>
          </a:p>
          <a:p>
            <a:pPr lvl="1"/>
            <a:r>
              <a:rPr lang="ru-RU" dirty="0"/>
              <a:t>перегрузку методов внутри одного класса: в одном классе существует несколько методов с одним и тем же именем  </a:t>
            </a:r>
          </a:p>
          <a:p>
            <a:pPr lvl="1"/>
            <a:r>
              <a:rPr lang="ru-RU" dirty="0"/>
              <a:t>и полиморфные методы внутри одной иерархии наследования: различные реализации одного метода должны выполняться в зависимости от того, какому классу принадлежит целевой объект.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Синхронные </a:t>
            </a:r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16288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При передаче </a:t>
            </a:r>
            <a:r>
              <a:rPr lang="ru-RU" b="1" dirty="0"/>
              <a:t>синхронных</a:t>
            </a:r>
            <a:r>
              <a:rPr lang="ru-RU" dirty="0"/>
              <a:t> сообщений </a:t>
            </a:r>
            <a:r>
              <a:rPr lang="ru-RU" dirty="0" smtClean="0"/>
              <a:t> </a:t>
            </a:r>
            <a:r>
              <a:rPr lang="ru-RU" dirty="0"/>
              <a:t>(во время которой отправитель должен дождаться возврата управления от целевого объекта прежде, чем завершить выполнение) пересылка идентификатора отправителя, как правило, не требуется. Возврат управления выполнением происходит </a:t>
            </a:r>
            <a:r>
              <a:rPr lang="ru-RU" dirty="0" smtClean="0"/>
              <a:t>автоматически.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2" y="1772816"/>
            <a:ext cx="4920208" cy="238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Асинхронные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При передаче </a:t>
            </a:r>
            <a:r>
              <a:rPr lang="ru-RU" b="1" dirty="0"/>
              <a:t>асинхронных</a:t>
            </a:r>
            <a:r>
              <a:rPr lang="ru-RU" dirty="0"/>
              <a:t> сообщений </a:t>
            </a:r>
            <a:r>
              <a:rPr lang="ru-RU" dirty="0" smtClean="0"/>
              <a:t>объект-отправитель </a:t>
            </a:r>
            <a:r>
              <a:rPr lang="ru-RU" dirty="0"/>
              <a:t>не должен дожидаться, пока целевой объект закончит свою работу, а продолжать выполнение другого потока управления. Передача асинхронных сообщений предполагает существование множественных потоков управления в программе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1628799"/>
            <a:ext cx="4932040" cy="352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Обратный вызов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Обратный вызов (</a:t>
            </a:r>
            <a:r>
              <a:rPr lang="ru-RU" dirty="0" err="1"/>
              <a:t>callback</a:t>
            </a:r>
            <a:r>
              <a:rPr lang="ru-RU" dirty="0"/>
              <a:t>) — это обращение “снизу-вверх” (если смотреть по связи отношения) к отправителю сообщения. Типичным примером использования обратного вызова служит передача асинхронного сообщения, при котором отправитель заявляет получателю, что ему необходимо получить информацию о завершении действия, выполняемого получателем. Целевой объект (тот, на который указывает связь отношения) должен отправить асинхронное сообщение назад отправителю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пакетов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55576" y="1340768"/>
            <a:ext cx="77048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95536" y="616530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прецедентов Интернет – магазина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 прецедентов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241747" y="1556792"/>
            <a:ext cx="7362701" cy="455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 классов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67544" y="1412776"/>
            <a:ext cx="799288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Кофеварка </a:t>
            </a:r>
            <a:r>
              <a:rPr lang="ru-RU" dirty="0" err="1"/>
              <a:t>Mark</a:t>
            </a:r>
            <a:r>
              <a:rPr lang="ru-RU" dirty="0"/>
              <a:t> IV </a:t>
            </a:r>
            <a:r>
              <a:rPr lang="ru-RU" dirty="0" err="1"/>
              <a:t>Special</a:t>
            </a:r>
            <a:r>
              <a:rPr lang="ru-RU" dirty="0"/>
              <a:t> может за один раз приготовить до 12 чашек кофе. Пользователь вставляет фильтр в </a:t>
            </a:r>
            <a:r>
              <a:rPr lang="ru-RU" dirty="0" err="1"/>
              <a:t>фильтродержатель</a:t>
            </a:r>
            <a:r>
              <a:rPr lang="ru-RU" dirty="0"/>
              <a:t>, засыпает в фильтр молотый кофе и устанавливает </a:t>
            </a:r>
            <a:r>
              <a:rPr lang="ru-RU" dirty="0" err="1"/>
              <a:t>фильтродержатель</a:t>
            </a:r>
            <a:r>
              <a:rPr lang="ru-RU" dirty="0"/>
              <a:t> в приемник. Затем он заливает в контейнер до 12 чашек воды и нажимает кнопку «Сварить». Вода нагревается до кипения. Под давлением пара кипяток подается на засыпанный кофе, и готовый напиток льется через фильтр в кофейник. Кофейник подогревается нагревательной подставкой, которая включается, только если в кофейнике есть кофе. Если снять кофейник с подставки в то время, когда кипяток еще поступает из кипятильника, то подача воды прекращается, чтобы кофе не лился на подставку.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 на основе использования общих шаблонов для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1 способ:</a:t>
            </a:r>
          </a:p>
          <a:p>
            <a:pPr lvl="1"/>
            <a:r>
              <a:rPr lang="ru-RU" b="1" dirty="0"/>
              <a:t>Понятийный (или концептуальный) класс</a:t>
            </a:r>
            <a:r>
              <a:rPr lang="ru-RU" i="1" dirty="0"/>
              <a:t> </a:t>
            </a:r>
            <a:r>
              <a:rPr lang="ru-RU" dirty="0"/>
              <a:t>представляет собой идею, которую разделяет или с которой согласна значительная общность людей. </a:t>
            </a:r>
            <a:r>
              <a:rPr lang="ru-RU" dirty="0" smtClean="0"/>
              <a:t>Например</a:t>
            </a:r>
            <a:r>
              <a:rPr lang="ru-RU" dirty="0"/>
              <a:t>, </a:t>
            </a:r>
            <a:r>
              <a:rPr lang="ru-RU" dirty="0" err="1"/>
              <a:t>Reservation</a:t>
            </a:r>
            <a:r>
              <a:rPr lang="ru-RU" dirty="0"/>
              <a:t> (Резервирование) — это понятийный класс, относящийся к системе резервирования мест в авиакомпаниях.</a:t>
            </a:r>
          </a:p>
          <a:p>
            <a:pPr lvl="1"/>
            <a:r>
              <a:rPr lang="ru-RU" b="1" dirty="0"/>
              <a:t>Событийный класс.</a:t>
            </a:r>
            <a:r>
              <a:rPr lang="ru-RU" i="1" dirty="0"/>
              <a:t> </a:t>
            </a:r>
            <a:r>
              <a:rPr lang="ru-RU" dirty="0"/>
              <a:t>Событие - это нечто, что не требует времени применительно к нашей временной шкале. Например, </a:t>
            </a:r>
            <a:r>
              <a:rPr lang="ru-RU" dirty="0" err="1"/>
              <a:t>Arrival</a:t>
            </a:r>
            <a:r>
              <a:rPr lang="ru-RU" dirty="0"/>
              <a:t> (Прибытие) - это событийный класс, относящийся к системе резервирования мест в авиакомпаниях.</a:t>
            </a:r>
          </a:p>
          <a:p>
            <a:pPr lvl="1"/>
            <a:r>
              <a:rPr lang="ru-RU" b="1" dirty="0"/>
              <a:t>Организационный класс.</a:t>
            </a:r>
            <a:r>
              <a:rPr lang="ru-RU" dirty="0"/>
              <a:t> Организация - это любой вид целенаправленного объединения сущностей. Например, </a:t>
            </a:r>
            <a:r>
              <a:rPr lang="ru-RU" dirty="0" err="1"/>
              <a:t>TravelAgency</a:t>
            </a:r>
            <a:r>
              <a:rPr lang="ru-RU" dirty="0"/>
              <a:t> (Бюро путешествий) - это класс, относящийся к системе резервирования мест в авиакомпаниях.</a:t>
            </a:r>
          </a:p>
          <a:p>
            <a:pPr lvl="1"/>
            <a:r>
              <a:rPr lang="ru-RU" b="1" dirty="0"/>
              <a:t>Класс “людей”.</a:t>
            </a:r>
            <a:r>
              <a:rPr lang="ru-RU" i="1" dirty="0"/>
              <a:t> </a:t>
            </a:r>
            <a:r>
              <a:rPr lang="ru-RU" dirty="0"/>
              <a:t>Под “людьми” здесь понимается роль, которую человек играет в той или иной системе. Например, </a:t>
            </a:r>
            <a:r>
              <a:rPr lang="ru-RU" dirty="0" err="1"/>
              <a:t>Passenger</a:t>
            </a:r>
            <a:r>
              <a:rPr lang="ru-RU" dirty="0"/>
              <a:t> (Пассажир) - это класс, относящийся к системе резервирования мест в авиакомпаниях.</a:t>
            </a:r>
          </a:p>
          <a:p>
            <a:pPr lvl="1"/>
            <a:r>
              <a:rPr lang="ru-RU" b="1" dirty="0"/>
              <a:t>Класс местоположений </a:t>
            </a:r>
            <a:r>
              <a:rPr lang="ru-RU" i="1" dirty="0"/>
              <a:t>.</a:t>
            </a:r>
            <a:r>
              <a:rPr lang="ru-RU" dirty="0"/>
              <a:t> Местоположение определяет физическое расположение объектов, связанных с информационной системой. Например, </a:t>
            </a:r>
            <a:r>
              <a:rPr lang="ru-RU" dirty="0" err="1"/>
              <a:t>TravelOffice</a:t>
            </a:r>
            <a:r>
              <a:rPr lang="ru-RU" dirty="0"/>
              <a:t> (Офис бюро путешествий ) - подобный класс, относящийся к системе резервирования мест в авиакомпаниях.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Имеется следующее оборудование, которым необходимо управлять: </a:t>
            </a:r>
          </a:p>
          <a:p>
            <a:pPr lvl="1"/>
            <a:r>
              <a:rPr lang="ru-RU" dirty="0" smtClean="0"/>
              <a:t>Нагревательный элемент для кипятильника. Может быть включен или выключен.</a:t>
            </a:r>
          </a:p>
          <a:p>
            <a:pPr lvl="1"/>
            <a:r>
              <a:rPr lang="ru-RU" dirty="0" smtClean="0"/>
              <a:t>Нагревательный элемент для подставки. Может быть включен или выключен.</a:t>
            </a:r>
          </a:p>
          <a:p>
            <a:pPr lvl="1"/>
            <a:r>
              <a:rPr lang="ru-RU" dirty="0" smtClean="0"/>
              <a:t>Датчик нагревательной подставки. Может находиться в одном из трех состояний: </a:t>
            </a:r>
            <a:r>
              <a:rPr lang="ru-RU" dirty="0" err="1" smtClean="0"/>
              <a:t>warmerEmpty</a:t>
            </a:r>
            <a:r>
              <a:rPr lang="ru-RU" dirty="0" smtClean="0"/>
              <a:t> (на подставке нет кофейника), </a:t>
            </a:r>
            <a:r>
              <a:rPr lang="ru-RU" dirty="0" err="1" smtClean="0"/>
              <a:t>potEmpty</a:t>
            </a:r>
            <a:r>
              <a:rPr lang="ru-RU" dirty="0" smtClean="0"/>
              <a:t> (кофейник пуст), </a:t>
            </a:r>
            <a:r>
              <a:rPr lang="ru-RU" dirty="0" err="1" smtClean="0"/>
              <a:t>potNotEmpty</a:t>
            </a:r>
            <a:r>
              <a:rPr lang="ru-RU" dirty="0" smtClean="0"/>
              <a:t> (кофейник не пуст).</a:t>
            </a:r>
          </a:p>
          <a:p>
            <a:pPr lvl="1"/>
            <a:r>
              <a:rPr lang="ru-RU" dirty="0" smtClean="0"/>
              <a:t>Датчик кипятильника, определяющий, есть ли в нем вода. Может находиться в одном из двух состояний: </a:t>
            </a:r>
            <a:r>
              <a:rPr lang="ru-RU" dirty="0" err="1" smtClean="0"/>
              <a:t>boilerEmpty</a:t>
            </a:r>
            <a:r>
              <a:rPr lang="ru-RU" dirty="0" smtClean="0"/>
              <a:t> (кипятильник пуст) или </a:t>
            </a:r>
            <a:r>
              <a:rPr lang="ru-RU" dirty="0" err="1" smtClean="0"/>
              <a:t>boilerNotEmpty</a:t>
            </a:r>
            <a:r>
              <a:rPr lang="ru-RU" dirty="0" smtClean="0"/>
              <a:t> (кипятильник не пуст).</a:t>
            </a:r>
          </a:p>
          <a:p>
            <a:pPr lvl="1"/>
            <a:r>
              <a:rPr lang="ru-RU" dirty="0" smtClean="0"/>
              <a:t>Кнопка «Сварить». Ее нажатие запускает процесс приготовления кофе. На кнопке есть индикатор, который зажигается, когда процесс закончился и кофе готов.</a:t>
            </a:r>
          </a:p>
          <a:p>
            <a:pPr lvl="1"/>
            <a:r>
              <a:rPr lang="ru-RU" dirty="0" smtClean="0"/>
              <a:t>Клапан сброса давления, который открывается, чтобы понизить давление в кипятильнике. При понижении давления подача воды в фильтр прекращается. Клапан может быть открыт или закрыт.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 на основе использования общих шаблонов для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2 способ:</a:t>
            </a:r>
          </a:p>
          <a:p>
            <a:pPr lvl="1"/>
            <a:r>
              <a:rPr lang="ru-RU" dirty="0"/>
              <a:t>Физический </a:t>
            </a:r>
            <a:r>
              <a:rPr lang="ru-RU" dirty="0" smtClean="0"/>
              <a:t>класс: например</a:t>
            </a:r>
            <a:r>
              <a:rPr lang="ru-RU" dirty="0"/>
              <a:t>, </a:t>
            </a:r>
            <a:r>
              <a:rPr lang="ru-RU" dirty="0" err="1"/>
              <a:t>Airplane</a:t>
            </a:r>
            <a:r>
              <a:rPr lang="ru-RU" dirty="0"/>
              <a:t> (Самолет</a:t>
            </a:r>
            <a:r>
              <a:rPr lang="ru-RU" dirty="0" smtClean="0"/>
              <a:t>).</a:t>
            </a:r>
            <a:endParaRPr lang="ru-RU" dirty="0"/>
          </a:p>
          <a:p>
            <a:pPr lvl="1"/>
            <a:r>
              <a:rPr lang="ru-RU" dirty="0" smtClean="0"/>
              <a:t>Бизнес-класс: например</a:t>
            </a:r>
            <a:r>
              <a:rPr lang="en-US" dirty="0"/>
              <a:t>, </a:t>
            </a:r>
            <a:r>
              <a:rPr lang="en-US" dirty="0" smtClean="0"/>
              <a:t>Reservation</a:t>
            </a:r>
            <a:r>
              <a:rPr lang="ru-RU" dirty="0" smtClean="0"/>
              <a:t> (система резервирования)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Логический </a:t>
            </a:r>
            <a:r>
              <a:rPr lang="ru-RU" dirty="0" smtClean="0"/>
              <a:t>класс: например</a:t>
            </a:r>
            <a:r>
              <a:rPr lang="ru-RU" dirty="0"/>
              <a:t>, </a:t>
            </a:r>
            <a:r>
              <a:rPr lang="en-US" dirty="0" err="1"/>
              <a:t>FlightTimetable</a:t>
            </a:r>
            <a:r>
              <a:rPr lang="ru-RU" dirty="0"/>
              <a:t> (Расписание рейсов</a:t>
            </a:r>
            <a:r>
              <a:rPr lang="ru-RU" dirty="0" smtClean="0"/>
              <a:t>).</a:t>
            </a:r>
            <a:endParaRPr lang="ru-RU" dirty="0"/>
          </a:p>
          <a:p>
            <a:pPr lvl="1"/>
            <a:r>
              <a:rPr lang="ru-RU" dirty="0"/>
              <a:t>Прикладной </a:t>
            </a:r>
            <a:r>
              <a:rPr lang="ru-RU" dirty="0" smtClean="0"/>
              <a:t>класс: например</a:t>
            </a:r>
            <a:r>
              <a:rPr lang="ru-RU" dirty="0"/>
              <a:t>, </a:t>
            </a:r>
            <a:r>
              <a:rPr lang="en-US" dirty="0" err="1"/>
              <a:t>ReservationTransaction</a:t>
            </a:r>
            <a:r>
              <a:rPr lang="en-US" dirty="0"/>
              <a:t> </a:t>
            </a:r>
            <a:r>
              <a:rPr lang="ru-RU" dirty="0"/>
              <a:t>(Операция </a:t>
            </a:r>
            <a:r>
              <a:rPr lang="ru-RU" dirty="0" smtClean="0"/>
              <a:t>резервирования</a:t>
            </a:r>
            <a:r>
              <a:rPr lang="ru-RU" dirty="0"/>
              <a:t>)</a:t>
            </a:r>
            <a:r>
              <a:rPr lang="ru-RU" dirty="0" smtClean="0"/>
              <a:t>.</a:t>
            </a:r>
            <a:endParaRPr lang="ru-RU" dirty="0"/>
          </a:p>
          <a:p>
            <a:pPr lvl="1"/>
            <a:r>
              <a:rPr lang="ru-RU" dirty="0"/>
              <a:t>Компьютерный </a:t>
            </a:r>
            <a:r>
              <a:rPr lang="ru-RU" dirty="0" smtClean="0"/>
              <a:t>класс: например</a:t>
            </a:r>
            <a:r>
              <a:rPr lang="ru-RU" dirty="0"/>
              <a:t>, </a:t>
            </a:r>
            <a:r>
              <a:rPr lang="ru-RU" dirty="0" err="1"/>
              <a:t>Index</a:t>
            </a:r>
            <a:r>
              <a:rPr lang="ru-RU" dirty="0"/>
              <a:t> (Индекс</a:t>
            </a:r>
            <a:r>
              <a:rPr lang="ru-RU" dirty="0" smtClean="0"/>
              <a:t>).</a:t>
            </a:r>
            <a:endParaRPr lang="ru-RU" dirty="0"/>
          </a:p>
          <a:p>
            <a:pPr lvl="1"/>
            <a:r>
              <a:rPr lang="ru-RU" dirty="0"/>
              <a:t>Поведенческий </a:t>
            </a:r>
            <a:r>
              <a:rPr lang="ru-RU" dirty="0" smtClean="0"/>
              <a:t>класс: например</a:t>
            </a:r>
            <a:r>
              <a:rPr lang="ru-RU" dirty="0"/>
              <a:t>, </a:t>
            </a:r>
            <a:r>
              <a:rPr lang="en-US" dirty="0" err="1"/>
              <a:t>ReservationCancellation</a:t>
            </a:r>
            <a:r>
              <a:rPr lang="ru-RU" dirty="0"/>
              <a:t> (Отмена </a:t>
            </a:r>
            <a:r>
              <a:rPr lang="ru-RU" dirty="0" smtClean="0"/>
              <a:t>резервирования).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Подход на основе использования прецедентов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Графическая модель прецедентов сопровождается неформальными описаниями, а также диаграммами последовательностей и кооперации для отдельных прецедентов.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дополнительные описания и шаги определения диаграмм (и объектов) требуется выполнить для каждого прецедента.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основе этой информации можно прийти к обобщениям, необходимым для выявления потенциальных классов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Подход </a:t>
            </a:r>
            <a:r>
              <a:rPr lang="ru-RU" b="1" dirty="0" smtClean="0"/>
              <a:t>CRC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CRC  - </a:t>
            </a:r>
            <a:r>
              <a:rPr lang="ru-RU" b="1" dirty="0" err="1" smtClean="0"/>
              <a:t>C</a:t>
            </a:r>
            <a:r>
              <a:rPr lang="ru-RU" dirty="0" err="1" smtClean="0"/>
              <a:t>lass-</a:t>
            </a:r>
            <a:r>
              <a:rPr lang="ru-RU" b="1" dirty="0" err="1" smtClean="0"/>
              <a:t>R</a:t>
            </a:r>
            <a:r>
              <a:rPr lang="ru-RU" dirty="0" err="1" smtClean="0"/>
              <a:t>esponsibility-</a:t>
            </a:r>
            <a:r>
              <a:rPr lang="ru-RU" b="1" dirty="0" err="1" smtClean="0"/>
              <a:t>C</a:t>
            </a:r>
            <a:r>
              <a:rPr lang="ru-RU" dirty="0" err="1" smtClean="0"/>
              <a:t>ollaborators</a:t>
            </a:r>
            <a:r>
              <a:rPr lang="ru-RU" dirty="0" smtClean="0"/>
              <a:t> (класс-ответственность-</a:t>
            </a:r>
            <a:r>
              <a:rPr lang="ru-RU" dirty="0"/>
              <a:t>“сотрудники</a:t>
            </a:r>
            <a:r>
              <a:rPr lang="ru-RU" dirty="0" smtClean="0"/>
              <a:t>”).</a:t>
            </a:r>
          </a:p>
          <a:p>
            <a:r>
              <a:rPr lang="ru-RU" b="1" dirty="0"/>
              <a:t>Обязанности</a:t>
            </a:r>
            <a:r>
              <a:rPr lang="ru-RU" dirty="0"/>
              <a:t> - это услуги (операции), которые класс готов выполнить в интересах других классов.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выполнения многих обязанностей необходимо участие (обслуживание) со стороны других </a:t>
            </a:r>
            <a:r>
              <a:rPr lang="ru-RU" dirty="0" smtClean="0"/>
              <a:t>классов (“</a:t>
            </a:r>
            <a:r>
              <a:rPr lang="ru-RU" b="1" dirty="0" smtClean="0"/>
              <a:t>сотрудники</a:t>
            </a:r>
            <a:r>
              <a:rPr lang="ru-RU" dirty="0" smtClean="0"/>
              <a:t>”).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Некоторые правила выявления </a:t>
            </a:r>
            <a:r>
              <a:rPr lang="ru-RU" b="1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Для каждого класса должно быть ясно </a:t>
            </a:r>
            <a:r>
              <a:rPr lang="ru-RU" b="1" dirty="0"/>
              <a:t>сформулировано его назначение</a:t>
            </a:r>
            <a:r>
              <a:rPr lang="ru-RU" i="1" dirty="0"/>
              <a:t> </a:t>
            </a:r>
            <a:r>
              <a:rPr lang="ru-RU" dirty="0"/>
              <a:t>в системе.</a:t>
            </a:r>
          </a:p>
          <a:p>
            <a:pPr lvl="0"/>
            <a:r>
              <a:rPr lang="ru-RU" dirty="0"/>
              <a:t>Каждый класс - это шаблон описания </a:t>
            </a:r>
            <a:r>
              <a:rPr lang="ru-RU" b="1" dirty="0"/>
              <a:t>множества объектов</a:t>
            </a:r>
            <a:r>
              <a:rPr lang="ru-RU" dirty="0"/>
              <a:t>. </a:t>
            </a:r>
            <a:r>
              <a:rPr lang="ru-RU" dirty="0" smtClean="0"/>
              <a:t>Например</a:t>
            </a:r>
            <a:r>
              <a:rPr lang="ru-RU" dirty="0"/>
              <a:t>, если система спроектирована для единственной организации, существование класса </a:t>
            </a:r>
            <a:r>
              <a:rPr lang="ru-RU" dirty="0" err="1"/>
              <a:t>Organization</a:t>
            </a:r>
            <a:r>
              <a:rPr lang="ru-RU" dirty="0"/>
              <a:t> (Организация) может быть не оправданно.</a:t>
            </a:r>
          </a:p>
          <a:p>
            <a:pPr lvl="0"/>
            <a:r>
              <a:rPr lang="ru-RU" dirty="0"/>
              <a:t>Каждый класс-сущность должен содержать </a:t>
            </a:r>
            <a:r>
              <a:rPr lang="ru-RU" b="1" dirty="0"/>
              <a:t>набор атрибутов</a:t>
            </a:r>
            <a:r>
              <a:rPr lang="ru-RU" dirty="0"/>
              <a:t>. </a:t>
            </a:r>
          </a:p>
          <a:p>
            <a:pPr lvl="0"/>
            <a:r>
              <a:rPr lang="ru-RU" dirty="0" smtClean="0"/>
              <a:t>Каждый </a:t>
            </a:r>
            <a:r>
              <a:rPr lang="ru-RU" dirty="0"/>
              <a:t>класс должен отличаться от атрибута. Является ли понятие классом или атрибутом зависит от области приложения. Цвет автомобиля обычно воспринимается как атрибут класса </a:t>
            </a:r>
            <a:r>
              <a:rPr lang="ru-RU" dirty="0" err="1"/>
              <a:t>Car</a:t>
            </a:r>
            <a:r>
              <a:rPr lang="ru-RU" dirty="0"/>
              <a:t> (Автомобиль). Однако на фабрике по производству красок </a:t>
            </a:r>
            <a:r>
              <a:rPr lang="ru-RU" dirty="0" err="1"/>
              <a:t>Color</a:t>
            </a:r>
            <a:r>
              <a:rPr lang="ru-RU" dirty="0"/>
              <a:t> (Цвет) - это определенно класс со своими собственными атрибутами (яркостью, насыщенностью, прозрачностью и т.д.).</a:t>
            </a:r>
          </a:p>
          <a:p>
            <a:pPr lvl="0"/>
            <a:r>
              <a:rPr lang="ru-RU" dirty="0"/>
              <a:t>Каждый класс содержит </a:t>
            </a:r>
            <a:r>
              <a:rPr lang="ru-RU" b="1" dirty="0"/>
              <a:t>набор операций</a:t>
            </a:r>
            <a:r>
              <a:rPr lang="ru-RU" dirty="0"/>
              <a:t>. Однако на данном этапе вопрос идентификации операций не рассматривается.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DA08-54E1-486E-9B28-77E87E4A479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2995</Words>
  <Application>Microsoft Office PowerPoint</Application>
  <PresentationFormat>Экран (4:3)</PresentationFormat>
  <Paragraphs>261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ОО анализ и проектирование </vt:lpstr>
      <vt:lpstr>Моделирование классов</vt:lpstr>
      <vt:lpstr>Подход на основе использования именных групп</vt:lpstr>
      <vt:lpstr>Подход на основе использования именных групп</vt:lpstr>
      <vt:lpstr>Подход на основе использования общих шаблонов для классов</vt:lpstr>
      <vt:lpstr>Подход на основе использования общих шаблонов для классов</vt:lpstr>
      <vt:lpstr>Подход на основе использования прецедентов</vt:lpstr>
      <vt:lpstr>Подход CRC</vt:lpstr>
      <vt:lpstr>Некоторые правила выявления классов</vt:lpstr>
      <vt:lpstr>Спецификация классов</vt:lpstr>
      <vt:lpstr>Моделирование отношений между классами </vt:lpstr>
      <vt:lpstr>Моделирование отношений между классами </vt:lpstr>
      <vt:lpstr>Моделирование отношений обобщения</vt:lpstr>
      <vt:lpstr>Спецификация поведения</vt:lpstr>
      <vt:lpstr>Спецификация поведения</vt:lpstr>
      <vt:lpstr>Моделирование открытых интерфейсов</vt:lpstr>
      <vt:lpstr>CRUD-операции</vt:lpstr>
      <vt:lpstr>Пакеты</vt:lpstr>
      <vt:lpstr>Подход BCE (Boundary-Control-Entity)</vt:lpstr>
      <vt:lpstr>Обобщение и наследование</vt:lpstr>
      <vt:lpstr>Наследование интерфейса</vt:lpstr>
      <vt:lpstr>Наследование реализации</vt:lpstr>
      <vt:lpstr>Проблемы при наследовании реализации</vt:lpstr>
      <vt:lpstr>Выборочное замещение программного кода </vt:lpstr>
      <vt:lpstr>Углубленное моделирование агрегации и делегирования</vt:lpstr>
      <vt:lpstr>Агрегация типа Безраздельно обладает </vt:lpstr>
      <vt:lpstr>Агрегация типа Обладает </vt:lpstr>
      <vt:lpstr>Агрегация типа Включает. Агрегация типа Участник</vt:lpstr>
      <vt:lpstr>Агрегация и обобщение</vt:lpstr>
      <vt:lpstr>Агрегация и обобщение</vt:lpstr>
      <vt:lpstr>ОО проектирование</vt:lpstr>
      <vt:lpstr>Распределенная архитектура</vt:lpstr>
      <vt:lpstr>Распределенная архитектура</vt:lpstr>
      <vt:lpstr>Взаимодействие с БД</vt:lpstr>
      <vt:lpstr>Распределенная архитектура</vt:lpstr>
      <vt:lpstr>Взаимодействие Приложение-База данных</vt:lpstr>
      <vt:lpstr>Подход BCED</vt:lpstr>
      <vt:lpstr>Подход BCED</vt:lpstr>
      <vt:lpstr>Детализированное проектирование</vt:lpstr>
      <vt:lpstr>Сообщения</vt:lpstr>
      <vt:lpstr>Сообщения</vt:lpstr>
      <vt:lpstr>Методы могут быть перегружены (override):</vt:lpstr>
      <vt:lpstr>Синхронные сообщения</vt:lpstr>
      <vt:lpstr>Асинхронные сообщения</vt:lpstr>
      <vt:lpstr>Обратный вызов</vt:lpstr>
      <vt:lpstr>Проектирование пакетов</vt:lpstr>
      <vt:lpstr>Диаграмма пакетов прецедентов</vt:lpstr>
      <vt:lpstr>Пакеты классов</vt:lpstr>
      <vt:lpstr>Задача</vt:lpstr>
      <vt:lpstr>Задача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 анализ и проектирование </dc:title>
  <dc:creator>VikentyevaOL</dc:creator>
  <cp:lastModifiedBy>VikentyevaOL</cp:lastModifiedBy>
  <cp:revision>2</cp:revision>
  <dcterms:created xsi:type="dcterms:W3CDTF">2015-11-25T14:50:58Z</dcterms:created>
  <dcterms:modified xsi:type="dcterms:W3CDTF">2016-01-12T14:24:06Z</dcterms:modified>
</cp:coreProperties>
</file>