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2F6D-481C-4426-91ED-A43CE759E63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по значению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</a:t>
            </a:r>
            <a:r>
              <a:rPr lang="ru-RU" b="1" dirty="0"/>
              <a:t>передаче по значению</a:t>
            </a:r>
            <a:r>
              <a:rPr lang="ru-RU" dirty="0"/>
              <a:t> выполняются следующие действия:</a:t>
            </a:r>
          </a:p>
          <a:p>
            <a:pPr lvl="1"/>
            <a:r>
              <a:rPr lang="ru-RU" dirty="0"/>
              <a:t>вычисляются значения выражений, стоящие на месте фактических параметров;</a:t>
            </a:r>
          </a:p>
          <a:p>
            <a:pPr lvl="1"/>
            <a:r>
              <a:rPr lang="ru-RU" dirty="0"/>
              <a:t>в стеке выделяется память  под формальные параметры функции;</a:t>
            </a:r>
          </a:p>
          <a:p>
            <a:pPr lvl="1"/>
            <a:r>
              <a:rPr lang="ru-RU" dirty="0"/>
              <a:t>каждому фактическому параметру присваивается значение формального параметра, при этом проверяются соответствия типов и при необходимости выполняются их преобразования.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по значению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static void Change(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a;</a:t>
            </a:r>
            <a:endParaRPr lang="ru-RU" dirty="0"/>
          </a:p>
          <a:p>
            <a:pPr>
              <a:buNone/>
            </a:pPr>
            <a:r>
              <a:rPr lang="en-US" dirty="0"/>
              <a:t>            a = b;</a:t>
            </a:r>
            <a:endParaRPr lang="ru-RU" dirty="0"/>
          </a:p>
          <a:p>
            <a:pPr>
              <a:buNone/>
            </a:pPr>
            <a:r>
              <a:rPr lang="en-US" dirty="0"/>
              <a:t>            b = r;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x = 10, y = 5;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 y=" + y);</a:t>
            </a:r>
            <a:endParaRPr lang="ru-RU" dirty="0"/>
          </a:p>
          <a:p>
            <a:pPr>
              <a:buNone/>
            </a:pPr>
            <a:r>
              <a:rPr lang="en-US" dirty="0"/>
              <a:t>            Change(</a:t>
            </a:r>
            <a:r>
              <a:rPr lang="en-US" dirty="0" err="1"/>
              <a:t>x,y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+x + " y=" + y);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по ссылке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static void Change(ref </a:t>
            </a:r>
            <a:r>
              <a:rPr lang="en-US" dirty="0" err="1"/>
              <a:t>int</a:t>
            </a:r>
            <a:r>
              <a:rPr lang="en-US" dirty="0"/>
              <a:t>  a, ref </a:t>
            </a:r>
            <a:r>
              <a:rPr lang="en-US" dirty="0" err="1"/>
              <a:t>int</a:t>
            </a:r>
            <a:r>
              <a:rPr lang="en-US" dirty="0"/>
              <a:t>  b)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a;</a:t>
            </a:r>
            <a:endParaRPr lang="ru-RU" dirty="0"/>
          </a:p>
          <a:p>
            <a:pPr>
              <a:buNone/>
            </a:pPr>
            <a:r>
              <a:rPr lang="en-US" dirty="0"/>
              <a:t>            a = b;</a:t>
            </a:r>
            <a:endParaRPr lang="ru-RU" dirty="0"/>
          </a:p>
          <a:p>
            <a:pPr>
              <a:buNone/>
            </a:pPr>
            <a:r>
              <a:rPr lang="en-US" dirty="0"/>
              <a:t>            b = r;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x = new </a:t>
            </a:r>
            <a:r>
              <a:rPr lang="en-US" dirty="0" err="1"/>
              <a:t>int</a:t>
            </a:r>
            <a:r>
              <a:rPr lang="en-US" dirty="0"/>
              <a:t>(), y = new </a:t>
            </a:r>
            <a:r>
              <a:rPr lang="en-US" dirty="0" err="1"/>
              <a:t>int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     x = 5; y = 10;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 y=" + y);</a:t>
            </a:r>
            <a:endParaRPr lang="ru-RU" dirty="0"/>
          </a:p>
          <a:p>
            <a:pPr>
              <a:buNone/>
            </a:pPr>
            <a:r>
              <a:rPr lang="en-US" dirty="0"/>
              <a:t>            Change(ref x, ref y);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y=" + y);</a:t>
            </a:r>
            <a:endParaRPr lang="ru-RU" dirty="0"/>
          </a:p>
          <a:p>
            <a:pPr>
              <a:buNone/>
            </a:pPr>
            <a:r>
              <a:rPr lang="en-US" dirty="0"/>
              <a:t>     }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выходных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Выходные параметры</a:t>
            </a:r>
            <a:r>
              <a:rPr lang="ru-RU" dirty="0"/>
              <a:t> снабжаются модификатором </a:t>
            </a:r>
            <a:r>
              <a:rPr lang="ru-RU" dirty="0" err="1"/>
              <a:t>out</a:t>
            </a:r>
            <a:r>
              <a:rPr lang="ru-RU" dirty="0"/>
              <a:t> и позволяют присвоить значения объектам вызывающего метода даже в тех случаях, когда эти объекты значений еще не имели.</a:t>
            </a:r>
          </a:p>
          <a:p>
            <a:r>
              <a:rPr lang="ru-RU" dirty="0"/>
              <a:t>В вызываемом методе операция присваивания должна выполняться обязательно.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выходных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536504" cy="51411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</a:t>
            </a:r>
            <a:r>
              <a:rPr lang="en-US" dirty="0" err="1"/>
              <a:t>MakePoint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number, out double x, out double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try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координаты</a:t>
            </a:r>
            <a:r>
              <a:rPr lang="en-US" dirty="0"/>
              <a:t> {0} </a:t>
            </a:r>
            <a:r>
              <a:rPr lang="en-US" dirty="0" err="1"/>
              <a:t>точки</a:t>
            </a:r>
            <a:r>
              <a:rPr lang="en-US" dirty="0"/>
              <a:t>:", number);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Первая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Ошибка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вводе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 {0} </a:t>
            </a:r>
            <a:r>
              <a:rPr lang="en-US" dirty="0" err="1"/>
              <a:t>точки</a:t>
            </a:r>
            <a:r>
              <a:rPr lang="en-US" dirty="0"/>
              <a:t>!", number);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0;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0;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double x1, y1, x2, y2, x3, y3;</a:t>
            </a:r>
            <a:endParaRPr lang="ru-RU" dirty="0"/>
          </a:p>
          <a:p>
            <a:pPr>
              <a:buNone/>
            </a:pPr>
            <a:r>
              <a:rPr lang="en-US" dirty="0"/>
              <a:t>            . . . .    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(1, out x1, out y1);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(2, out x2, out y2);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(3, out x3, out y3);</a:t>
            </a:r>
            <a:endParaRPr lang="ru-RU" dirty="0"/>
          </a:p>
          <a:p>
            <a:pPr>
              <a:buNone/>
            </a:pPr>
            <a:r>
              <a:rPr lang="en-US" dirty="0"/>
              <a:t>            . . . 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между  ссылочными и выходными параметрами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Выходные параметры (</a:t>
            </a:r>
            <a:r>
              <a:rPr lang="en-US" dirty="0"/>
              <a:t>out</a:t>
            </a:r>
            <a:r>
              <a:rPr lang="ru-RU" dirty="0"/>
              <a:t>)  не нужно инициализировать перед передачей методу, т.к. метод сам должен присваивать значения выходным параметрам перед выходом. Т.е. этих данных не было до выполнения функции и функция их должна создать.</a:t>
            </a:r>
          </a:p>
          <a:p>
            <a:r>
              <a:rPr lang="ru-RU" dirty="0"/>
              <a:t>Ссылочные параметры (</a:t>
            </a:r>
            <a:r>
              <a:rPr lang="en-US" dirty="0"/>
              <a:t>ref</a:t>
            </a:r>
            <a:r>
              <a:rPr lang="ru-RU" dirty="0"/>
              <a:t>)  нужно обязательно инициализировать перед передачей методу, т.к.  они подразумевают передачу ссылки на уже существующую переменную. Т.е. эти данные существовали в памяти компьютера до выполнения функции и функция их должна изменить.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с переменным числом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Ключевое слово </a:t>
            </a:r>
            <a:r>
              <a:rPr lang="ru-RU" b="1" dirty="0" err="1"/>
              <a:t>params</a:t>
            </a:r>
            <a:r>
              <a:rPr lang="ru-RU" dirty="0"/>
              <a:t> позволяет передавать методу переменное количество аргументов одного типа в виде единственного логического параметра. </a:t>
            </a:r>
          </a:p>
          <a:p>
            <a:r>
              <a:rPr lang="ru-RU" dirty="0"/>
              <a:t>Аргументы, помеченные ключевым словом </a:t>
            </a:r>
            <a:r>
              <a:rPr lang="ru-RU" dirty="0" err="1"/>
              <a:t>params</a:t>
            </a:r>
            <a:r>
              <a:rPr lang="ru-RU" dirty="0"/>
              <a:t>, могут обрабатываться, если вызывающий код на их месте передает строго типизированный массив или разделенный запятыми список  элементов.</a:t>
            </a:r>
          </a:p>
          <a:p>
            <a:r>
              <a:rPr lang="ru-RU" dirty="0"/>
              <a:t> С# требует, чтобы в любом методе поддерживался только один аргумент </a:t>
            </a:r>
            <a:r>
              <a:rPr lang="ru-RU" dirty="0" err="1"/>
              <a:t>params</a:t>
            </a:r>
            <a:r>
              <a:rPr lang="ru-RU" dirty="0"/>
              <a:t>, который должен быть последним в  списке параметров.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с переменным числом параметров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static double </a:t>
            </a:r>
            <a:r>
              <a:rPr lang="en-US" dirty="0" err="1"/>
              <a:t>CalcAverage</a:t>
            </a:r>
            <a:endParaRPr lang="ru-RU" dirty="0"/>
          </a:p>
          <a:p>
            <a:pPr>
              <a:buNone/>
            </a:pPr>
            <a:r>
              <a:rPr lang="en-US" dirty="0"/>
              <a:t>(</a:t>
            </a:r>
            <a:r>
              <a:rPr lang="en-US" b="1" dirty="0" err="1"/>
              <a:t>params</a:t>
            </a:r>
            <a:r>
              <a:rPr lang="en-US" dirty="0"/>
              <a:t> double[] values)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avarage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values.Length</a:t>
            </a:r>
            <a:r>
              <a:rPr lang="en-US" dirty="0"/>
              <a:t> == 0) return 0;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foreach</a:t>
            </a:r>
            <a:r>
              <a:rPr lang="en-US" dirty="0"/>
              <a:t> (double x in values)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avarage</a:t>
            </a:r>
            <a:r>
              <a:rPr lang="en-US" dirty="0"/>
              <a:t> += x;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avarage</a:t>
            </a:r>
            <a:r>
              <a:rPr lang="en-US" dirty="0"/>
              <a:t> /= </a:t>
            </a:r>
            <a:r>
              <a:rPr lang="en-US" dirty="0" err="1"/>
              <a:t>values.Length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avarage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//1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="+</a:t>
            </a:r>
            <a:r>
              <a:rPr lang="en-US" dirty="0" err="1"/>
              <a:t>CalcAverage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/>
              <a:t>0.2, 0.3, 0.5, 0.7</a:t>
            </a:r>
            <a:r>
              <a:rPr lang="en-US" dirty="0"/>
              <a:t>));</a:t>
            </a:r>
            <a:endParaRPr lang="ru-RU" dirty="0"/>
          </a:p>
          <a:p>
            <a:pPr>
              <a:buNone/>
            </a:pPr>
            <a:r>
              <a:rPr lang="en-US" dirty="0"/>
              <a:t>	//2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double[] </a:t>
            </a:r>
            <a:r>
              <a:rPr lang="en-US" dirty="0" err="1"/>
              <a:t>mas</a:t>
            </a:r>
            <a:r>
              <a:rPr lang="en-US" dirty="0"/>
              <a:t> = { 0.2, 0.3, 0.5, 0.7 };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 + </a:t>
            </a:r>
            <a:r>
              <a:rPr lang="en-US" dirty="0" err="1"/>
              <a:t>CalcAverage</a:t>
            </a:r>
            <a:r>
              <a:rPr lang="en-US" dirty="0"/>
              <a:t>(</a:t>
            </a:r>
            <a:r>
              <a:rPr lang="en-US" b="1" dirty="0" err="1"/>
              <a:t>mas</a:t>
            </a:r>
            <a:r>
              <a:rPr lang="en-US" dirty="0"/>
              <a:t>));</a:t>
            </a:r>
            <a:endParaRPr lang="ru-RU" dirty="0"/>
          </a:p>
          <a:p>
            <a:pPr>
              <a:buNone/>
            </a:pPr>
            <a:r>
              <a:rPr lang="en-US" dirty="0"/>
              <a:t>       //3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 + </a:t>
            </a:r>
            <a:r>
              <a:rPr lang="en-US" dirty="0" err="1"/>
              <a:t>CalcAverage</a:t>
            </a:r>
            <a:r>
              <a:rPr lang="en-US" b="1" dirty="0"/>
              <a:t>()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параметры (</a:t>
            </a:r>
            <a:r>
              <a:rPr lang="ru-RU" dirty="0" err="1"/>
              <a:t>параметры</a:t>
            </a:r>
            <a:r>
              <a:rPr lang="ru-RU" dirty="0"/>
              <a:t> по умолчанию)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Умалчиваемое значение параметра используется, если при вызове функции соответствующий параметр опущен. </a:t>
            </a:r>
          </a:p>
          <a:p>
            <a:r>
              <a:rPr lang="ru-RU" dirty="0"/>
              <a:t>Все параметры, описанные справа от такого параметра, также должны быть умалчиваемыми. </a:t>
            </a:r>
          </a:p>
          <a:p>
            <a:r>
              <a:rPr lang="ru-RU" dirty="0"/>
              <a:t>Значение, присваиваемое необязательному параметру, должно быть известно во время  компиляции и не может вычисляться во время выполнения.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параметры (</a:t>
            </a:r>
            <a:r>
              <a:rPr lang="ru-RU" dirty="0" err="1"/>
              <a:t>параметры</a:t>
            </a:r>
            <a:r>
              <a:rPr lang="ru-RU" dirty="0"/>
              <a:t> по умолчанию)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static </a:t>
            </a:r>
            <a:r>
              <a:rPr lang="ru-RU" dirty="0"/>
              <a:t> </a:t>
            </a:r>
            <a:r>
              <a:rPr lang="en-US" dirty="0"/>
              <a:t>void </a:t>
            </a:r>
            <a:r>
              <a:rPr lang="ru-RU" dirty="0"/>
              <a:t> </a:t>
            </a:r>
            <a:r>
              <a:rPr lang="en-US" dirty="0"/>
              <a:t>Print(string s = "</a:t>
            </a:r>
            <a:r>
              <a:rPr lang="en-US" dirty="0" err="1"/>
              <a:t>номер</a:t>
            </a:r>
            <a:r>
              <a:rPr lang="en-US" dirty="0"/>
              <a:t> </a:t>
            </a:r>
            <a:r>
              <a:rPr lang="en-US" dirty="0" err="1"/>
              <a:t>дома</a:t>
            </a:r>
            <a:r>
              <a:rPr lang="en-US" dirty="0"/>
              <a:t>", </a:t>
            </a:r>
            <a:r>
              <a:rPr lang="en-US" dirty="0" err="1"/>
              <a:t>int</a:t>
            </a:r>
            <a:r>
              <a:rPr lang="en-US" dirty="0"/>
              <a:t> value = 1)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(s + "  " + value);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             Print();</a:t>
            </a:r>
            <a:endParaRPr lang="ru-RU" dirty="0"/>
          </a:p>
          <a:p>
            <a:pPr>
              <a:buNone/>
            </a:pPr>
            <a:r>
              <a:rPr lang="en-US" dirty="0"/>
              <a:t>            Print("</a:t>
            </a:r>
            <a:r>
              <a:rPr lang="en-US" dirty="0" err="1"/>
              <a:t>номер</a:t>
            </a:r>
            <a:r>
              <a:rPr lang="en-US" dirty="0"/>
              <a:t> </a:t>
            </a:r>
            <a:r>
              <a:rPr lang="en-US" dirty="0" err="1"/>
              <a:t>квартиры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Print(,2);</a:t>
            </a:r>
            <a:endParaRPr lang="ru-RU" dirty="0"/>
          </a:p>
          <a:p>
            <a:pPr>
              <a:buNone/>
            </a:pPr>
            <a:r>
              <a:rPr lang="en-US" dirty="0"/>
              <a:t>            Print("</a:t>
            </a:r>
            <a:r>
              <a:rPr lang="en-US" dirty="0" err="1"/>
              <a:t>номер</a:t>
            </a:r>
            <a:r>
              <a:rPr lang="en-US" dirty="0"/>
              <a:t> квартиры",15);</a:t>
            </a:r>
            <a:endParaRPr lang="ru-RU" dirty="0"/>
          </a:p>
          <a:p>
            <a:pPr>
              <a:buNone/>
            </a:pPr>
            <a:r>
              <a:rPr lang="ru-RU" dirty="0"/>
              <a:t>        </a:t>
            </a:r>
            <a:r>
              <a:rPr lang="en-US" dirty="0"/>
              <a:t>}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Функции (методы)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Функция</a:t>
            </a:r>
            <a:r>
              <a:rPr lang="ru-RU" dirty="0"/>
              <a:t> – это именованная последовательность описаний и операторов, выполняющая законченное  действие, например:</a:t>
            </a:r>
          </a:p>
          <a:p>
            <a:pPr lvl="1"/>
            <a:r>
              <a:rPr lang="ru-RU" dirty="0"/>
              <a:t>формирование массива, </a:t>
            </a:r>
          </a:p>
          <a:p>
            <a:pPr lvl="1"/>
            <a:r>
              <a:rPr lang="ru-RU" dirty="0"/>
              <a:t>печать массива</a:t>
            </a:r>
          </a:p>
          <a:p>
            <a:pPr lvl="1"/>
            <a:r>
              <a:rPr lang="ru-RU" dirty="0"/>
              <a:t>сортировка массива,</a:t>
            </a:r>
          </a:p>
          <a:p>
            <a:pPr lvl="1"/>
            <a:r>
              <a:rPr lang="ru-RU" dirty="0"/>
              <a:t>и т. д.  </a:t>
            </a:r>
          </a:p>
          <a:p>
            <a:r>
              <a:rPr lang="ru-RU" dirty="0"/>
              <a:t>В хорошей программе одна функция выполняет только </a:t>
            </a:r>
            <a:r>
              <a:rPr lang="ru-RU" b="1" dirty="0"/>
              <a:t>одну</a:t>
            </a:r>
            <a:r>
              <a:rPr lang="ru-RU" dirty="0"/>
              <a:t> задачу.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параметры (</a:t>
            </a:r>
            <a:r>
              <a:rPr lang="ru-RU" dirty="0" err="1"/>
              <a:t>параметры</a:t>
            </a:r>
            <a:r>
              <a:rPr lang="ru-RU" dirty="0"/>
              <a:t> по умолчанию)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static void Print(double [] </a:t>
            </a:r>
            <a:r>
              <a:rPr lang="en-US" dirty="0" err="1"/>
              <a:t>mas,int</a:t>
            </a:r>
            <a:r>
              <a:rPr lang="en-US" dirty="0"/>
              <a:t> size=</a:t>
            </a:r>
            <a:r>
              <a:rPr lang="en-US" dirty="0" err="1"/>
              <a:t>mas.Length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// 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mas.Length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mas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double[] </a:t>
            </a:r>
            <a:r>
              <a:rPr lang="en-US" dirty="0" err="1"/>
              <a:t>mas</a:t>
            </a:r>
            <a:r>
              <a:rPr lang="en-US" dirty="0"/>
              <a:t> = { 0.2, 0.3, 0.5, 0.7 };</a:t>
            </a:r>
            <a:endParaRPr lang="ru-RU" dirty="0"/>
          </a:p>
          <a:p>
            <a:pPr>
              <a:buNone/>
            </a:pPr>
            <a:r>
              <a:rPr lang="en-US" dirty="0"/>
              <a:t>            Print(</a:t>
            </a:r>
            <a:r>
              <a:rPr lang="en-US" dirty="0" err="1"/>
              <a:t>mas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Именованные параметры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Именованные аргументы позволяют вызывать метод с указанием значений параметров в любом желаемом порядке. </a:t>
            </a:r>
          </a:p>
          <a:p>
            <a:r>
              <a:rPr lang="ru-RU" dirty="0"/>
              <a:t>Следовательно, вместо того, чтобы передавать параметры исключительно в соответствии с позициями, в которых они определены (как приходится поступать в большинстве случаев), можно указывать имя каждого аргумента, двоеточие и конкретное значение. </a:t>
            </a:r>
          </a:p>
          <a:p>
            <a:r>
              <a:rPr lang="ru-RU" dirty="0"/>
              <a:t>Именованные аргументы должны всегда размещаться в конце вызова метода.</a:t>
            </a:r>
          </a:p>
          <a:p>
            <a:r>
              <a:rPr lang="ru-RU" dirty="0"/>
              <a:t>Эту конструкцию удобно использовать, если в методе есть необязательные аргументы. Необязательные аргументы (см. выше) должны быть последними в списке параметров.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6_1, 6_2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Перегрузка методов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 перегрузки состоит в том, чтобы функция с одним именем по-разному выполнялась и возвращала разные значения при обращении к ней с различными типами и различным числом фактических параметров.  </a:t>
            </a:r>
            <a:endParaRPr lang="en-US" dirty="0"/>
          </a:p>
          <a:p>
            <a:r>
              <a:rPr lang="ru-RU" dirty="0"/>
              <a:t>Для обеспечения перегрузки необходимо для каждой перегруженной функции определить возвращаемые значения и передаваемые параметры так, чтобы каждая перегруженная функция отличалась от другой функции с тем же именем. </a:t>
            </a:r>
            <a:endParaRPr lang="en-US" dirty="0"/>
          </a:p>
          <a:p>
            <a:r>
              <a:rPr lang="ru-RU" dirty="0"/>
              <a:t>Компилятор определяет, какую функцию выбрать по типу фактических параметров.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3384376" cy="4997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dirty="0"/>
              <a:t>static 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b="1" dirty="0" err="1"/>
              <a:t>MaxValue</a:t>
            </a:r>
            <a:r>
              <a:rPr lang="en-US" sz="3300" b="1" dirty="0"/>
              <a:t>(</a:t>
            </a:r>
            <a:r>
              <a:rPr lang="en-US" sz="3300" b="1" dirty="0" err="1"/>
              <a:t>int</a:t>
            </a:r>
            <a:r>
              <a:rPr lang="en-US" sz="3300" dirty="0"/>
              <a:t> a, </a:t>
            </a:r>
            <a:r>
              <a:rPr lang="en-US" sz="3300" dirty="0" err="1"/>
              <a:t>int</a:t>
            </a:r>
            <a:r>
              <a:rPr lang="en-US" sz="3300" dirty="0"/>
              <a:t>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if (a &gt;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a;   </a:t>
            </a:r>
          </a:p>
          <a:p>
            <a:pPr>
              <a:buNone/>
            </a:pPr>
            <a:r>
              <a:rPr lang="en-US" sz="3300" dirty="0"/>
              <a:t>             else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b;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}</a:t>
            </a:r>
          </a:p>
          <a:p>
            <a:pPr>
              <a:buNone/>
            </a:pPr>
            <a:endParaRPr lang="ru-RU" sz="3300" dirty="0"/>
          </a:p>
          <a:p>
            <a:pPr>
              <a:buNone/>
            </a:pPr>
            <a:r>
              <a:rPr lang="en-US" sz="3300" dirty="0"/>
              <a:t>        static double </a:t>
            </a:r>
            <a:r>
              <a:rPr lang="en-US" sz="3300" b="1" dirty="0" err="1"/>
              <a:t>MaxValue</a:t>
            </a:r>
            <a:r>
              <a:rPr lang="en-US" sz="3300" b="1" dirty="0"/>
              <a:t>(double</a:t>
            </a:r>
            <a:r>
              <a:rPr lang="en-US" sz="3300" dirty="0"/>
              <a:t> a, double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if (a &gt;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a;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else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b;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}</a:t>
            </a:r>
            <a:endParaRPr lang="ru-RU" sz="3300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5040560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 static string </a:t>
            </a:r>
            <a:r>
              <a:rPr lang="en-US" sz="1800" b="1" dirty="0" err="1"/>
              <a:t>MaxValue</a:t>
            </a:r>
            <a:r>
              <a:rPr lang="en-US" sz="1800" b="1" dirty="0"/>
              <a:t>(string</a:t>
            </a:r>
            <a:r>
              <a:rPr lang="en-US" sz="1800" dirty="0"/>
              <a:t> a, string b)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String.Compare</a:t>
            </a:r>
            <a:r>
              <a:rPr lang="en-US" sz="1800" dirty="0"/>
              <a:t>(</a:t>
            </a:r>
            <a:r>
              <a:rPr lang="en-US" sz="1800" dirty="0" err="1"/>
              <a:t>a,b</a:t>
            </a:r>
            <a:r>
              <a:rPr lang="en-US" sz="1800" dirty="0"/>
              <a:t>)&gt;0)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        return a;  else  return b;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}</a:t>
            </a:r>
          </a:p>
          <a:p>
            <a:pPr>
              <a:buNone/>
            </a:pPr>
            <a:r>
              <a:rPr lang="en-US" sz="1800" dirty="0"/>
              <a:t>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    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("максимальное значение из {0} и {1} = {2}",1,5, </a:t>
            </a:r>
            <a:r>
              <a:rPr lang="en-US" sz="1800" b="1" dirty="0" err="1"/>
              <a:t>MaxValue</a:t>
            </a:r>
            <a:r>
              <a:rPr lang="ru-RU" sz="1800" dirty="0"/>
              <a:t>(1,5));   </a:t>
            </a:r>
            <a:endParaRPr lang="en-US" sz="1800" dirty="0"/>
          </a:p>
          <a:p>
            <a:pPr>
              <a:buNone/>
            </a:pPr>
            <a:r>
              <a:rPr lang="ru-RU" sz="1800" dirty="0"/>
              <a:t> 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("максимальное значение из {0} и {1} = {2}", 1.5, 5.1, </a:t>
            </a:r>
            <a:r>
              <a:rPr lang="en-US" sz="1800" b="1" dirty="0" err="1"/>
              <a:t>MaxValue</a:t>
            </a:r>
            <a:r>
              <a:rPr lang="ru-RU" sz="1800" dirty="0"/>
              <a:t>(1.5, 5.1));    </a:t>
            </a:r>
            <a:endParaRPr lang="en-US" sz="1800" dirty="0"/>
          </a:p>
          <a:p>
            <a:pPr>
              <a:buNone/>
            </a:pPr>
            <a:r>
              <a:rPr lang="ru-RU" sz="1800" dirty="0"/>
              <a:t>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("максимальное значение из {0} и {1} = {2}", "111","555", </a:t>
            </a:r>
            <a:r>
              <a:rPr lang="en-US" sz="1800" b="1" dirty="0" err="1"/>
              <a:t>MaxValue</a:t>
            </a:r>
            <a:r>
              <a:rPr lang="ru-RU" sz="1800" dirty="0"/>
              <a:t>("111","555"));</a:t>
            </a:r>
          </a:p>
          <a:p>
            <a:pPr>
              <a:buNone/>
            </a:pPr>
            <a:r>
              <a:rPr lang="ru-RU" sz="1800" dirty="0"/>
              <a:t>        </a:t>
            </a:r>
            <a:r>
              <a:rPr lang="en-US" sz="1800" dirty="0"/>
              <a:t>}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}</a:t>
            </a:r>
            <a:endParaRPr lang="ru-RU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Рекурсивные функции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Рекурсией</a:t>
            </a:r>
            <a:r>
              <a:rPr lang="ru-RU" dirty="0"/>
              <a:t> называется ситуация, когда какой-то алгоритм вызывает себя прямо (прямая рекурсия) или через другие алгоритмы (косвенная рекурсия) в качестве вспомогательного. Сам алгоритм называется рекурсивным. </a:t>
            </a:r>
          </a:p>
          <a:p>
            <a:r>
              <a:rPr lang="ru-RU" dirty="0"/>
              <a:t>Рекурсивное решение задачи состоит из двух этапов:</a:t>
            </a:r>
          </a:p>
          <a:p>
            <a:pPr lvl="1"/>
            <a:r>
              <a:rPr lang="ru-RU" dirty="0"/>
              <a:t>1. исходная  задача сводится к новой задаче, похожей на исходную, но несколько проще;</a:t>
            </a:r>
          </a:p>
          <a:p>
            <a:pPr lvl="1"/>
            <a:r>
              <a:rPr lang="ru-RU" dirty="0"/>
              <a:t>2. подобная замена продолжается до тех пор, пока задача не станет тривиальной, т. е. очень простой.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Рекурсивные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static 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	        if (n==0)return 1;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база рекурсии</a:t>
            </a:r>
          </a:p>
          <a:p>
            <a:pPr>
              <a:buNone/>
            </a:pPr>
            <a:r>
              <a:rPr lang="en-US" dirty="0"/>
              <a:t>	        return (n*fact(n-1));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вычисления</a:t>
            </a:r>
            <a:r>
              <a:rPr lang="en-US" dirty="0"/>
              <a:t> </a:t>
            </a:r>
            <a:r>
              <a:rPr lang="en-US" dirty="0" err="1"/>
              <a:t>факториала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k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("{0}!={1}",</a:t>
            </a:r>
            <a:r>
              <a:rPr lang="en-US" dirty="0" err="1"/>
              <a:t>k,fact</a:t>
            </a:r>
            <a:r>
              <a:rPr lang="en-US" dirty="0"/>
              <a:t>(k));</a:t>
            </a:r>
            <a:endParaRPr lang="ru-RU" dirty="0"/>
          </a:p>
          <a:p>
            <a:pPr>
              <a:buNone/>
            </a:pPr>
            <a:r>
              <a:rPr lang="en-US" dirty="0"/>
              <a:t> 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использования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Разделение задачи на функции позволяет сократить сложность задачи. </a:t>
            </a:r>
          </a:p>
          <a:p>
            <a:pPr lvl="0"/>
            <a:r>
              <a:rPr lang="ru-RU" dirty="0"/>
              <a:t>Разделение задачи на функции позволяет избежать избыточности кода, т. к. функцию записывают один раз, а вызывают многократно. </a:t>
            </a:r>
          </a:p>
          <a:p>
            <a:pPr lvl="0"/>
            <a:r>
              <a:rPr lang="ru-RU" dirty="0"/>
              <a:t>Можно использовать одну функцию в разных задачах, т.е. сокращается время работы программиста и повышается качество работы, т.к. эта функция уже будет работать без ошибок. </a:t>
            </a:r>
          </a:p>
          <a:p>
            <a:pPr lvl="0"/>
            <a:r>
              <a:rPr lang="ru-RU" dirty="0"/>
              <a:t>Программу, которая содержит функции, легче отлаживать, т.к можно сначала протестировать каждую функцию отдельно (простые задачи), а затем уже интегрировать их в сложную задачу.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Упрощенный формат записи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тип </a:t>
            </a:r>
            <a:r>
              <a:rPr lang="ru-RU" dirty="0" err="1"/>
              <a:t>имя_функции</a:t>
            </a:r>
            <a:r>
              <a:rPr lang="ru-RU" dirty="0"/>
              <a:t>([</a:t>
            </a:r>
            <a:r>
              <a:rPr lang="ru-RU" dirty="0" err="1"/>
              <a:t>список_формальных</a:t>
            </a:r>
            <a:r>
              <a:rPr lang="ru-RU" dirty="0"/>
              <a:t> параметров])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тело_функции</a:t>
            </a:r>
            <a:endParaRPr lang="ru-RU" dirty="0"/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3645024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763688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763688" y="465313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63688" y="3861048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228184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1520" y="3814008"/>
            <a:ext cx="20162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Исходные  данные (параметры, передаваемые в функцию)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4437112"/>
            <a:ext cx="194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Результат (возвращаемое</a:t>
            </a:r>
            <a:br>
              <a:rPr lang="ru-RU" sz="2000" dirty="0"/>
            </a:br>
            <a:r>
              <a:rPr lang="ru-RU" sz="2000" dirty="0"/>
              <a:t> значение)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 из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теле функции должен быть оператор, который </a:t>
            </a:r>
            <a:r>
              <a:rPr lang="ru-RU" b="1" dirty="0"/>
              <a:t>возвращает</a:t>
            </a:r>
            <a:r>
              <a:rPr lang="ru-RU" dirty="0"/>
              <a:t> полученное значение функции в точку вызова. Он может иметь две формы:</a:t>
            </a:r>
          </a:p>
          <a:p>
            <a:pPr lvl="0"/>
            <a:r>
              <a:rPr lang="en-US" dirty="0"/>
              <a:t>return </a:t>
            </a:r>
            <a:r>
              <a:rPr lang="ru-RU" dirty="0"/>
              <a:t>выражение</a:t>
            </a:r>
            <a:r>
              <a:rPr lang="en-US" dirty="0"/>
              <a:t>;</a:t>
            </a:r>
            <a:r>
              <a:rPr lang="ru-RU" dirty="0"/>
              <a:t> //тип результата</a:t>
            </a:r>
          </a:p>
          <a:p>
            <a:pPr lvl="0"/>
            <a:r>
              <a:rPr lang="en-US" dirty="0"/>
              <a:t>return;</a:t>
            </a:r>
            <a:r>
              <a:rPr lang="ru-RU" dirty="0"/>
              <a:t>//тип </a:t>
            </a:r>
            <a:r>
              <a:rPr lang="en-US" dirty="0"/>
              <a:t>void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Список формальных параметров</a:t>
            </a:r>
            <a:r>
              <a:rPr lang="ru-RU" dirty="0"/>
              <a:t>  – это те величины, которые требуется передать в функцию. Элементы списка разделяются запятыми. Для каждого параметра указывается тип и имя.</a:t>
            </a:r>
          </a:p>
          <a:p>
            <a:r>
              <a:rPr lang="ru-RU" b="1" dirty="0"/>
              <a:t>Фактические параметры</a:t>
            </a:r>
            <a:r>
              <a:rPr lang="ru-RU" dirty="0"/>
              <a:t> заменяют формальные параметры при выполнении операторов тела функции. Фактические и формальные параметры должны совпадать по количеству и типу.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Обмен данными между функциями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Исходные данные</a:t>
            </a:r>
            <a:r>
              <a:rPr lang="ru-RU" dirty="0"/>
              <a:t> могут быть получены:</a:t>
            </a:r>
          </a:p>
          <a:p>
            <a:pPr lvl="1"/>
            <a:r>
              <a:rPr lang="ru-RU" dirty="0"/>
              <a:t>как параметры метода;</a:t>
            </a:r>
          </a:p>
          <a:p>
            <a:pPr lvl="1"/>
            <a:r>
              <a:rPr lang="ru-RU" dirty="0"/>
              <a:t>как глобальные переменные (по отношению к методу);</a:t>
            </a:r>
          </a:p>
          <a:p>
            <a:pPr lvl="1"/>
            <a:r>
              <a:rPr lang="ru-RU" dirty="0"/>
              <a:t>от внешних  устройств (файлы, потоки ввода).</a:t>
            </a:r>
          </a:p>
          <a:p>
            <a:r>
              <a:rPr lang="ru-RU" b="1" dirty="0"/>
              <a:t>Результаты</a:t>
            </a:r>
            <a:r>
              <a:rPr lang="ru-RU" dirty="0"/>
              <a:t> метод может передавать:</a:t>
            </a:r>
          </a:p>
          <a:p>
            <a:pPr lvl="1"/>
            <a:r>
              <a:rPr lang="ru-RU" dirty="0"/>
              <a:t>в точку вызова, как возвращаемое функцией значение;</a:t>
            </a:r>
          </a:p>
          <a:p>
            <a:pPr lvl="1"/>
            <a:r>
              <a:rPr lang="ru-RU" dirty="0"/>
              <a:t>в глобальные по отношению к методу объекты (переменные);</a:t>
            </a:r>
          </a:p>
          <a:p>
            <a:pPr lvl="1"/>
            <a:r>
              <a:rPr lang="ru-RU" dirty="0"/>
              <a:t>внешним устройствам (файлы, потоки вывода);</a:t>
            </a:r>
          </a:p>
          <a:p>
            <a:pPr lvl="1"/>
            <a:r>
              <a:rPr lang="ru-RU" dirty="0"/>
              <a:t>через параметры метода.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передачи параметров в функцию: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по значению;</a:t>
            </a:r>
          </a:p>
          <a:p>
            <a:pPr lvl="0"/>
            <a:r>
              <a:rPr lang="ru-RU" dirty="0"/>
              <a:t>по ссылке (</a:t>
            </a:r>
            <a:r>
              <a:rPr lang="ru-RU" dirty="0" err="1"/>
              <a:t>ref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выходные параметры (</a:t>
            </a:r>
            <a:r>
              <a:rPr lang="ru-RU" dirty="0" err="1"/>
              <a:t>out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массив-параметр (</a:t>
            </a:r>
            <a:r>
              <a:rPr lang="ru-RU" dirty="0" err="1"/>
              <a:t>params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5085184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995936" y="3645024"/>
            <a:ext cx="0" cy="13681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491880" y="3645024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3645024"/>
            <a:ext cx="0" cy="1368152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9712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значению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3888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508104" y="3645024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508104" y="378904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580112" y="4005064"/>
            <a:ext cx="87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params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Заданы координаты сторон треугольника, если такой треугольник существует, то найти его площадь.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1602</Words>
  <Application>Microsoft Office PowerPoint</Application>
  <PresentationFormat>Экран (4:3)</PresentationFormat>
  <Paragraphs>240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Функции</vt:lpstr>
      <vt:lpstr>Функции (методы)</vt:lpstr>
      <vt:lpstr>Преимущества использования функций</vt:lpstr>
      <vt:lpstr>Упрощенный формат записи функции</vt:lpstr>
      <vt:lpstr>Возврат значения из функции</vt:lpstr>
      <vt:lpstr>Параметры функции</vt:lpstr>
      <vt:lpstr>Обмен данными между функциями</vt:lpstr>
      <vt:lpstr>Способы передачи параметров в функцию: </vt:lpstr>
      <vt:lpstr>Задача</vt:lpstr>
      <vt:lpstr>Передача параметров по значению </vt:lpstr>
      <vt:lpstr>Передача параметров по значению </vt:lpstr>
      <vt:lpstr>Передача параметров по ссылке</vt:lpstr>
      <vt:lpstr>Передача выходных параметров</vt:lpstr>
      <vt:lpstr>Передача выходных параметров</vt:lpstr>
      <vt:lpstr>Отличия между  ссылочными и выходными параметрами</vt:lpstr>
      <vt:lpstr>Функции с переменным числом параметров</vt:lpstr>
      <vt:lpstr>Функции с переменным числом параметров</vt:lpstr>
      <vt:lpstr>Необязательные параметры (параметры по умолчанию)</vt:lpstr>
      <vt:lpstr>Необязательные параметры (параметры по умолчанию)</vt:lpstr>
      <vt:lpstr>Необязательные параметры (параметры по умолчанию)</vt:lpstr>
      <vt:lpstr>Именованные параметры</vt:lpstr>
      <vt:lpstr>Перегрузка методов</vt:lpstr>
      <vt:lpstr>Перегрузка методов</vt:lpstr>
      <vt:lpstr>Рекурсивные функции</vt:lpstr>
      <vt:lpstr>Рекурсивные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VikentyevaOL</dc:creator>
  <cp:lastModifiedBy>VikentyevaOL</cp:lastModifiedBy>
  <cp:revision>5</cp:revision>
  <dcterms:created xsi:type="dcterms:W3CDTF">2015-11-09T13:30:21Z</dcterms:created>
  <dcterms:modified xsi:type="dcterms:W3CDTF">2017-11-23T04:03:53Z</dcterms:modified>
</cp:coreProperties>
</file>