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300" r:id="rId40"/>
    <p:sldId id="299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C1DD-A39C-41AE-9053-D43E1391675B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B83B3-D8E6-44C6-87E1-331237B62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8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\</a:t>
            </a:r>
            <a:r>
              <a:rPr lang="en-US" baseline="0" dirty="0" smtClean="0"/>
              <a:t>w+ - </a:t>
            </a:r>
            <a:r>
              <a:rPr lang="ru-RU" baseline="0" dirty="0" smtClean="0"/>
              <a:t>несколько символов</a:t>
            </a:r>
          </a:p>
          <a:p>
            <a:r>
              <a:rPr lang="ru-RU" baseline="0" dirty="0" smtClean="0"/>
              <a:t>\</a:t>
            </a:r>
            <a:r>
              <a:rPr lang="en-US" baseline="0" dirty="0" smtClean="0"/>
              <a:t>s+ - </a:t>
            </a:r>
            <a:r>
              <a:rPr lang="ru-RU" baseline="0" dirty="0" smtClean="0"/>
              <a:t>несколько пробелов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 – </a:t>
            </a:r>
            <a:r>
              <a:rPr lang="ru-RU" dirty="0" smtClean="0"/>
              <a:t>граница слова</a:t>
            </a:r>
          </a:p>
          <a:p>
            <a:r>
              <a:rPr lang="ru-RU" dirty="0" smtClean="0"/>
              <a:t>\</a:t>
            </a:r>
            <a:r>
              <a:rPr lang="en-US" dirty="0" smtClean="0"/>
              <a:t>w+</a:t>
            </a:r>
            <a:r>
              <a:rPr lang="en-US" baseline="0" dirty="0" smtClean="0"/>
              <a:t> - </a:t>
            </a:r>
            <a:r>
              <a:rPr lang="ru-RU" baseline="0" dirty="0" smtClean="0"/>
              <a:t>последовательность букв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4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\</a:t>
            </a:r>
            <a:r>
              <a:rPr lang="en-US" dirty="0" smtClean="0"/>
              <a:t>s+</a:t>
            </a:r>
            <a:r>
              <a:rPr lang="en-US" baseline="0" dirty="0" smtClean="0"/>
              <a:t> </a:t>
            </a:r>
            <a:r>
              <a:rPr lang="ru-RU" baseline="0" dirty="0" smtClean="0"/>
              <a:t>пробельный символ один или несколько раз</a:t>
            </a:r>
          </a:p>
          <a:p>
            <a:r>
              <a:rPr lang="ru-RU" baseline="0" dirty="0" smtClean="0"/>
              <a:t>,\</a:t>
            </a:r>
            <a:r>
              <a:rPr lang="en-US" baseline="0" dirty="0" smtClean="0"/>
              <a:t>s</a:t>
            </a:r>
            <a:r>
              <a:rPr lang="ru-RU" baseline="0" dirty="0" smtClean="0"/>
              <a:t>+</a:t>
            </a:r>
            <a:r>
              <a:rPr lang="en-US" baseline="0" dirty="0" smtClean="0"/>
              <a:t> – </a:t>
            </a:r>
            <a:r>
              <a:rPr lang="ru-RU" baseline="0" dirty="0" smtClean="0"/>
              <a:t>запятая, потом пробельный символ один или несколько раз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7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ошибки: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 s;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s+=”</a:t>
            </a:r>
            <a:r>
              <a:rPr lang="en-US" dirty="0" err="1" smtClean="0"/>
              <a:t>abcd</a:t>
            </a:r>
            <a:r>
              <a:rPr lang="en-US" dirty="0" smtClean="0"/>
              <a:t>”;//</a:t>
            </a:r>
            <a:r>
              <a:rPr lang="ru-RU" dirty="0" smtClean="0"/>
              <a:t>ошибка компиляции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ToString</a:t>
            </a:r>
            <a:r>
              <a:rPr lang="ru-RU" dirty="0" smtClean="0"/>
              <a:t>().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создания строковых объектов, используют метод </a:t>
            </a:r>
            <a:r>
              <a:rPr lang="ru-RU" b="1" dirty="0" err="1" smtClean="0"/>
              <a:t>ToString</a:t>
            </a:r>
            <a:r>
              <a:rPr lang="ru-RU" b="1" dirty="0" smtClean="0"/>
              <a:t>(). </a:t>
            </a:r>
          </a:p>
          <a:p>
            <a:r>
              <a:rPr lang="ru-RU" dirty="0" smtClean="0"/>
              <a:t>Этот метод определен для всех встроенных типов. </a:t>
            </a:r>
          </a:p>
          <a:p>
            <a:pPr>
              <a:buNone/>
            </a:pPr>
            <a:r>
              <a:rPr lang="ru-RU" b="1" dirty="0" smtClean="0"/>
              <a:t>Примеры: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s=</a:t>
            </a:r>
            <a:r>
              <a:rPr lang="ru-RU" dirty="0" smtClean="0"/>
              <a:t>242.</a:t>
            </a:r>
            <a:r>
              <a:rPr lang="en-US" dirty="0" err="1" smtClean="0"/>
              <a:t>ToString</a:t>
            </a:r>
            <a:r>
              <a:rPr lang="ru-RU" dirty="0" smtClean="0"/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</a:t>
            </a:r>
            <a:r>
              <a:rPr lang="ru-RU" dirty="0" smtClean="0"/>
              <a:t>= 5&gt;4;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sbool</a:t>
            </a:r>
            <a:r>
              <a:rPr lang="ru-RU" dirty="0" smtClean="0"/>
              <a:t> =</a:t>
            </a:r>
            <a:r>
              <a:rPr lang="en-US" dirty="0" smtClean="0"/>
              <a:t>b</a:t>
            </a:r>
            <a:r>
              <a:rPr lang="ru-RU" dirty="0" smtClean="0"/>
              <a:t>.</a:t>
            </a:r>
            <a:r>
              <a:rPr lang="en-US" dirty="0" err="1" smtClean="0"/>
              <a:t>ToString</a:t>
            </a:r>
            <a:r>
              <a:rPr lang="ru-RU" dirty="0" smtClean="0"/>
              <a:t>();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b="1" dirty="0" smtClean="0"/>
              <a:t>операция индексирования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b="1" dirty="0" smtClean="0"/>
              <a:t>строка[индекс], индекс – целое число,&gt;=0.</a:t>
            </a:r>
          </a:p>
          <a:p>
            <a:r>
              <a:rPr lang="ru-RU" dirty="0" smtClean="0"/>
              <a:t>Результат выражения с операцией индексирования - символ (значение типа </a:t>
            </a:r>
            <a:r>
              <a:rPr lang="en-US" dirty="0" smtClean="0"/>
              <a:t>char</a:t>
            </a:r>
            <a:r>
              <a:rPr lang="ru-RU" dirty="0" smtClean="0"/>
              <a:t>), размещенный в той позиции строки, номер которой соответствует индексному выражению. </a:t>
            </a:r>
          </a:p>
          <a:p>
            <a:r>
              <a:rPr lang="ru-RU" dirty="0" smtClean="0"/>
              <a:t>Если значение индекса меньше нуля, а также больше или равно длине строки, возникает исключительная ситуация (генерируется исключение).</a:t>
            </a:r>
          </a:p>
          <a:p>
            <a:pPr lvl="0"/>
            <a:r>
              <a:rPr lang="ru-RU" b="1" dirty="0" smtClean="0"/>
              <a:t>Операция присваивания (=) </a:t>
            </a:r>
            <a:r>
              <a:rPr lang="ru-RU" dirty="0" smtClean="0"/>
              <a:t>приводит к созданию нового экземпляра той строки, на которую ссылается выражение справа от знака операции =. </a:t>
            </a:r>
          </a:p>
          <a:p>
            <a:pPr>
              <a:buNone/>
            </a:pPr>
            <a:r>
              <a:rPr lang="ru-RU" b="1" dirty="0" smtClean="0"/>
              <a:t>строка1=строка2; //не так, как массив!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char [] </a:t>
            </a:r>
            <a:r>
              <a:rPr lang="en-US" dirty="0" err="1" smtClean="0"/>
              <a:t>charArr</a:t>
            </a:r>
            <a:r>
              <a:rPr lang="en-US" dirty="0" smtClean="0"/>
              <a:t>={'</a:t>
            </a:r>
            <a:r>
              <a:rPr lang="ru-RU" dirty="0" smtClean="0"/>
              <a:t>м</a:t>
            </a:r>
            <a:r>
              <a:rPr lang="en-US" dirty="0" smtClean="0"/>
              <a:t>','</a:t>
            </a:r>
            <a:r>
              <a:rPr lang="ru-RU" dirty="0" smtClean="0"/>
              <a:t>а</a:t>
            </a:r>
            <a:r>
              <a:rPr lang="en-US" dirty="0" smtClean="0"/>
              <a:t>','</a:t>
            </a:r>
            <a:r>
              <a:rPr lang="ru-RU" dirty="0" smtClean="0"/>
              <a:t>с</a:t>
            </a:r>
            <a:r>
              <a:rPr lang="en-US" dirty="0" smtClean="0"/>
              <a:t>','</a:t>
            </a:r>
            <a:r>
              <a:rPr lang="ru-RU" dirty="0" smtClean="0"/>
              <a:t>с</a:t>
            </a:r>
            <a:r>
              <a:rPr lang="en-US" dirty="0" smtClean="0"/>
              <a:t>','</a:t>
            </a:r>
            <a:r>
              <a:rPr lang="ru-RU" dirty="0" smtClean="0"/>
              <a:t>и</a:t>
            </a:r>
            <a:r>
              <a:rPr lang="en-US" dirty="0" smtClean="0"/>
              <a:t>','</a:t>
            </a:r>
            <a:r>
              <a:rPr lang="ru-RU" dirty="0" smtClean="0"/>
              <a:t>в</a:t>
            </a:r>
            <a:r>
              <a:rPr lang="en-US" dirty="0" smtClean="0"/>
              <a:t>','1'};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char</a:t>
            </a:r>
            <a:r>
              <a:rPr lang="ru-RU" dirty="0" smtClean="0"/>
              <a:t>[] </a:t>
            </a:r>
            <a:r>
              <a:rPr lang="ru-RU" dirty="0" err="1" smtClean="0"/>
              <a:t>newArr=charArr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dirty="0" err="1" smtClean="0"/>
              <a:t>newArr</a:t>
            </a:r>
            <a:r>
              <a:rPr lang="en-US" dirty="0" smtClean="0"/>
              <a:t>[6]='2';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charArr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newArr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firstString</a:t>
            </a:r>
            <a:r>
              <a:rPr lang="en-US" dirty="0" smtClean="0"/>
              <a:t>="C</a:t>
            </a:r>
            <a:r>
              <a:rPr lang="ru-RU" dirty="0" smtClean="0"/>
              <a:t>трока</a:t>
            </a:r>
            <a:r>
              <a:rPr lang="en-US" dirty="0" smtClean="0"/>
              <a:t>1";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secondString</a:t>
            </a:r>
            <a:r>
              <a:rPr lang="en-US" dirty="0" smtClean="0"/>
              <a:t>=</a:t>
            </a:r>
            <a:r>
              <a:rPr lang="en-US" dirty="0" err="1" smtClean="0"/>
              <a:t>firstString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secondString</a:t>
            </a:r>
            <a:r>
              <a:rPr lang="en-US" dirty="0" smtClean="0"/>
              <a:t>[6] = '2';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secondString</a:t>
            </a:r>
            <a:r>
              <a:rPr lang="en-US" dirty="0" smtClean="0"/>
              <a:t> = </a:t>
            </a:r>
            <a:r>
              <a:rPr lang="en-US" dirty="0" err="1" smtClean="0"/>
              <a:t>secondString</a:t>
            </a:r>
            <a:r>
              <a:rPr lang="en-US" dirty="0" smtClean="0"/>
              <a:t> + '2';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firstString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secondString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Операции сравнения</a:t>
            </a:r>
            <a:r>
              <a:rPr lang="ru-RU" i="1" dirty="0" smtClean="0"/>
              <a:t> </a:t>
            </a:r>
            <a:r>
              <a:rPr lang="ru-RU" dirty="0" smtClean="0"/>
              <a:t>на равенство == и неравенство !=, применяемые к строкам, сравнивают последовательности символов в строках. 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char[] </a:t>
            </a:r>
            <a:r>
              <a:rPr lang="en-US" dirty="0" err="1" smtClean="0"/>
              <a:t>charArr</a:t>
            </a:r>
            <a:r>
              <a:rPr lang="en-US" dirty="0" smtClean="0"/>
              <a:t> = { '</a:t>
            </a:r>
            <a:r>
              <a:rPr lang="ru-RU" dirty="0" smtClean="0"/>
              <a:t>м</a:t>
            </a:r>
            <a:r>
              <a:rPr lang="en-US" dirty="0" smtClean="0"/>
              <a:t>', '</a:t>
            </a:r>
            <a:r>
              <a:rPr lang="ru-RU" dirty="0" smtClean="0"/>
              <a:t>а</a:t>
            </a:r>
            <a:r>
              <a:rPr lang="en-US" dirty="0" smtClean="0"/>
              <a:t>', '</a:t>
            </a:r>
            <a:r>
              <a:rPr lang="ru-RU" dirty="0" smtClean="0"/>
              <a:t>с</a:t>
            </a:r>
            <a:r>
              <a:rPr lang="en-US" dirty="0" smtClean="0"/>
              <a:t>', '</a:t>
            </a:r>
            <a:r>
              <a:rPr lang="ru-RU" dirty="0" smtClean="0"/>
              <a:t>с</a:t>
            </a:r>
            <a:r>
              <a:rPr lang="en-US" dirty="0" smtClean="0"/>
              <a:t>', '</a:t>
            </a:r>
            <a:r>
              <a:rPr lang="ru-RU" dirty="0" smtClean="0"/>
              <a:t>и</a:t>
            </a:r>
            <a:r>
              <a:rPr lang="en-US" dirty="0" smtClean="0"/>
              <a:t>', '</a:t>
            </a:r>
            <a:r>
              <a:rPr lang="ru-RU" dirty="0" smtClean="0"/>
              <a:t>в</a:t>
            </a:r>
            <a:r>
              <a:rPr lang="en-US" dirty="0" smtClean="0"/>
              <a:t>', '1' };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char</a:t>
            </a:r>
            <a:r>
              <a:rPr lang="ru-RU" dirty="0" smtClean="0"/>
              <a:t>[] </a:t>
            </a:r>
            <a:r>
              <a:rPr lang="ru-RU" dirty="0" err="1" smtClean="0"/>
              <a:t>newArr</a:t>
            </a:r>
            <a:r>
              <a:rPr lang="ru-RU" dirty="0" smtClean="0"/>
              <a:t> = </a:t>
            </a:r>
            <a:r>
              <a:rPr lang="ru-RU" dirty="0" err="1" smtClean="0"/>
              <a:t>charArr</a:t>
            </a:r>
            <a:r>
              <a:rPr lang="ru-RU" dirty="0" smtClean="0"/>
              <a:t>;//тот же адрес и та же строка</a:t>
            </a:r>
          </a:p>
          <a:p>
            <a:pPr>
              <a:buNone/>
            </a:pPr>
            <a:r>
              <a:rPr lang="en-US" dirty="0" err="1" smtClean="0"/>
              <a:t>newArr</a:t>
            </a:r>
            <a:r>
              <a:rPr lang="en-US" dirty="0" smtClean="0"/>
              <a:t>[6] = '2';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charArr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newArr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charArr</a:t>
            </a:r>
            <a:r>
              <a:rPr lang="en-US" dirty="0" smtClean="0"/>
              <a:t> == </a:t>
            </a:r>
            <a:r>
              <a:rPr lang="en-US" dirty="0" err="1" smtClean="0"/>
              <a:t>newArr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(ok);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firstString</a:t>
            </a:r>
            <a:r>
              <a:rPr lang="en-US" dirty="0" smtClean="0"/>
              <a:t>="C</a:t>
            </a:r>
            <a:r>
              <a:rPr lang="ru-RU" dirty="0" smtClean="0"/>
              <a:t>трока</a:t>
            </a:r>
            <a:r>
              <a:rPr lang="en-US" dirty="0" smtClean="0"/>
              <a:t>1";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secondString</a:t>
            </a:r>
            <a:r>
              <a:rPr lang="en-US" dirty="0" smtClean="0"/>
              <a:t>=</a:t>
            </a:r>
            <a:r>
              <a:rPr lang="en-US" dirty="0" err="1" smtClean="0"/>
              <a:t>firstString</a:t>
            </a:r>
            <a:r>
              <a:rPr lang="en-US" dirty="0" smtClean="0"/>
              <a:t>;//</a:t>
            </a:r>
            <a:r>
              <a:rPr lang="ru-RU" dirty="0" smtClean="0"/>
              <a:t>новый адрес и новая строка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firstString</a:t>
            </a:r>
            <a:r>
              <a:rPr lang="en-US" dirty="0" smtClean="0"/>
              <a:t> == </a:t>
            </a:r>
            <a:r>
              <a:rPr lang="en-US" dirty="0" err="1" smtClean="0"/>
              <a:t>secondString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(ok);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secondString</a:t>
            </a:r>
            <a:r>
              <a:rPr lang="en-US" dirty="0" smtClean="0"/>
              <a:t> = </a:t>
            </a:r>
            <a:r>
              <a:rPr lang="en-US" dirty="0" err="1" smtClean="0"/>
              <a:t>secondString</a:t>
            </a:r>
            <a:r>
              <a:rPr lang="en-US" dirty="0" smtClean="0"/>
              <a:t> + '2';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ok = </a:t>
            </a:r>
            <a:r>
              <a:rPr lang="en-US" dirty="0" err="1" smtClean="0"/>
              <a:t>firstString</a:t>
            </a:r>
            <a:r>
              <a:rPr lang="en-US" dirty="0" smtClean="0"/>
              <a:t> == </a:t>
            </a:r>
            <a:r>
              <a:rPr lang="en-US" dirty="0" err="1" smtClean="0"/>
              <a:t>secondString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(ok);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Сцепление (конкатенацию)</a:t>
            </a:r>
            <a:r>
              <a:rPr lang="ru-RU" dirty="0" smtClean="0"/>
              <a:t> строк выполняет операция </a:t>
            </a:r>
            <a:r>
              <a:rPr lang="ru-RU" b="1" dirty="0" smtClean="0"/>
              <a:t>+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(12 + 34);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("12" + "34");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("12" + "+" + "34");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(12+"+"+34);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("12" + </a:t>
            </a:r>
            <a:r>
              <a:rPr lang="en-US" dirty="0" err="1" smtClean="0"/>
              <a:t>firstString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("12" + </a:t>
            </a:r>
            <a:r>
              <a:rPr lang="en-US" dirty="0" err="1" smtClean="0"/>
              <a:t>newArr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66973"/>
            <a:ext cx="6156680" cy="26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свойства класса </a:t>
            </a:r>
            <a:r>
              <a:rPr lang="ru-RU" dirty="0" err="1" smtClean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 err="1" smtClean="0"/>
              <a:t>int</a:t>
            </a:r>
            <a:r>
              <a:rPr lang="en-US" b="1" dirty="0" smtClean="0"/>
              <a:t> Length</a:t>
            </a:r>
            <a:r>
              <a:rPr lang="ru-RU" b="1" dirty="0" smtClean="0"/>
              <a:t> – </a:t>
            </a:r>
            <a:r>
              <a:rPr lang="ru-RU" dirty="0" smtClean="0"/>
              <a:t>свойство,</a:t>
            </a:r>
            <a:r>
              <a:rPr lang="ru-RU" b="1" dirty="0" smtClean="0"/>
              <a:t> </a:t>
            </a:r>
            <a:r>
              <a:rPr lang="ru-RU" dirty="0" smtClean="0"/>
              <a:t>позволяющее получить длину (количество символов) конкретной строки (объекта класса </a:t>
            </a:r>
            <a:r>
              <a:rPr lang="en-US" b="1" dirty="0" smtClean="0"/>
              <a:t>string</a:t>
            </a:r>
            <a:r>
              <a:rPr lang="ru-RU" b="1" dirty="0" smtClean="0"/>
              <a:t>).</a:t>
            </a:r>
            <a:endParaRPr lang="ru-RU" dirty="0" smtClean="0"/>
          </a:p>
          <a:p>
            <a:pPr lvl="0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CompareTo</a:t>
            </a:r>
            <a:r>
              <a:rPr lang="ru-RU" b="1" dirty="0" smtClean="0"/>
              <a:t>() </a:t>
            </a:r>
            <a:r>
              <a:rPr lang="ru-RU" dirty="0" smtClean="0"/>
              <a:t>- метод, который сравнивает две строки и возвращает целочисленное значение. Для двух строк </a:t>
            </a:r>
            <a:r>
              <a:rPr lang="en-US" b="1" dirty="0" smtClean="0"/>
              <a:t>S</a:t>
            </a:r>
            <a:r>
              <a:rPr lang="ru-RU" b="1" dirty="0" smtClean="0"/>
              <a:t>1, </a:t>
            </a:r>
            <a:r>
              <a:rPr lang="en-US" dirty="0" smtClean="0"/>
              <a:t>S</a:t>
            </a:r>
            <a:r>
              <a:rPr lang="ru-RU" dirty="0" smtClean="0"/>
              <a:t>2 результат положительный, если </a:t>
            </a:r>
            <a:r>
              <a:rPr lang="en-US" dirty="0" smtClean="0"/>
              <a:t>S</a:t>
            </a:r>
            <a:r>
              <a:rPr lang="ru-RU" dirty="0" smtClean="0"/>
              <a:t>1&gt;</a:t>
            </a:r>
            <a:r>
              <a:rPr lang="en-US" dirty="0" smtClean="0"/>
              <a:t>S</a:t>
            </a:r>
            <a:r>
              <a:rPr lang="ru-RU" dirty="0" smtClean="0"/>
              <a:t>2, отрицательный, если </a:t>
            </a:r>
            <a:r>
              <a:rPr lang="en-US" b="1" dirty="0" smtClean="0"/>
              <a:t>S</a:t>
            </a:r>
            <a:r>
              <a:rPr lang="ru-RU" b="1" dirty="0" smtClean="0"/>
              <a:t>1&lt;</a:t>
            </a:r>
            <a:r>
              <a:rPr lang="en-US" b="1" dirty="0" smtClean="0"/>
              <a:t>S</a:t>
            </a:r>
            <a:r>
              <a:rPr lang="ru-RU" b="1" dirty="0" smtClean="0"/>
              <a:t>2, </a:t>
            </a:r>
            <a:r>
              <a:rPr lang="ru-RU" dirty="0" smtClean="0"/>
              <a:t>и нулевой, если </a:t>
            </a:r>
            <a:r>
              <a:rPr lang="en-US" dirty="0" smtClean="0"/>
              <a:t>SI </a:t>
            </a:r>
            <a:r>
              <a:rPr lang="ru-RU" i="1" dirty="0" smtClean="0"/>
              <a:t>== </a:t>
            </a:r>
            <a:r>
              <a:rPr lang="en-US" dirty="0" smtClean="0"/>
              <a:t>S</a:t>
            </a:r>
            <a:r>
              <a:rPr lang="ru-RU" dirty="0" smtClean="0"/>
              <a:t>2. Сравнение строк выполняется лексикографически.</a:t>
            </a:r>
          </a:p>
          <a:p>
            <a:pPr lvl="0"/>
            <a:r>
              <a:rPr lang="en-US" b="1" dirty="0" smtClean="0"/>
              <a:t>static string </a:t>
            </a:r>
            <a:r>
              <a:rPr lang="en-US" b="1" dirty="0" err="1" smtClean="0"/>
              <a:t>Concat</a:t>
            </a:r>
            <a:r>
              <a:rPr lang="ru-RU" b="1" dirty="0" smtClean="0"/>
              <a:t>()</a:t>
            </a:r>
            <a:r>
              <a:rPr lang="ru-RU" dirty="0" smtClean="0"/>
              <a:t> - метод (их несколько) выполняет кон­катенацию строк-параметров. Аргументов-строк может быть два, три или произвольное количество.</a:t>
            </a:r>
          </a:p>
          <a:p>
            <a:pPr lvl="0"/>
            <a:r>
              <a:rPr lang="en-US" b="1" dirty="0" smtClean="0"/>
              <a:t>static string Copy</a:t>
            </a:r>
            <a:r>
              <a:rPr lang="ru-RU" b="1" dirty="0" smtClean="0"/>
              <a:t>()</a:t>
            </a:r>
            <a:r>
              <a:rPr lang="ru-RU" dirty="0" smtClean="0"/>
              <a:t> — статический метод возвращает копию существующей строки.</a:t>
            </a:r>
          </a:p>
          <a:p>
            <a:pPr lvl="0"/>
            <a:r>
              <a:rPr lang="en-US" b="1" dirty="0" smtClean="0"/>
              <a:t>static string Format</a:t>
            </a:r>
            <a:r>
              <a:rPr lang="ru-RU" b="1" dirty="0" smtClean="0"/>
              <a:t>()</a:t>
            </a:r>
            <a:r>
              <a:rPr lang="ru-RU" dirty="0" smtClean="0"/>
              <a:t> - статический метод, формирующий строку на основе набора параметров. </a:t>
            </a:r>
          </a:p>
          <a:p>
            <a:pPr lvl="0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IndexOf</a:t>
            </a:r>
            <a:r>
              <a:rPr lang="ru-RU" b="1" dirty="0" smtClean="0"/>
              <a:t>()</a:t>
            </a:r>
            <a:r>
              <a:rPr lang="ru-RU" dirty="0" smtClean="0"/>
              <a:t> — нестатический метод поиска в вызывающей строке подстроки, заданной параметром. Возвращает индекс или -1, если поиск неудачен. Поиск - с начала строки.</a:t>
            </a:r>
          </a:p>
          <a:p>
            <a:pPr lvl="0"/>
            <a:r>
              <a:rPr lang="en-US" b="1" dirty="0" smtClean="0"/>
              <a:t>string Insert</a:t>
            </a:r>
            <a:r>
              <a:rPr lang="ru-RU" b="1" dirty="0" smtClean="0"/>
              <a:t>()</a:t>
            </a:r>
            <a:r>
              <a:rPr lang="ru-RU" dirty="0" smtClean="0"/>
              <a:t> - нестатический метод для вставки строки-параметра в копию вызывающей строки с позиции, заданной дополнительным параметром.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свойства класса </a:t>
            </a:r>
            <a:r>
              <a:rPr lang="ru-RU" dirty="0" err="1" smtClean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 smtClean="0"/>
              <a:t>static string Join</a:t>
            </a:r>
            <a:r>
              <a:rPr lang="ru-RU" b="1" dirty="0" smtClean="0"/>
              <a:t>()</a:t>
            </a:r>
            <a:r>
              <a:rPr lang="ru-RU" dirty="0" smtClean="0"/>
              <a:t> - статический метод, объединяющий в одну строку строки массива-параметра. Первый параметр типа </a:t>
            </a:r>
            <a:r>
              <a:rPr lang="en-US" b="1" dirty="0" smtClean="0"/>
              <a:t>string </a:t>
            </a:r>
            <a:r>
              <a:rPr lang="ru-RU" dirty="0" smtClean="0"/>
              <a:t>задает разделитель, которым будут отделены друг от друга в результирующей строке элементы массива.</a:t>
            </a:r>
          </a:p>
          <a:p>
            <a:pPr lvl="0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LastIndexOf</a:t>
            </a:r>
            <a:r>
              <a:rPr lang="ru-RU" b="1" dirty="0" smtClean="0"/>
              <a:t>()</a:t>
            </a:r>
            <a:r>
              <a:rPr lang="ru-RU" dirty="0" smtClean="0"/>
              <a:t> - нестатический метод поиска в вызывающей строке подстроки, заданной параметром. Возвращает индекс или -1, если поиск неудачен. Поиск с конца строки.</a:t>
            </a:r>
          </a:p>
          <a:p>
            <a:pPr lvl="0"/>
            <a:r>
              <a:rPr lang="en-US" b="1" dirty="0" smtClean="0"/>
              <a:t>string Remove</a:t>
            </a:r>
            <a:r>
              <a:rPr lang="ru-RU" b="1" dirty="0" smtClean="0"/>
              <a:t>() -</a:t>
            </a:r>
            <a:r>
              <a:rPr lang="ru-RU" dirty="0" smtClean="0"/>
              <a:t> удаляет символы из копии строки.</a:t>
            </a:r>
          </a:p>
          <a:p>
            <a:pPr lvl="0"/>
            <a:r>
              <a:rPr lang="en-US" b="1" dirty="0" smtClean="0"/>
              <a:t>string Replace</a:t>
            </a:r>
            <a:r>
              <a:rPr lang="ru-RU" b="1" dirty="0" smtClean="0"/>
              <a:t>()</a:t>
            </a:r>
            <a:r>
              <a:rPr lang="ru-RU" dirty="0" smtClean="0"/>
              <a:t> - заменяет символы в копии строки.</a:t>
            </a:r>
          </a:p>
          <a:p>
            <a:pPr lvl="0"/>
            <a:r>
              <a:rPr lang="en-US" b="1" dirty="0" smtClean="0"/>
              <a:t>string</a:t>
            </a:r>
            <a:r>
              <a:rPr lang="ru-RU" b="1" dirty="0" smtClean="0"/>
              <a:t> [] </a:t>
            </a:r>
            <a:r>
              <a:rPr lang="en-US" b="1" dirty="0" smtClean="0"/>
              <a:t>Split</a:t>
            </a:r>
            <a:r>
              <a:rPr lang="ru-RU" b="1" dirty="0" smtClean="0"/>
              <a:t>()</a:t>
            </a:r>
            <a:r>
              <a:rPr lang="ru-RU" dirty="0" smtClean="0"/>
              <a:t> - формирует массив строк из фрагментов вызывающей строки. Параметр типа </a:t>
            </a:r>
            <a:r>
              <a:rPr lang="en-US" b="1" dirty="0" smtClean="0"/>
              <a:t>char </a:t>
            </a:r>
            <a:r>
              <a:rPr lang="ru-RU" dirty="0" smtClean="0"/>
              <a:t>задает разделители, которыми в строке разделены фрагменты.</a:t>
            </a:r>
          </a:p>
          <a:p>
            <a:pPr lvl="0"/>
            <a:r>
              <a:rPr lang="en-US" b="1" dirty="0" smtClean="0"/>
              <a:t>char </a:t>
            </a:r>
            <a:r>
              <a:rPr lang="ru-RU" b="1" dirty="0" smtClean="0"/>
              <a:t>[] </a:t>
            </a:r>
            <a:r>
              <a:rPr lang="en-US" b="1" dirty="0" err="1" smtClean="0"/>
              <a:t>ToCharArray</a:t>
            </a:r>
            <a:r>
              <a:rPr lang="ru-RU" b="1" dirty="0" smtClean="0"/>
              <a:t>()</a:t>
            </a:r>
            <a:r>
              <a:rPr lang="ru-RU" dirty="0" smtClean="0"/>
              <a:t> — копирует символы вызывающем строки в массив типа </a:t>
            </a:r>
            <a:r>
              <a:rPr lang="ru-RU" b="1" dirty="0" smtClean="0"/>
              <a:t>с</a:t>
            </a:r>
            <a:r>
              <a:rPr lang="en-US" b="1" dirty="0" smtClean="0"/>
              <a:t>h</a:t>
            </a:r>
            <a:r>
              <a:rPr lang="ru-RU" b="1" dirty="0" err="1" smtClean="0"/>
              <a:t>аг</a:t>
            </a:r>
            <a:r>
              <a:rPr lang="ru-RU" b="1" dirty="0" smtClean="0"/>
              <a:t>[].</a:t>
            </a:r>
            <a:endParaRPr lang="ru-RU" dirty="0" smtClean="0"/>
          </a:p>
          <a:p>
            <a:pPr lvl="0"/>
            <a:r>
              <a:rPr lang="en-US" b="1" dirty="0" smtClean="0"/>
              <a:t>string Trim</a:t>
            </a:r>
            <a:r>
              <a:rPr lang="ru-RU" b="1" dirty="0" smtClean="0"/>
              <a:t>()</a:t>
            </a:r>
            <a:r>
              <a:rPr lang="ru-RU" dirty="0" smtClean="0"/>
              <a:t> - удаляет вхождение заданных символом (например, пробела) в начале и в конце строки.</a:t>
            </a:r>
          </a:p>
          <a:p>
            <a:pPr lvl="0"/>
            <a:r>
              <a:rPr lang="en-US" b="1" dirty="0" smtClean="0"/>
              <a:t>string Substring</a:t>
            </a:r>
            <a:r>
              <a:rPr lang="ru-RU" b="1" dirty="0" smtClean="0"/>
              <a:t>()</a:t>
            </a:r>
            <a:r>
              <a:rPr lang="ru-RU" dirty="0" smtClean="0"/>
              <a:t> — выделяет из строки подстроку. Параметры задают начало и длину выделяемой части строки.</a:t>
            </a:r>
          </a:p>
          <a:p>
            <a:endParaRPr lang="ru-RU" dirty="0" smtClean="0"/>
          </a:p>
          <a:p>
            <a:r>
              <a:rPr lang="ru-RU" u="sng" dirty="0" smtClean="0"/>
              <a:t>Прим. 8_1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Форматирование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Для изменения внешнего представления строки используется метод </a:t>
            </a:r>
            <a:r>
              <a:rPr lang="en-US" dirty="0" smtClean="0"/>
              <a:t>Format </a:t>
            </a:r>
            <a:r>
              <a:rPr lang="ru-RU" dirty="0" smtClean="0"/>
              <a:t>класса </a:t>
            </a:r>
            <a:r>
              <a:rPr lang="en-US" dirty="0" smtClean="0"/>
              <a:t>String.</a:t>
            </a:r>
          </a:p>
          <a:p>
            <a:r>
              <a:rPr lang="en-US" b="1" dirty="0" smtClean="0"/>
              <a:t>static string Format (string form, </a:t>
            </a:r>
            <a:r>
              <a:rPr lang="en-US" b="1" dirty="0" err="1" smtClean="0"/>
              <a:t>params</a:t>
            </a:r>
            <a:r>
              <a:rPr lang="en-US" b="1" dirty="0" smtClean="0"/>
              <a:t> object[]</a:t>
            </a:r>
            <a:r>
              <a:rPr lang="en-US" b="1" dirty="0" err="1" smtClean="0"/>
              <a:t>ar</a:t>
            </a:r>
            <a:r>
              <a:rPr lang="en-US" b="1" dirty="0" smtClean="0"/>
              <a:t>);</a:t>
            </a:r>
            <a:endParaRPr lang="ru-RU" b="1" dirty="0" smtClean="0"/>
          </a:p>
          <a:p>
            <a:pPr lvl="0"/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form</a:t>
            </a:r>
            <a:r>
              <a:rPr lang="ru-RU" dirty="0" smtClean="0"/>
              <a:t> – строка форматирования, включает поля подстановок {N[</a:t>
            </a:r>
            <a:r>
              <a:rPr lang="en-US" dirty="0" smtClean="0"/>
              <a:t>[</a:t>
            </a:r>
            <a:r>
              <a:rPr lang="ru-RU" dirty="0" smtClean="0"/>
              <a:t>,W]:S[R]]}, </a:t>
            </a:r>
          </a:p>
          <a:p>
            <a:r>
              <a:rPr lang="ru-RU" dirty="0" smtClean="0"/>
              <a:t>где </a:t>
            </a:r>
            <a:endParaRPr lang="en-US" dirty="0" smtClean="0"/>
          </a:p>
          <a:p>
            <a:pPr lvl="1"/>
            <a:r>
              <a:rPr lang="ru-RU" dirty="0" smtClean="0"/>
              <a:t>N – номер аргумента, </a:t>
            </a:r>
          </a:p>
          <a:p>
            <a:pPr lvl="1"/>
            <a:r>
              <a:rPr lang="ru-RU" dirty="0" smtClean="0"/>
              <a:t>W – ширина поля, </a:t>
            </a:r>
          </a:p>
          <a:p>
            <a:pPr lvl="1"/>
            <a:r>
              <a:rPr lang="ru-RU" dirty="0" smtClean="0"/>
              <a:t>S – спецификатор формата, </a:t>
            </a:r>
          </a:p>
          <a:p>
            <a:pPr lvl="1"/>
            <a:r>
              <a:rPr lang="ru-RU" dirty="0" smtClean="0"/>
              <a:t>R – спецификатор точности.</a:t>
            </a:r>
          </a:p>
          <a:p>
            <a:pPr lvl="0"/>
            <a:r>
              <a:rPr lang="ru-RU" dirty="0" err="1" smtClean="0"/>
              <a:t>params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[]</a:t>
            </a:r>
            <a:r>
              <a:rPr lang="ru-RU" dirty="0" err="1" smtClean="0"/>
              <a:t>ar</a:t>
            </a:r>
            <a:r>
              <a:rPr lang="ru-RU" dirty="0" smtClean="0"/>
              <a:t> – параметры, подставляемые вместо номера аргумента.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Строковые и буквальные строковые литералы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представления текстовой информации в С# используются объекты класса </a:t>
            </a:r>
            <a:r>
              <a:rPr lang="ru-RU" b="1" dirty="0" err="1" smtClean="0"/>
              <a:t>string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Класс </a:t>
            </a:r>
            <a:r>
              <a:rPr lang="ru-RU" dirty="0" err="1" smtClean="0"/>
              <a:t>string</a:t>
            </a:r>
            <a:r>
              <a:rPr lang="ru-RU" dirty="0" smtClean="0"/>
              <a:t> представляет собой один из стандартных типов языка С#. В .</a:t>
            </a:r>
            <a:r>
              <a:rPr lang="ru-RU" dirty="0" err="1" smtClean="0"/>
              <a:t>Net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этому типу соответствует класс </a:t>
            </a:r>
            <a:r>
              <a:rPr lang="ru-RU" dirty="0" err="1" smtClean="0"/>
              <a:t>System.String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Строковая константа имеет две формы:</a:t>
            </a:r>
            <a:endParaRPr lang="ru-RU" dirty="0" smtClean="0"/>
          </a:p>
          <a:p>
            <a:pPr lvl="1"/>
            <a:r>
              <a:rPr lang="ru-RU" dirty="0" smtClean="0"/>
              <a:t>обычный (регулярный) строковый литерал (</a:t>
            </a:r>
            <a:r>
              <a:rPr lang="ru-RU" dirty="0" err="1" smtClean="0"/>
              <a:t>regular-string-literal</a:t>
            </a:r>
            <a:r>
              <a:rPr lang="ru-RU" dirty="0" smtClean="0"/>
              <a:t>); </a:t>
            </a:r>
          </a:p>
          <a:p>
            <a:pPr lvl="1"/>
            <a:r>
              <a:rPr lang="ru-RU" dirty="0" smtClean="0"/>
              <a:t>буквальный строковый литерал (</a:t>
            </a:r>
            <a:r>
              <a:rPr lang="ru-RU" dirty="0" err="1" smtClean="0"/>
              <a:t>verbatim-string-litera</a:t>
            </a:r>
            <a:r>
              <a:rPr lang="en-US" dirty="0" smtClean="0"/>
              <a:t>l</a:t>
            </a:r>
            <a:r>
              <a:rPr lang="ru-RU" dirty="0" smtClean="0"/>
              <a:t>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Спецификатор формата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/>
              <a:t>С,с</a:t>
            </a:r>
            <a:r>
              <a:rPr lang="ru-RU" dirty="0" smtClean="0"/>
              <a:t> – валютный, R – количество десятичных разрядов.</a:t>
            </a:r>
          </a:p>
          <a:p>
            <a:r>
              <a:rPr lang="ru-RU" dirty="0" err="1" smtClean="0"/>
              <a:t>D,d</a:t>
            </a:r>
            <a:r>
              <a:rPr lang="ru-RU" dirty="0" smtClean="0"/>
              <a:t> – целочисленный, R – минимальное количество цифр.</a:t>
            </a:r>
          </a:p>
          <a:p>
            <a:r>
              <a:rPr lang="ru-RU" dirty="0" err="1" smtClean="0"/>
              <a:t>E,e</a:t>
            </a:r>
            <a:r>
              <a:rPr lang="ru-RU" dirty="0" smtClean="0"/>
              <a:t> – экспоненциальный, R – число разрядов после точки.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F,f</a:t>
            </a:r>
            <a:r>
              <a:rPr lang="ru-RU" dirty="0" smtClean="0"/>
              <a:t> – с фиксированной точкой, R – число разрядов после точки.</a:t>
            </a:r>
          </a:p>
          <a:p>
            <a:r>
              <a:rPr lang="ru-RU" dirty="0" err="1" smtClean="0"/>
              <a:t>G,g</a:t>
            </a:r>
            <a:r>
              <a:rPr lang="ru-RU" dirty="0" smtClean="0"/>
              <a:t> – короткий из E или F.</a:t>
            </a:r>
          </a:p>
          <a:p>
            <a:r>
              <a:rPr lang="ru-RU" dirty="0" err="1" smtClean="0"/>
              <a:t>Х,х</a:t>
            </a:r>
            <a:r>
              <a:rPr lang="ru-RU" dirty="0" smtClean="0"/>
              <a:t> – шестнадцатеричный, R – минимальное число цифр.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err="1" smtClean="0"/>
              <a:t>int</a:t>
            </a:r>
            <a:r>
              <a:rPr lang="ru-RU" dirty="0" smtClean="0"/>
              <a:t> num=23, den=6;</a:t>
            </a:r>
          </a:p>
          <a:p>
            <a:pPr>
              <a:buNone/>
            </a:pP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result</a:t>
            </a:r>
            <a:r>
              <a:rPr lang="ru-RU" dirty="0" smtClean="0"/>
              <a:t>,//ссылка на строку с результатом</a:t>
            </a:r>
          </a:p>
          <a:p>
            <a:pPr>
              <a:buNone/>
            </a:pPr>
            <a:r>
              <a:rPr lang="ru-RU" dirty="0" err="1" smtClean="0"/>
              <a:t>form=</a:t>
            </a:r>
            <a:r>
              <a:rPr lang="ru-RU" dirty="0" smtClean="0"/>
              <a:t>"Числитель:{0}, знаменатель:{1}, дробь:{0}/{1}=={2}";</a:t>
            </a:r>
          </a:p>
          <a:p>
            <a:pPr>
              <a:buNone/>
            </a:pPr>
            <a:r>
              <a:rPr lang="ru-RU" dirty="0" err="1" smtClean="0"/>
              <a:t>result=string.Format</a:t>
            </a:r>
            <a:r>
              <a:rPr lang="ru-RU" dirty="0" smtClean="0"/>
              <a:t>(</a:t>
            </a:r>
            <a:r>
              <a:rPr lang="ru-RU" dirty="0" err="1" smtClean="0"/>
              <a:t>form,num,den,num</a:t>
            </a:r>
            <a:r>
              <a:rPr lang="ru-RU" dirty="0" smtClean="0"/>
              <a:t>/</a:t>
            </a:r>
            <a:r>
              <a:rPr lang="ru-RU" dirty="0" err="1" smtClean="0"/>
              <a:t>den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</a:t>
            </a:r>
            <a:r>
              <a:rPr lang="ru-RU" dirty="0" err="1" smtClean="0"/>
              <a:t>result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418600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double </a:t>
            </a:r>
            <a:r>
              <a:rPr lang="en-US" dirty="0" err="1" smtClean="0"/>
              <a:t>dou</a:t>
            </a:r>
            <a:r>
              <a:rPr lang="en-US" dirty="0" smtClean="0"/>
              <a:t> = 1234.567;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string form = "</a:t>
            </a:r>
            <a:r>
              <a:rPr lang="ru-RU" dirty="0" smtClean="0"/>
              <a:t>Спецификация</a:t>
            </a:r>
            <a:r>
              <a:rPr lang="en-US" dirty="0" smtClean="0"/>
              <a:t> E4: {0:E4},\n</a:t>
            </a:r>
            <a:r>
              <a:rPr lang="ru-RU" dirty="0" smtClean="0"/>
              <a:t>спецификация</a:t>
            </a:r>
            <a:r>
              <a:rPr lang="en-US" dirty="0" smtClean="0"/>
              <a:t> F4: {0:F4}";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string result = string. Format( form, </a:t>
            </a:r>
            <a:r>
              <a:rPr lang="en-US" dirty="0" err="1" smtClean="0"/>
              <a:t>dou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ru-RU" dirty="0" err="1" smtClean="0"/>
              <a:t>Console</a:t>
            </a:r>
            <a:r>
              <a:rPr lang="ru-RU" dirty="0" smtClean="0"/>
              <a:t>. </a:t>
            </a:r>
            <a:r>
              <a:rPr lang="ru-RU" dirty="0" err="1" smtClean="0"/>
              <a:t>WriteLine</a:t>
            </a:r>
            <a:r>
              <a:rPr lang="ru-RU" dirty="0" smtClean="0"/>
              <a:t>(</a:t>
            </a:r>
            <a:r>
              <a:rPr lang="ru-RU" dirty="0" err="1" smtClean="0"/>
              <a:t>result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1926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массив помещаются не строки, а только ссылки на них.</a:t>
            </a:r>
          </a:p>
          <a:p>
            <a:r>
              <a:rPr lang="ru-RU" dirty="0" smtClean="0"/>
              <a:t>При использовании массивов ссылок на строки не требуются специальные операции для организации обращения к собственно строкам.</a:t>
            </a:r>
            <a:endParaRPr lang="ru-RU" u="sng" dirty="0" smtClean="0"/>
          </a:p>
          <a:p>
            <a:r>
              <a:rPr lang="ru-RU" u="sng" dirty="0" smtClean="0"/>
              <a:t>Прим. 8_2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Неизменяемость объектов класса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   символам   объекта   класса   </a:t>
            </a:r>
            <a:r>
              <a:rPr lang="en-US" b="1" dirty="0" smtClean="0"/>
              <a:t>string</a:t>
            </a:r>
            <a:r>
              <a:rPr lang="ru-RU" b="1" dirty="0" smtClean="0"/>
              <a:t>,  </a:t>
            </a:r>
            <a:r>
              <a:rPr lang="ru-RU" dirty="0" smtClean="0"/>
              <a:t>можно обращаться только для получения их значений. </a:t>
            </a:r>
          </a:p>
          <a:p>
            <a:r>
              <a:rPr lang="ru-RU" dirty="0" smtClean="0"/>
              <a:t>Чтобы изменить строку можно воспользоваться следующим алгоритмом: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Переписать символы строки в массив с элементами типа </a:t>
            </a:r>
            <a:r>
              <a:rPr lang="en-US" dirty="0" smtClean="0"/>
              <a:t>char</a:t>
            </a:r>
            <a:r>
              <a:rPr lang="ru-RU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Выполнить преобразования в массиве с элементами типа </a:t>
            </a:r>
            <a:r>
              <a:rPr lang="en-US" dirty="0" smtClean="0"/>
              <a:t>char</a:t>
            </a:r>
            <a:r>
              <a:rPr lang="ru-RU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Создать новую строку, используя конструктор с параметром </a:t>
            </a:r>
            <a:r>
              <a:rPr lang="en-US" dirty="0" smtClean="0"/>
              <a:t>string</a:t>
            </a:r>
            <a:r>
              <a:rPr lang="ru-RU" dirty="0" smtClean="0"/>
              <a:t>(</a:t>
            </a:r>
            <a:r>
              <a:rPr lang="en-US" dirty="0" smtClean="0"/>
              <a:t>char</a:t>
            </a:r>
            <a:r>
              <a:rPr lang="ru-RU" dirty="0" smtClean="0"/>
              <a:t>[]).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 </a:t>
            </a:r>
            <a:r>
              <a:rPr lang="en-US" dirty="0" smtClean="0"/>
              <a:t>string </a:t>
            </a:r>
            <a:r>
              <a:rPr lang="en-US" dirty="0" err="1" smtClean="0"/>
              <a:t>st</a:t>
            </a:r>
            <a:r>
              <a:rPr lang="en-US" dirty="0" smtClean="0"/>
              <a:t>= "0123456789";//</a:t>
            </a:r>
            <a:r>
              <a:rPr lang="ru-RU" dirty="0" smtClean="0"/>
              <a:t>строка</a:t>
            </a:r>
          </a:p>
          <a:p>
            <a:pPr>
              <a:buNone/>
            </a:pPr>
            <a:r>
              <a:rPr lang="en-US" dirty="0" smtClean="0"/>
              <a:t>       char[] </a:t>
            </a:r>
            <a:r>
              <a:rPr lang="en-US" dirty="0" err="1" smtClean="0"/>
              <a:t>mas</a:t>
            </a:r>
            <a:r>
              <a:rPr lang="en-US" dirty="0" smtClean="0"/>
              <a:t>;//</a:t>
            </a:r>
            <a:r>
              <a:rPr lang="ru-RU" dirty="0" smtClean="0"/>
              <a:t>массив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ru-RU" dirty="0" err="1" smtClean="0"/>
              <a:t>mas</a:t>
            </a:r>
            <a:r>
              <a:rPr lang="ru-RU" dirty="0" smtClean="0"/>
              <a:t> = </a:t>
            </a:r>
            <a:r>
              <a:rPr lang="ru-RU" dirty="0" err="1" smtClean="0"/>
              <a:t>st.ToCharArray</a:t>
            </a:r>
            <a:r>
              <a:rPr lang="ru-RU" dirty="0" smtClean="0"/>
              <a:t>();</a:t>
            </a:r>
          </a:p>
          <a:p>
            <a:pPr>
              <a:buNone/>
            </a:pPr>
            <a:r>
              <a:rPr lang="ru-RU" dirty="0" smtClean="0"/>
              <a:t>       </a:t>
            </a:r>
            <a:r>
              <a:rPr lang="ru-RU" dirty="0" err="1" smtClean="0"/>
              <a:t>Array.Reverse</a:t>
            </a:r>
            <a:r>
              <a:rPr lang="ru-RU" dirty="0" smtClean="0"/>
              <a:t>(</a:t>
            </a:r>
            <a:r>
              <a:rPr lang="ru-RU" dirty="0" err="1" smtClean="0"/>
              <a:t>mas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ru-RU" dirty="0" smtClean="0"/>
              <a:t>       </a:t>
            </a:r>
            <a:r>
              <a:rPr lang="ru-RU" dirty="0" err="1" smtClean="0"/>
              <a:t>st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(</a:t>
            </a:r>
            <a:r>
              <a:rPr lang="ru-RU" dirty="0" err="1" smtClean="0"/>
              <a:t>mas</a:t>
            </a:r>
            <a:r>
              <a:rPr lang="ru-RU" dirty="0" smtClean="0"/>
              <a:t>);</a:t>
            </a:r>
          </a:p>
          <a:p>
            <a:pPr>
              <a:buNone/>
            </a:pPr>
            <a:r>
              <a:rPr lang="ru-RU" dirty="0" smtClean="0"/>
              <a:t>       </a:t>
            </a:r>
            <a:r>
              <a:rPr lang="ru-RU" dirty="0" err="1" smtClean="0"/>
              <a:t>Console.WriteLine</a:t>
            </a:r>
            <a:r>
              <a:rPr lang="ru-RU" dirty="0" smtClean="0"/>
              <a:t>(</a:t>
            </a:r>
            <a:r>
              <a:rPr lang="ru-RU" dirty="0" err="1" smtClean="0"/>
              <a:t>st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 </a:t>
            </a:r>
            <a:r>
              <a:rPr lang="ru-RU" b="1" dirty="0" err="1" smtClean="0"/>
              <a:t>StringBuilder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Класс </a:t>
            </a:r>
            <a:r>
              <a:rPr lang="ru-RU" dirty="0" err="1" smtClean="0"/>
              <a:t>StringBuilder</a:t>
            </a:r>
            <a:r>
              <a:rPr lang="ru-RU" dirty="0" smtClean="0"/>
              <a:t> компенсирует недостаток класса </a:t>
            </a:r>
            <a:r>
              <a:rPr lang="ru-RU" dirty="0" err="1" smtClean="0"/>
              <a:t>String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Класс принадлежит к изменяемым классам и находится в пространстве имен </a:t>
            </a:r>
            <a:r>
              <a:rPr lang="ru-RU" dirty="0" err="1" smtClean="0"/>
              <a:t>System.Text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Конструкторы класса </a:t>
            </a:r>
            <a:r>
              <a:rPr lang="ru-RU" b="1" dirty="0" err="1" smtClean="0"/>
              <a:t>StringBuilder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public </a:t>
            </a:r>
            <a:r>
              <a:rPr lang="en-US" dirty="0" err="1" smtClean="0"/>
              <a:t>StringBuilder</a:t>
            </a:r>
            <a:r>
              <a:rPr lang="ru-RU" dirty="0" smtClean="0"/>
              <a:t>() - </a:t>
            </a:r>
            <a:r>
              <a:rPr lang="en-US" dirty="0" smtClean="0"/>
              <a:t> </a:t>
            </a:r>
            <a:r>
              <a:rPr lang="ru-RU" dirty="0" smtClean="0"/>
              <a:t>конструктор без параметров создает пустую строку. </a:t>
            </a:r>
          </a:p>
          <a:p>
            <a:pPr lvl="0"/>
            <a:r>
              <a:rPr lang="en-US" dirty="0" smtClean="0"/>
              <a:t>public </a:t>
            </a:r>
            <a:r>
              <a:rPr lang="en-US" dirty="0" err="1" smtClean="0"/>
              <a:t>StringBuilder</a:t>
            </a:r>
            <a:r>
              <a:rPr lang="en-US" dirty="0" smtClean="0"/>
              <a:t> 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cap). </a:t>
            </a:r>
            <a:r>
              <a:rPr lang="ru-RU" dirty="0" smtClean="0"/>
              <a:t>Параметр </a:t>
            </a:r>
            <a:r>
              <a:rPr lang="ru-RU" dirty="0" err="1" smtClean="0"/>
              <a:t>str</a:t>
            </a:r>
            <a:r>
              <a:rPr lang="ru-RU" dirty="0" smtClean="0"/>
              <a:t> задает строку инициализации, </a:t>
            </a:r>
            <a:r>
              <a:rPr lang="ru-RU" dirty="0" err="1" smtClean="0"/>
              <a:t>cap</a:t>
            </a:r>
            <a:r>
              <a:rPr lang="ru-RU" dirty="0" smtClean="0"/>
              <a:t> – емкость объекта.</a:t>
            </a:r>
          </a:p>
          <a:p>
            <a:pPr lvl="0"/>
            <a:r>
              <a:rPr lang="en-US" dirty="0" smtClean="0"/>
              <a:t>public </a:t>
            </a:r>
            <a:r>
              <a:rPr lang="en-US" dirty="0" err="1" smtClean="0"/>
              <a:t>StringBuilder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curcap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maxcap</a:t>
            </a:r>
            <a:r>
              <a:rPr lang="en-US" dirty="0" smtClean="0"/>
              <a:t>). </a:t>
            </a:r>
            <a:r>
              <a:rPr lang="ru-RU" dirty="0" smtClean="0"/>
              <a:t>Параметры </a:t>
            </a:r>
            <a:r>
              <a:rPr lang="ru-RU" dirty="0" err="1" smtClean="0"/>
              <a:t>curcap</a:t>
            </a:r>
            <a:r>
              <a:rPr lang="ru-RU" dirty="0" smtClean="0"/>
              <a:t> и </a:t>
            </a:r>
            <a:r>
              <a:rPr lang="ru-RU" dirty="0" err="1" smtClean="0"/>
              <a:t>maxcap</a:t>
            </a:r>
            <a:r>
              <a:rPr lang="ru-RU" dirty="0" smtClean="0"/>
              <a:t> задают начальную и максимальную емкость объекта. </a:t>
            </a:r>
          </a:p>
          <a:p>
            <a:pPr lvl="0"/>
            <a:r>
              <a:rPr lang="en-US" dirty="0" smtClean="0"/>
              <a:t>public </a:t>
            </a:r>
            <a:r>
              <a:rPr lang="en-US" dirty="0" err="1" smtClean="0"/>
              <a:t>StringBuilder</a:t>
            </a:r>
            <a:r>
              <a:rPr lang="en-US" dirty="0" smtClean="0"/>
              <a:t> 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cap). </a:t>
            </a:r>
            <a:r>
              <a:rPr lang="ru-RU" dirty="0" smtClean="0"/>
              <a:t>Параметры </a:t>
            </a:r>
            <a:r>
              <a:rPr lang="en-US" dirty="0" err="1" smtClean="0"/>
              <a:t>str</a:t>
            </a:r>
            <a:r>
              <a:rPr lang="ru-RU" dirty="0" smtClean="0"/>
              <a:t>, </a:t>
            </a:r>
            <a:r>
              <a:rPr lang="en-US" dirty="0" smtClean="0"/>
              <a:t>start</a:t>
            </a:r>
            <a:r>
              <a:rPr lang="ru-RU" dirty="0" smtClean="0"/>
              <a:t>, </a:t>
            </a:r>
            <a:r>
              <a:rPr lang="en-US" dirty="0" err="1" smtClean="0"/>
              <a:t>len</a:t>
            </a:r>
            <a:r>
              <a:rPr lang="ru-RU" dirty="0" smtClean="0"/>
              <a:t> задают строку инициализации, </a:t>
            </a:r>
            <a:r>
              <a:rPr lang="en-US" dirty="0" smtClean="0"/>
              <a:t>cap</a:t>
            </a:r>
            <a:r>
              <a:rPr lang="ru-RU" dirty="0" smtClean="0"/>
              <a:t> – емкость объекта.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класса </a:t>
            </a:r>
            <a:r>
              <a:rPr lang="ru-RU" b="1" dirty="0" err="1" smtClean="0"/>
              <a:t>StringBuilder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присваивание (=); </a:t>
            </a:r>
          </a:p>
          <a:p>
            <a:pPr lvl="0"/>
            <a:r>
              <a:rPr lang="ru-RU" dirty="0" smtClean="0"/>
              <a:t>две операции проверки эквивалентности </a:t>
            </a:r>
            <a:endParaRPr lang="en-US" dirty="0" smtClean="0"/>
          </a:p>
          <a:p>
            <a:pPr lvl="0">
              <a:buNone/>
            </a:pPr>
            <a:r>
              <a:rPr lang="ru-RU" dirty="0" smtClean="0"/>
              <a:t>(= =) и (!=);</a:t>
            </a:r>
          </a:p>
          <a:p>
            <a:pPr lvl="0"/>
            <a:r>
              <a:rPr lang="ru-RU" dirty="0" smtClean="0"/>
              <a:t>взятие индекса ([]).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методы класса </a:t>
            </a:r>
            <a:r>
              <a:rPr lang="ru-RU" dirty="0" err="1" smtClean="0"/>
              <a:t>StringBuilder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 err="1" smtClean="0"/>
              <a:t>public</a:t>
            </a:r>
            <a:r>
              <a:rPr lang="ru-RU" b="1" dirty="0" smtClean="0"/>
              <a:t> </a:t>
            </a:r>
            <a:r>
              <a:rPr lang="ru-RU" b="1" dirty="0" err="1" smtClean="0"/>
              <a:t>StringBuilder</a:t>
            </a:r>
            <a:r>
              <a:rPr lang="ru-RU" b="1" dirty="0" smtClean="0"/>
              <a:t> </a:t>
            </a:r>
            <a:r>
              <a:rPr lang="ru-RU" b="1" dirty="0" err="1" smtClean="0"/>
              <a:t>Append</a:t>
            </a:r>
            <a:r>
              <a:rPr lang="ru-RU" b="1" dirty="0" smtClean="0"/>
              <a:t> (&lt;объект&gt;). </a:t>
            </a:r>
            <a:r>
              <a:rPr lang="ru-RU" dirty="0" smtClean="0"/>
              <a:t>К строке, вызвавшей метод, присоединяется строка, полученная в качестве параметра. Метод перегружен и может принимать на входе объекты всех простых типов. В качестве результата возвращается ссылка на объект, вызвавший метод. </a:t>
            </a:r>
          </a:p>
          <a:p>
            <a:pPr lvl="0"/>
            <a:r>
              <a:rPr lang="en-US" b="1" dirty="0" smtClean="0"/>
              <a:t>public </a:t>
            </a:r>
            <a:r>
              <a:rPr lang="en-US" b="1" dirty="0" err="1" smtClean="0"/>
              <a:t>StringBuilder</a:t>
            </a:r>
            <a:r>
              <a:rPr lang="en-US" b="1" dirty="0" smtClean="0"/>
              <a:t> Insert (</a:t>
            </a:r>
            <a:r>
              <a:rPr lang="en-US" b="1" dirty="0" err="1" smtClean="0"/>
              <a:t>int</a:t>
            </a:r>
            <a:r>
              <a:rPr lang="en-US" b="1" dirty="0" smtClean="0"/>
              <a:t> location,&lt;</a:t>
            </a:r>
            <a:r>
              <a:rPr lang="ru-RU" b="1" dirty="0" smtClean="0"/>
              <a:t>объект</a:t>
            </a:r>
            <a:r>
              <a:rPr lang="en-US" b="1" dirty="0" smtClean="0"/>
              <a:t>&gt;). </a:t>
            </a:r>
            <a:r>
              <a:rPr lang="ru-RU" dirty="0" smtClean="0"/>
              <a:t>Метод вставляет строку в позицию, указанную параметром </a:t>
            </a:r>
            <a:r>
              <a:rPr lang="ru-RU" dirty="0" err="1" smtClean="0"/>
              <a:t>location</a:t>
            </a:r>
            <a:r>
              <a:rPr lang="ru-RU" dirty="0" smtClean="0"/>
              <a:t>.</a:t>
            </a:r>
          </a:p>
          <a:p>
            <a:pPr lvl="0"/>
            <a:r>
              <a:rPr lang="en-US" b="1" dirty="0" smtClean="0"/>
              <a:t>public </a:t>
            </a:r>
            <a:r>
              <a:rPr lang="en-US" b="1" dirty="0" err="1" smtClean="0"/>
              <a:t>StringBuilder</a:t>
            </a:r>
            <a:r>
              <a:rPr lang="en-US" b="1" dirty="0" smtClean="0"/>
              <a:t> Remove (</a:t>
            </a:r>
            <a:r>
              <a:rPr lang="en-US" b="1" dirty="0" err="1" smtClean="0"/>
              <a:t>int</a:t>
            </a:r>
            <a:r>
              <a:rPr lang="en-US" b="1" dirty="0" smtClean="0"/>
              <a:t> start,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). </a:t>
            </a:r>
            <a:r>
              <a:rPr lang="ru-RU" dirty="0" smtClean="0"/>
              <a:t>Метод удаляет подстроку длины </a:t>
            </a:r>
            <a:r>
              <a:rPr lang="ru-RU" dirty="0" err="1" smtClean="0"/>
              <a:t>len</a:t>
            </a:r>
            <a:r>
              <a:rPr lang="ru-RU" dirty="0" smtClean="0"/>
              <a:t>, начинающуюся с позиции </a:t>
            </a:r>
            <a:r>
              <a:rPr lang="ru-RU" dirty="0" err="1" smtClean="0"/>
              <a:t>start</a:t>
            </a:r>
            <a:r>
              <a:rPr lang="ru-RU" dirty="0" smtClean="0"/>
              <a:t>.</a:t>
            </a:r>
          </a:p>
          <a:p>
            <a:pPr lvl="0"/>
            <a:r>
              <a:rPr lang="en-US" b="1" dirty="0" smtClean="0"/>
              <a:t>public </a:t>
            </a:r>
            <a:r>
              <a:rPr lang="en-US" b="1" dirty="0" err="1" smtClean="0"/>
              <a:t>StringBuilder</a:t>
            </a:r>
            <a:r>
              <a:rPr lang="en-US" b="1" dirty="0" smtClean="0"/>
              <a:t> Replace (string str1,string str2). </a:t>
            </a:r>
            <a:r>
              <a:rPr lang="ru-RU" dirty="0" smtClean="0"/>
              <a:t>Все вхождения подстроки str1 заменяются на строку str2. </a:t>
            </a:r>
          </a:p>
          <a:p>
            <a:pPr lvl="0"/>
            <a:r>
              <a:rPr lang="ru-RU" b="1" dirty="0" err="1" smtClean="0"/>
              <a:t>public</a:t>
            </a:r>
            <a:r>
              <a:rPr lang="ru-RU" b="1" dirty="0" smtClean="0"/>
              <a:t> </a:t>
            </a:r>
            <a:r>
              <a:rPr lang="ru-RU" b="1" dirty="0" err="1" smtClean="0"/>
              <a:t>StringBuilder</a:t>
            </a:r>
            <a:r>
              <a:rPr lang="ru-RU" b="1" dirty="0" smtClean="0"/>
              <a:t> </a:t>
            </a:r>
            <a:r>
              <a:rPr lang="ru-RU" b="1" dirty="0" err="1" smtClean="0"/>
              <a:t>AppendFormat</a:t>
            </a:r>
            <a:r>
              <a:rPr lang="ru-RU" b="1" dirty="0" smtClean="0"/>
              <a:t> </a:t>
            </a:r>
            <a:r>
              <a:rPr lang="ru-RU" dirty="0" smtClean="0"/>
              <a:t>(&lt;строка форматов&gt;, &lt;объекты&gt;). Метод является комбинацией метода </a:t>
            </a:r>
            <a:r>
              <a:rPr lang="ru-RU" dirty="0" err="1" smtClean="0"/>
              <a:t>Format</a:t>
            </a:r>
            <a:r>
              <a:rPr lang="ru-RU" dirty="0" smtClean="0"/>
              <a:t> класса </a:t>
            </a:r>
            <a:r>
              <a:rPr lang="ru-RU" dirty="0" err="1" smtClean="0"/>
              <a:t>String</a:t>
            </a:r>
            <a:r>
              <a:rPr lang="ru-RU" dirty="0" smtClean="0"/>
              <a:t> и метода </a:t>
            </a:r>
            <a:r>
              <a:rPr lang="ru-RU" dirty="0" err="1" smtClean="0"/>
              <a:t>Append</a:t>
            </a:r>
            <a:r>
              <a:rPr lang="ru-RU" dirty="0" smtClean="0"/>
              <a:t>. Строка форматов, переданная методу, содержит только спецификации форматов. Полученные в результате форматирования строки присоединяются в конец исходной строки.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Регулярный строковый литерал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Регулярный строковый литерал</a:t>
            </a:r>
            <a:r>
              <a:rPr lang="ru-RU" dirty="0" smtClean="0"/>
              <a:t> - это последовательность символов и </a:t>
            </a:r>
            <a:r>
              <a:rPr lang="ru-RU" dirty="0" err="1" smtClean="0"/>
              <a:t>эскейп-последовательностей</a:t>
            </a:r>
            <a:r>
              <a:rPr lang="ru-RU" dirty="0" smtClean="0"/>
              <a:t>, заключенная в кавычки (не в апострофы). </a:t>
            </a:r>
          </a:p>
          <a:p>
            <a:r>
              <a:rPr lang="ru-RU" dirty="0" smtClean="0"/>
              <a:t>Строковые литералы могут содержать различные </a:t>
            </a:r>
            <a:r>
              <a:rPr lang="ru-RU" b="1" dirty="0" smtClean="0"/>
              <a:t>управляющие последовательности символов</a:t>
            </a:r>
            <a:r>
              <a:rPr lang="ru-RU" dirty="0" smtClean="0"/>
              <a:t> (</a:t>
            </a:r>
            <a:r>
              <a:rPr lang="en-US" dirty="0" smtClean="0"/>
              <a:t>‘\n’, ‘\t’, ‘\\’</a:t>
            </a:r>
            <a:r>
              <a:rPr lang="ru-RU" dirty="0" smtClean="0"/>
              <a:t>), которые  позволяют уточнять то, как символьные данные должны выводиться в выходном потоке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s1 =new </a:t>
            </a:r>
            <a:r>
              <a:rPr lang="en-US" dirty="0" err="1" smtClean="0"/>
              <a:t>StringBuilder</a:t>
            </a:r>
            <a:r>
              <a:rPr lang="en-US" dirty="0" smtClean="0"/>
              <a:t>("ABC"),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s2 =new </a:t>
            </a:r>
            <a:r>
              <a:rPr lang="en-US" dirty="0" err="1" smtClean="0"/>
              <a:t>StringBuilder</a:t>
            </a:r>
            <a:r>
              <a:rPr lang="en-US" dirty="0" smtClean="0"/>
              <a:t>("CDE"),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s3 = new </a:t>
            </a:r>
            <a:r>
              <a:rPr lang="en-US" dirty="0" err="1" smtClean="0"/>
              <a:t>StringBuilder</a:t>
            </a:r>
            <a:r>
              <a:rPr lang="en-US" dirty="0" smtClean="0"/>
              <a:t>();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err="1" smtClean="0"/>
              <a:t>Иницмализация</a:t>
            </a:r>
            <a:r>
              <a:rPr lang="ru-RU" dirty="0" smtClean="0"/>
              <a:t> строк</a:t>
            </a:r>
            <a:r>
              <a:rPr lang="en-US" dirty="0" smtClean="0"/>
              <a:t>: s1={0}, s2={1}, s3={2}", s1, s2, s3);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s3= s1.Append(s2);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Добавление строк</a:t>
            </a:r>
            <a:r>
              <a:rPr lang="en-US" dirty="0" smtClean="0"/>
              <a:t> \ns1={0}, s2={1}, s3={2}", s1, s2, s3);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ok= (s1==s3);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Сравнение строк</a:t>
            </a:r>
            <a:r>
              <a:rPr lang="en-US" dirty="0" smtClean="0"/>
              <a:t> \n{0}=={1}, ok={2}", s1, s3, ok);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char ch1 = s1[0], ch2=s2[0];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Прямой доступ к символам</a:t>
            </a:r>
            <a:r>
              <a:rPr lang="en-US" dirty="0" smtClean="0"/>
              <a:t>: ch1={0}, ch2={1}", ch1, ch2);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s = new </a:t>
            </a:r>
            <a:r>
              <a:rPr lang="en-US" dirty="0" err="1" smtClean="0"/>
              <a:t>StringBuilder</a:t>
            </a:r>
            <a:r>
              <a:rPr lang="en-US" dirty="0" smtClean="0"/>
              <a:t>("</a:t>
            </a:r>
            <a:r>
              <a:rPr lang="en-US" dirty="0" err="1" smtClean="0"/>
              <a:t>Zenon</a:t>
            </a:r>
            <a:r>
              <a:rPr lang="en-US" dirty="0" smtClean="0"/>
              <a:t>");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s[0]='L';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(s);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u="sng" dirty="0" smtClean="0"/>
              <a:t>Пример 8_3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Регулярные выражения предназначены для обработки текстовой информации и обеспечивают:</a:t>
            </a:r>
          </a:p>
          <a:p>
            <a:pPr lvl="1"/>
            <a:r>
              <a:rPr lang="ru-RU" dirty="0" smtClean="0"/>
              <a:t>эффективный </a:t>
            </a:r>
            <a:r>
              <a:rPr lang="ru-RU" dirty="0"/>
              <a:t>поиск в тексте по заданному шаблону;</a:t>
            </a:r>
          </a:p>
          <a:p>
            <a:pPr lvl="1"/>
            <a:r>
              <a:rPr lang="ru-RU" dirty="0" smtClean="0"/>
              <a:t>редактирование </a:t>
            </a:r>
            <a:r>
              <a:rPr lang="ru-RU" dirty="0"/>
              <a:t>текста;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dirty="0"/>
              <a:t>итоговых отчетов по результатам работы с текстом.</a:t>
            </a:r>
          </a:p>
          <a:p>
            <a:r>
              <a:rPr lang="ru-RU" dirty="0" smtClean="0"/>
              <a:t>Язык регулярных выражений включает:</a:t>
            </a:r>
          </a:p>
          <a:p>
            <a:pPr lvl="1"/>
            <a:r>
              <a:rPr lang="ru-RU" dirty="0" smtClean="0"/>
              <a:t>набор управляющих кодов для идентификации специфических типов символов;</a:t>
            </a:r>
          </a:p>
          <a:p>
            <a:pPr lvl="1"/>
            <a:r>
              <a:rPr lang="ru-RU" dirty="0" smtClean="0"/>
              <a:t>команды для группирования частей подстрок и промежуточных результатов таких действий.</a:t>
            </a:r>
          </a:p>
          <a:p>
            <a:r>
              <a:rPr lang="ru-RU" b="1" dirty="0" smtClean="0"/>
              <a:t>Метасимволы</a:t>
            </a:r>
            <a:r>
              <a:rPr lang="ru-RU" dirty="0" smtClean="0"/>
              <a:t> — специальные символы, задающих команды: . ^ $ * + ? { [ ] \ | ( )</a:t>
            </a:r>
          </a:p>
        </p:txBody>
      </p:sp>
    </p:spTree>
    <p:extLst>
      <p:ext uri="{BB962C8B-B14F-4D97-AF65-F5344CB8AC3E}">
        <p14:creationId xmlns:p14="http://schemas.microsoft.com/office/powerpoint/2010/main" val="36234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38010"/>
              </p:ext>
            </p:extLst>
          </p:nvPr>
        </p:nvGraphicFramePr>
        <p:xfrm>
          <a:off x="395536" y="1196752"/>
          <a:ext cx="82296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2653952"/>
                <a:gridCol w="1008112"/>
                <a:gridCol w="34770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[...]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из символов, указанных в скобках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исходной строке может быть любой символ из</a:t>
                      </a:r>
                      <a:r>
                        <a:rPr lang="ru-RU" baseline="0" dirty="0" smtClean="0"/>
                        <a:t> записанных в скобках</a:t>
                      </a:r>
                      <a:r>
                        <a:rPr lang="ru-RU" dirty="0" smtClean="0"/>
                        <a:t>. Например </a:t>
                      </a:r>
                      <a:r>
                        <a:rPr lang="en-US" dirty="0" smtClean="0">
                          <a:effectLst/>
                        </a:rPr>
                        <a:t>«a» </a:t>
                      </a:r>
                      <a:r>
                        <a:rPr lang="ru-RU" dirty="0" smtClean="0">
                          <a:effectLst/>
                        </a:rPr>
                        <a:t>в «</a:t>
                      </a:r>
                      <a:r>
                        <a:rPr lang="en-US" dirty="0" smtClean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[^...]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Любой символ, кроме перечисленных в скобках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[^</a:t>
                      </a:r>
                      <a:r>
                        <a:rPr lang="en-US" dirty="0" err="1" smtClean="0"/>
                        <a:t>abc</a:t>
                      </a:r>
                      <a:r>
                        <a:rPr lang="ru-RU" dirty="0" smtClean="0"/>
                        <a:t>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кроме </a:t>
                      </a:r>
                      <a:r>
                        <a:rPr lang="ru-RU" baseline="0" dirty="0" smtClean="0"/>
                        <a:t>записанных в скобках</a:t>
                      </a:r>
                      <a:r>
                        <a:rPr lang="ru-RU" dirty="0" smtClean="0"/>
                        <a:t>. Например </a:t>
                      </a:r>
                      <a:r>
                        <a:rPr lang="en-US" dirty="0" smtClean="0">
                          <a:effectLst/>
                        </a:rPr>
                        <a:t>«n», «d» </a:t>
                      </a:r>
                      <a:r>
                        <a:rPr lang="ru-RU" dirty="0" smtClean="0">
                          <a:effectLst/>
                        </a:rPr>
                        <a:t>в «</a:t>
                      </a:r>
                      <a:r>
                        <a:rPr lang="en-US" dirty="0" smtClean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кроме перевода строки или другого разделителя Unicode-строки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c.harp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исходной строке может быть любой символ </a:t>
                      </a:r>
                      <a:r>
                        <a:rPr lang="en-US" dirty="0" smtClean="0"/>
                        <a:t>«</a:t>
                      </a:r>
                      <a:r>
                        <a:rPr lang="en-US" dirty="0" err="1"/>
                        <a:t>csharp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mycsharp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Цифра, буква (латинский алфавит) или знак подчеркивания. 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Эквивалентно [0-9a-zA-Z_]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Например.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>
                          <a:effectLst/>
                        </a:rPr>
                        <a:t>«1», «5», «с»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61781"/>
              </p:ext>
            </p:extLst>
          </p:nvPr>
        </p:nvGraphicFramePr>
        <p:xfrm>
          <a:off x="395536" y="1196752"/>
          <a:ext cx="8229600" cy="509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3230016"/>
                <a:gridCol w="1944216"/>
                <a:gridCol w="196490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не являющийся текстовым символом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«.»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Эквивалентно [^0-9</a:t>
                      </a:r>
                      <a:r>
                        <a:rPr lang="en-US" dirty="0" smtClean="0">
                          <a:effectLst/>
                        </a:rPr>
                        <a:t>a-</a:t>
                      </a:r>
                      <a:r>
                        <a:rPr lang="en-US" dirty="0" err="1" smtClean="0">
                          <a:effectLst/>
                        </a:rPr>
                        <a:t>zA</a:t>
                      </a:r>
                      <a:r>
                        <a:rPr lang="en-US" dirty="0" smtClean="0">
                          <a:effectLst/>
                        </a:rPr>
                        <a:t>-Z_]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пробельный символ из набора Unicode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« » в «</a:t>
                      </a:r>
                      <a:r>
                        <a:rPr lang="en-US" dirty="0" smtClean="0">
                          <a:effectLst/>
                        </a:rPr>
                        <a:t>c sharp»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</a:t>
                      </a:r>
                      <a:r>
                        <a:rPr lang="ru-RU" dirty="0" err="1"/>
                        <a:t>непробельный</a:t>
                      </a:r>
                      <a:r>
                        <a:rPr lang="ru-RU" dirty="0"/>
                        <a:t> символ из набора </a:t>
                      </a:r>
                      <a:r>
                        <a:rPr lang="ru-RU" dirty="0" err="1"/>
                        <a:t>Unicode</a:t>
                      </a:r>
                      <a:r>
                        <a:rPr lang="ru-RU" dirty="0"/>
                        <a:t>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effectLst/>
                        </a:rPr>
                        <a:t>«c» «s» «h» «a» «r» «p» в «c sharp»</a:t>
                      </a:r>
                      <a:endParaRPr lang="ru-RU" dirty="0" smtClean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Любые </a:t>
                      </a:r>
                      <a:r>
                        <a:rPr lang="en-US" dirty="0"/>
                        <a:t>ASCII-</a:t>
                      </a:r>
                      <a:r>
                        <a:rPr lang="ru-RU" dirty="0"/>
                        <a:t>цифры.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«1» в «</a:t>
                      </a:r>
                      <a:r>
                        <a:rPr lang="en-US" dirty="0" smtClean="0">
                          <a:effectLst/>
                        </a:rPr>
                        <a:t>data1»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Эквивалентно [0-9]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символ, отличный от ASCII-цифр.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«y» </a:t>
                      </a:r>
                      <a:r>
                        <a:rPr lang="ru-RU" dirty="0" smtClean="0">
                          <a:effectLst/>
                        </a:rPr>
                        <a:t>в «2014</a:t>
                      </a:r>
                      <a:r>
                        <a:rPr lang="en-US" dirty="0" smtClean="0">
                          <a:effectLst/>
                        </a:rPr>
                        <a:t>y»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Эквивалентно [^0-9].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повторения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28304"/>
              </p:ext>
            </p:extLst>
          </p:nvPr>
        </p:nvGraphicFramePr>
        <p:xfrm>
          <a:off x="395536" y="1196752"/>
          <a:ext cx="8229600" cy="551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960440"/>
                <a:gridCol w="1440160"/>
                <a:gridCol w="182088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Соответствие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{n,m}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 повторяется </a:t>
                      </a:r>
                      <a:r>
                        <a:rPr lang="ru-RU" dirty="0"/>
                        <a:t>не менее n и не более m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d{2,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«821» в</a:t>
                      </a:r>
                      <a:br>
                        <a:rPr lang="ru-RU" dirty="0"/>
                      </a:br>
                      <a:r>
                        <a:rPr lang="ru-RU" dirty="0"/>
                        <a:t>«2,43,546,8212»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 повторяется </a:t>
                      </a:r>
                      <a:r>
                        <a:rPr lang="ru-RU" dirty="0"/>
                        <a:t>n или более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\d{2,}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«82» в «2,43,546,82»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 повторяется ровно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\</a:t>
                      </a:r>
                      <a:r>
                        <a:rPr lang="en-US" dirty="0" smtClean="0">
                          <a:effectLst/>
                        </a:rPr>
                        <a:t>d{2}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«43», «54», «82» в «2,43,546,82» 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</a:tr>
              <a:tr h="870406">
                <a:tc>
                  <a:txBody>
                    <a:bodyPr/>
                    <a:lstStyle/>
                    <a:p>
                      <a:r>
                        <a:rPr lang="ru-RU"/>
                        <a:t>?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</a:t>
                      </a:r>
                      <a:r>
                        <a:rPr lang="ru-RU" baseline="0" dirty="0" smtClean="0"/>
                        <a:t> повторяется 0 или 1 раз</a:t>
                      </a:r>
                      <a:r>
                        <a:rPr lang="ru-RU" dirty="0" smtClean="0"/>
                        <a:t>; предшествующий шаблон является необязательным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\d?\D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«a», «1b», «3с» в «a1b23c»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769808">
                <a:tc>
                  <a:txBody>
                    <a:bodyPr/>
                    <a:lstStyle/>
                    <a:p>
                      <a:r>
                        <a:rPr lang="ru-RU"/>
                        <a:t>+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</a:t>
                      </a:r>
                      <a:r>
                        <a:rPr lang="ru-RU" baseline="0" dirty="0" smtClean="0"/>
                        <a:t> повторяется 1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\d+.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«1b», «23c » </a:t>
                      </a:r>
                      <a:r>
                        <a:rPr lang="ru-RU" dirty="0" smtClean="0">
                          <a:effectLst/>
                        </a:rPr>
                        <a:t>в «</a:t>
                      </a:r>
                      <a:r>
                        <a:rPr lang="en-US" dirty="0" smtClean="0">
                          <a:effectLst/>
                        </a:rPr>
                        <a:t>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*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</a:t>
                      </a:r>
                      <a:r>
                        <a:rPr lang="ru-RU" baseline="0" dirty="0" smtClean="0"/>
                        <a:t> повторяется 0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\d*.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effectLst/>
                        </a:rPr>
                        <a:t>«a», «1b», «23c» в «a1b23c»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выражений выбора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45738"/>
              </p:ext>
            </p:extLst>
          </p:nvPr>
        </p:nvGraphicFramePr>
        <p:xfrm>
          <a:off x="395536" y="1196752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960440"/>
                <a:gridCol w="1080120"/>
                <a:gridCol w="2180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|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Аналог </a:t>
                      </a:r>
                      <a:r>
                        <a:rPr lang="ru-RU" dirty="0"/>
                        <a:t>логической операции </a:t>
                      </a:r>
                      <a:r>
                        <a:rPr lang="ru-RU" dirty="0" smtClean="0"/>
                        <a:t>ИЛИ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one|two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«one», «two» в «one two three»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(...)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Группирует набор символов в единое целое для которого дальше могут использоваться + * ? и т.д. Каждой такой группе назначается порядковый номер слева направо начиная с 1. По этому номеру можно ссылаться на группу \</a:t>
                      </a:r>
                      <a:r>
                        <a:rPr lang="ru-RU" dirty="0" err="1" smtClean="0">
                          <a:effectLst/>
                        </a:rPr>
                        <a:t>номер_группы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(one)\1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(?:...)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группировка только без назначения номера 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(?:one){2}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Символы позиции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07989"/>
              </p:ext>
            </p:extLst>
          </p:nvPr>
        </p:nvGraphicFramePr>
        <p:xfrm>
          <a:off x="395536" y="1520780"/>
          <a:ext cx="8229600" cy="455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960440"/>
                <a:gridCol w="1080120"/>
                <a:gridCol w="2180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Соответствие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^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началу строкового выражения или началу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«32» в «32,43,54»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$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концу строкового выражения или концу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\d{2}$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«54» в «32,43,54»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Соответствие должно находиться на границе алфавитно-цифрового символа (\w) и не алфавитно-цифрового (\W)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\b\d{2}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</a:t>
                      </a:r>
                      <a:r>
                        <a:rPr lang="en-US" dirty="0" smtClean="0"/>
                        <a:t>32</a:t>
                      </a:r>
                      <a:r>
                        <a:rPr lang="ru-RU" dirty="0" smtClean="0"/>
                        <a:t>»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«54» в «32 a43 54»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 не должно находиться на границе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 в «32 a43 54»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 поддерживаются множеством классов .NET из пространства имен </a:t>
            </a:r>
            <a:r>
              <a:rPr lang="ru-RU" b="1" dirty="0" err="1"/>
              <a:t>System.Text.RegularExpressions</a:t>
            </a:r>
            <a:r>
              <a:rPr lang="ru-RU" b="1" dirty="0"/>
              <a:t>. </a:t>
            </a:r>
          </a:p>
          <a:p>
            <a:r>
              <a:rPr lang="ru-RU" dirty="0"/>
              <a:t>Основным классом при работе с регулярными выражениями является класс </a:t>
            </a:r>
            <a:r>
              <a:rPr lang="ru-RU" b="1" dirty="0" err="1"/>
              <a:t>Regex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класса </a:t>
            </a:r>
            <a:r>
              <a:rPr lang="en-US" b="1" dirty="0" smtClean="0"/>
              <a:t>Regex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293405"/>
              </p:ext>
            </p:extLst>
          </p:nvPr>
        </p:nvGraphicFramePr>
        <p:xfrm>
          <a:off x="457200" y="1600200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69231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 smtClean="0">
                          <a:effectLst/>
                        </a:rPr>
                        <a:t>IsMatch</a:t>
                      </a:r>
                      <a:r>
                        <a:rPr lang="ru-RU" b="1" i="0" dirty="0" smtClean="0">
                          <a:effectLst/>
                        </a:rPr>
                        <a:t>()</a:t>
                      </a:r>
                      <a:br>
                        <a:rPr lang="ru-RU" b="1" i="0" dirty="0" smtClean="0">
                          <a:effectLst/>
                        </a:rPr>
                      </a:b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проверяет содержит ли строка хотя бы одну подстроку соответствующую шаблону регулярного выражения.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 smtClean="0">
                          <a:effectLst/>
                        </a:rPr>
                        <a:t>Match</a:t>
                      </a:r>
                      <a:r>
                        <a:rPr lang="ru-RU" b="1" i="0" dirty="0" smtClean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возвращает первую подстроку, соответствующую шаблону, в виде объекта типа </a:t>
                      </a:r>
                      <a:r>
                        <a:rPr lang="ru-RU" b="1" dirty="0" err="1" smtClean="0">
                          <a:effectLst/>
                        </a:rPr>
                        <a:t>Match</a:t>
                      </a:r>
                      <a:r>
                        <a:rPr lang="ru-RU" dirty="0" smtClean="0">
                          <a:effectLst/>
                        </a:rPr>
                        <a:t>. 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ru-RU" dirty="0" smtClean="0">
                          <a:effectLst/>
                        </a:rPr>
                        <a:t>Класс </a:t>
                      </a:r>
                      <a:r>
                        <a:rPr lang="ru-RU" b="1" dirty="0" err="1" smtClean="0">
                          <a:effectLst/>
                        </a:rPr>
                        <a:t>Match</a:t>
                      </a:r>
                      <a:r>
                        <a:rPr lang="ru-RU" dirty="0" smtClean="0">
                          <a:effectLst/>
                        </a:rPr>
                        <a:t> предоставляет различную информацию о подстроке – длину, индекс, само значение и другое.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 smtClean="0">
                          <a:effectLst/>
                        </a:rPr>
                        <a:t>Matches</a:t>
                      </a:r>
                      <a:r>
                        <a:rPr lang="ru-RU" b="1" i="0" dirty="0" smtClean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возвращает все подстроки соответствующие шаблону в виде коллекции типа </a:t>
                      </a:r>
                      <a:r>
                        <a:rPr lang="ru-RU" b="1" i="0" dirty="0" err="1" smtClean="0">
                          <a:effectLst/>
                        </a:rPr>
                        <a:t>MatchCollection</a:t>
                      </a:r>
                      <a:r>
                        <a:rPr lang="ru-RU" b="1" i="0" dirty="0" smtClean="0">
                          <a:effectLst/>
                        </a:rPr>
                        <a:t>. </a:t>
                      </a:r>
                      <a:r>
                        <a:rPr lang="ru-RU" dirty="0" smtClean="0">
                          <a:effectLst/>
                        </a:rPr>
                        <a:t>Каждый элемент этой коллекции имеет тип </a:t>
                      </a:r>
                      <a:r>
                        <a:rPr lang="ru-RU" b="1" i="0" dirty="0" err="1" smtClean="0">
                          <a:effectLst/>
                        </a:rPr>
                        <a:t>Match</a:t>
                      </a:r>
                      <a:r>
                        <a:rPr lang="ru-RU" dirty="0" smtClean="0">
                          <a:effectLst/>
                        </a:rPr>
                        <a:t>.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 smtClean="0">
                          <a:effectLst/>
                        </a:rPr>
                        <a:t>Split</a:t>
                      </a:r>
                      <a:r>
                        <a:rPr lang="ru-RU" b="1" i="0" dirty="0" smtClean="0">
                          <a:effectLst/>
                        </a:rPr>
                        <a:t> 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возвращает массив строк, полученный в результате разделения входящей строки в тех местах, которые соответствуют шаблону регулярного выражения.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Replace()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заменяет текст, соответствующий шаблону регулярного выражения.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@"^[a-zA-Z0-9]\d{2}[a-zA-Z0-9](-\d{3}){2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[A-Za-z0-9]$</a:t>
            </a:r>
            <a:r>
              <a:rPr lang="en-US" dirty="0"/>
              <a:t>"</a:t>
            </a:r>
            <a:endParaRPr lang="ru-RU" dirty="0" smtClean="0"/>
          </a:p>
          <a:p>
            <a:pPr marL="800100" lvl="2" indent="0">
              <a:buNone/>
            </a:pPr>
            <a:r>
              <a:rPr lang="en-US" dirty="0" smtClean="0"/>
              <a:t>^[a-zA-Z0-9]</a:t>
            </a:r>
            <a:r>
              <a:rPr lang="ru-RU" dirty="0" smtClean="0"/>
              <a:t> – первый символ – буква или цифра,</a:t>
            </a:r>
          </a:p>
          <a:p>
            <a:pPr marL="800100" lvl="2" indent="0">
              <a:buNone/>
            </a:pPr>
            <a:r>
              <a:rPr lang="en-US" dirty="0" smtClean="0"/>
              <a:t>\</a:t>
            </a:r>
            <a:r>
              <a:rPr lang="en-US" dirty="0"/>
              <a:t>d{2</a:t>
            </a:r>
            <a:r>
              <a:rPr lang="en-US" dirty="0" smtClean="0"/>
              <a:t>}</a:t>
            </a:r>
            <a:r>
              <a:rPr lang="ru-RU" dirty="0" smtClean="0"/>
              <a:t> – две цифры,</a:t>
            </a:r>
          </a:p>
          <a:p>
            <a:pPr marL="800100" lvl="2" indent="0">
              <a:buNone/>
            </a:pPr>
            <a:r>
              <a:rPr lang="en-US" dirty="0" smtClean="0"/>
              <a:t>[</a:t>
            </a:r>
            <a:r>
              <a:rPr lang="en-US" dirty="0"/>
              <a:t>a-zA-Z0-9</a:t>
            </a:r>
            <a:r>
              <a:rPr lang="en-US" dirty="0" smtClean="0"/>
              <a:t>]</a:t>
            </a:r>
            <a:r>
              <a:rPr lang="ru-RU" dirty="0" smtClean="0"/>
              <a:t> – буква или цифра,</a:t>
            </a:r>
          </a:p>
          <a:p>
            <a:pPr marL="800100" lvl="2" indent="0">
              <a:buNone/>
            </a:pPr>
            <a:r>
              <a:rPr lang="en-US" dirty="0"/>
              <a:t>(-\d{3}){2</a:t>
            </a:r>
            <a:r>
              <a:rPr lang="en-US" dirty="0" smtClean="0"/>
              <a:t>}</a:t>
            </a:r>
            <a:r>
              <a:rPr lang="ru-RU" dirty="0" smtClean="0"/>
              <a:t> – (дефис, три цифры ) повторить два раза,</a:t>
            </a:r>
            <a:endParaRPr lang="ru-RU" b="1" dirty="0"/>
          </a:p>
          <a:p>
            <a:pPr marL="800100" lvl="2" indent="0">
              <a:buNone/>
            </a:pPr>
            <a:r>
              <a:rPr lang="en-US" dirty="0"/>
              <a:t>[A-Za-z0-9</a:t>
            </a:r>
            <a:r>
              <a:rPr lang="en-US" dirty="0" smtClean="0"/>
              <a:t>]$</a:t>
            </a:r>
            <a:r>
              <a:rPr lang="ru-RU" dirty="0" smtClean="0"/>
              <a:t> - последний символ – буква или цифра.</a:t>
            </a:r>
            <a:endParaRPr lang="ru-RU" dirty="0"/>
          </a:p>
          <a:p>
            <a:pPr marL="8001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4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Управляющие последовательности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700808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27023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Управляющая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последовательность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’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одинарной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\”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двойной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\\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обратной косой черты. Может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быть полезной при определении путей к файлам и сетевым ресурсам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\a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Заставляет систему выдавать звуковой сигнал, который в консольных приложениях может служить своего рода звуковой подсказкой пользователю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\n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символ новой строки (на платформах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Windows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\t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горизонтальной табуляции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string[] </a:t>
            </a:r>
            <a:r>
              <a:rPr lang="en-US" dirty="0" err="1"/>
              <a:t>strNumbers</a:t>
            </a:r>
            <a:r>
              <a:rPr lang="en-US" dirty="0"/>
              <a:t> = { "1298-673-4192", "A08Z-931-468A",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"_</a:t>
            </a:r>
            <a:r>
              <a:rPr lang="en-US" dirty="0"/>
              <a:t>A90-123-129X", "12345-KKA-1230","0919-2893-1256","A222-111-111A" };</a:t>
            </a:r>
          </a:p>
          <a:p>
            <a:pPr marL="0" indent="0">
              <a:buNone/>
            </a:pPr>
            <a:r>
              <a:rPr lang="nn-NO" dirty="0"/>
              <a:t>            Regex rgx = new Regex(@"^[a-zA-Z0-9]\d{2}[a-zA-Z0-9](-\d{3}){2</a:t>
            </a: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>            [</a:t>
            </a:r>
            <a:r>
              <a:rPr lang="nn-NO" dirty="0"/>
              <a:t>A-Za-z0-9]$");//шаблон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(string s in </a:t>
            </a:r>
            <a:r>
              <a:rPr lang="en-US" dirty="0" err="1"/>
              <a:t>strNumbers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bool 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en-US" dirty="0"/>
              <a:t>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985693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0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partTextNumbers</a:t>
            </a:r>
            <a:r>
              <a:rPr lang="en-US" dirty="0"/>
              <a:t> = { "Part Number: 1298-673-4192", "Part No: A08Z-931-468A</a:t>
            </a:r>
            <a:r>
              <a:rPr lang="en-US" dirty="0" smtClean="0"/>
              <a:t>",                             </a:t>
            </a:r>
            <a:r>
              <a:rPr lang="en-US" dirty="0"/>
              <a:t>"_A90-123-129X", "123K-000-1230</a:t>
            </a:r>
            <a:r>
              <a:rPr lang="en-US" dirty="0" smtClean="0"/>
              <a:t>", "SKU</a:t>
            </a:r>
            <a:r>
              <a:rPr lang="en-US" dirty="0"/>
              <a:t>: 0919-2893-1256" };</a:t>
            </a:r>
          </a:p>
          <a:p>
            <a:pPr marL="0" indent="0">
              <a:buNone/>
            </a:pPr>
            <a:r>
              <a:rPr lang="nn-NO" dirty="0"/>
              <a:t>                Regex rgx = new Regex(@"[a-zA-Z0-9]\d{2}[a-zA-Z0-9](-\d{3}){2}[A-Za-z0-9]$");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foreach</a:t>
            </a:r>
            <a:r>
              <a:rPr lang="en-US" dirty="0"/>
              <a:t> (string p in </a:t>
            </a:r>
            <a:r>
              <a:rPr lang="en-US" dirty="0" err="1"/>
              <a:t>partTextNumbers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start = </a:t>
            </a:r>
            <a:r>
              <a:rPr lang="en-US" dirty="0" err="1"/>
              <a:t>p.IndexOf</a:t>
            </a:r>
            <a:r>
              <a:rPr lang="en-US" dirty="0"/>
              <a:t>(':');</a:t>
            </a:r>
          </a:p>
          <a:p>
            <a:pPr marL="0" indent="0">
              <a:buNone/>
            </a:pPr>
            <a:r>
              <a:rPr lang="en-US" dirty="0"/>
              <a:t>                    if (start &gt;= 0)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	  bool </a:t>
            </a:r>
            <a:r>
              <a:rPr lang="en-US" dirty="0"/>
              <a:t>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p, start);</a:t>
            </a:r>
          </a:p>
          <a:p>
            <a:pPr marL="0" indent="0">
              <a:buNone/>
            </a:pPr>
            <a:r>
              <a:rPr lang="en-US" dirty="0"/>
              <a:t>        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r>
              <a:rPr lang="en-US" dirty="0"/>
              <a:t>        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   else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 smtClean="0"/>
              <a:t>("</a:t>
            </a:r>
            <a:r>
              <a:rPr lang="ru-RU" dirty="0"/>
              <a:t>Стартовая позиция </a:t>
            </a:r>
            <a:r>
              <a:rPr lang="ru-RU" dirty="0" smtClean="0"/>
              <a:t>в строке </a:t>
            </a:r>
            <a:r>
              <a:rPr lang="en-US" dirty="0" smtClean="0"/>
              <a:t>{0}</a:t>
            </a:r>
            <a:r>
              <a:rPr lang="ru-RU" dirty="0" smtClean="0"/>
              <a:t> не найдена</a:t>
            </a:r>
            <a:r>
              <a:rPr lang="en-US" dirty="0" smtClean="0"/>
              <a:t>.", </a:t>
            </a:r>
            <a:r>
              <a:rPr lang="en-US" dirty="0"/>
              <a:t>p);</a:t>
            </a:r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696744" cy="22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string text = "One car red cars blue Car one bus Red bus I have not car";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string </a:t>
            </a:r>
            <a:r>
              <a:rPr lang="sv-SE" dirty="0"/>
              <a:t>pattern = @"(\w+)\s+(car)";//</a:t>
            </a:r>
            <a:r>
              <a:rPr lang="sv-SE" dirty="0" smtClean="0"/>
              <a:t>шаблон</a:t>
            </a:r>
          </a:p>
          <a:p>
            <a:pPr marL="0" indent="0">
              <a:buNone/>
            </a:pPr>
            <a:r>
              <a:rPr lang="ru-RU" dirty="0"/>
              <a:t>//задаем регулярное выражение с помощью шаблона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Regex</a:t>
            </a:r>
            <a:r>
              <a:rPr lang="ru-RU" dirty="0" smtClean="0"/>
              <a:t> </a:t>
            </a:r>
            <a:r>
              <a:rPr lang="ru-RU" dirty="0"/>
              <a:t>r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Regex</a:t>
            </a:r>
            <a:r>
              <a:rPr lang="ru-RU" dirty="0"/>
              <a:t>(</a:t>
            </a:r>
            <a:r>
              <a:rPr lang="ru-RU" dirty="0" err="1"/>
              <a:t>pattern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Match m = </a:t>
            </a:r>
            <a:r>
              <a:rPr lang="en-US" dirty="0" err="1" smtClean="0"/>
              <a:t>Regex.Match</a:t>
            </a:r>
            <a:r>
              <a:rPr lang="en-US" dirty="0" smtClean="0"/>
              <a:t>(text, pattern);</a:t>
            </a:r>
          </a:p>
          <a:p>
            <a:pPr marL="0" indent="0">
              <a:buNone/>
            </a:pPr>
            <a:r>
              <a:rPr lang="en-US" dirty="0" smtClean="0"/>
              <a:t> while </a:t>
            </a:r>
            <a:r>
              <a:rPr lang="en-US" dirty="0"/>
              <a:t>(</a:t>
            </a:r>
            <a:r>
              <a:rPr lang="en-US" dirty="0" err="1"/>
              <a:t>m.Success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("'{0}' found at position {1}", </a:t>
            </a:r>
            <a:r>
              <a:rPr lang="en-US" dirty="0" err="1"/>
              <a:t>m.Value</a:t>
            </a:r>
            <a:r>
              <a:rPr lang="en-US" dirty="0"/>
              <a:t>, </a:t>
            </a:r>
            <a:r>
              <a:rPr lang="en-US" dirty="0" err="1"/>
              <a:t>m.Index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err="1"/>
              <a:t>m.NextMatch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 smtClean="0"/>
              <a:t> }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984502" cy="25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pattern = @"\b\</a:t>
            </a:r>
            <a:r>
              <a:rPr lang="en-US" dirty="0" err="1"/>
              <a:t>w+es</a:t>
            </a:r>
            <a:r>
              <a:rPr lang="en-US" dirty="0"/>
              <a:t>\b";</a:t>
            </a:r>
          </a:p>
          <a:p>
            <a:pPr marL="0" indent="0">
              <a:buNone/>
            </a:pPr>
            <a:r>
              <a:rPr lang="en-US" dirty="0" smtClean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sentence = "Who writes these notes</a:t>
            </a:r>
            <a:r>
              <a:rPr lang="en-US" dirty="0" smtClean="0"/>
              <a:t>?";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(Match </a:t>
            </a:r>
            <a:r>
              <a:rPr lang="en-US" dirty="0" err="1"/>
              <a:t>match</a:t>
            </a:r>
            <a:r>
              <a:rPr lang="en-US" dirty="0"/>
              <a:t> in </a:t>
            </a:r>
            <a:r>
              <a:rPr lang="en-US" dirty="0" err="1"/>
              <a:t>rgx.Matches</a:t>
            </a:r>
            <a:r>
              <a:rPr lang="en-US" dirty="0"/>
              <a:t>(sentence))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("Found '{0}' at position {1}", </a:t>
            </a:r>
            <a:r>
              <a:rPr lang="en-US" dirty="0" err="1"/>
              <a:t>match.Value</a:t>
            </a:r>
            <a:r>
              <a:rPr lang="en-US" dirty="0"/>
              <a:t>, </a:t>
            </a:r>
            <a:r>
              <a:rPr lang="en-US" dirty="0" err="1"/>
              <a:t>match.Index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9873"/>
            <a:ext cx="6791708" cy="184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dirty="0"/>
              <a:t> Regex regex = new Regex(@"\s+|,\</a:t>
            </a:r>
            <a:r>
              <a:rPr lang="nn-NO" dirty="0" smtClean="0"/>
              <a:t>s</a:t>
            </a:r>
            <a:r>
              <a:rPr lang="ru-RU" dirty="0" smtClean="0"/>
              <a:t>+</a:t>
            </a:r>
            <a:r>
              <a:rPr lang="nn-NO" dirty="0" smtClean="0"/>
              <a:t>");        </a:t>
            </a:r>
            <a:endParaRPr lang="nn-NO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 smtClean="0"/>
              <a:t>string</a:t>
            </a:r>
            <a:r>
              <a:rPr lang="ru-RU" dirty="0"/>
              <a:t>[] </a:t>
            </a:r>
            <a:r>
              <a:rPr lang="ru-RU" dirty="0" err="1"/>
              <a:t>substrings</a:t>
            </a:r>
            <a:r>
              <a:rPr lang="ru-RU" dirty="0"/>
              <a:t> = </a:t>
            </a:r>
            <a:r>
              <a:rPr lang="ru-RU" dirty="0" err="1"/>
              <a:t>regex.Split</a:t>
            </a:r>
            <a:r>
              <a:rPr lang="ru-RU" dirty="0"/>
              <a:t>("Если   совпадение найдено в начале или в конце входной строки, то пустая строка добавляется в начале или в конце возвращаемого массива.");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(string match in substrings)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/>
              <a:t>Console.WriteLine</a:t>
            </a:r>
            <a:r>
              <a:rPr lang="en-US" dirty="0"/>
              <a:t>("'{0}'", match);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99" y="1988840"/>
            <a:ext cx="38385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= "Если      совпадение найдено     в начале или в конце     входной строки,       то пустая строка добавляется в начале или в конце возвращаемого массива.";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pattern =@"\s+";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replacement = " ";</a:t>
            </a:r>
          </a:p>
          <a:p>
            <a:pPr marL="0" indent="0">
              <a:buNone/>
            </a:pPr>
            <a:r>
              <a:rPr lang="en-US" dirty="0" smtClean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result = </a:t>
            </a:r>
            <a:r>
              <a:rPr lang="en-US" dirty="0" err="1"/>
              <a:t>rgx.Replace</a:t>
            </a:r>
            <a:r>
              <a:rPr lang="en-US" dirty="0"/>
              <a:t>(input, replacement);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("Original String: {0}", input);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("Replacement String: {0}", result);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0" y="2204864"/>
            <a:ext cx="8424937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ru-RU" dirty="0" smtClean="0"/>
              <a:t>"\u004F\x4E\u0045\ttwo"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5576" y="2636912"/>
          <a:ext cx="6077585" cy="3048000"/>
        </p:xfrm>
        <a:graphic>
          <a:graphicData uri="http://schemas.openxmlformats.org/drawingml/2006/table">
            <a:tbl>
              <a:tblPr/>
              <a:tblGrid>
                <a:gridCol w="1264920"/>
                <a:gridCol w="1231265"/>
                <a:gridCol w="1253490"/>
                <a:gridCol w="1163955"/>
                <a:gridCol w="1163955"/>
              </a:tblGrid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\u004F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\x4E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u0045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two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'О',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шестнадцатеричный код символа 'N',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'Е',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эскейп-последовательность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представляющая код табуляции.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Буквальный строковый литерал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262088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Буквальный (дословный) строковый литерал</a:t>
            </a:r>
            <a:r>
              <a:rPr lang="ru-RU" dirty="0" smtClean="0"/>
              <a:t> начинается с префикса </a:t>
            </a:r>
            <a:r>
              <a:rPr lang="ru-RU" b="1" dirty="0" smtClean="0"/>
              <a:t>@</a:t>
            </a:r>
            <a:r>
              <a:rPr lang="ru-RU" dirty="0" smtClean="0"/>
              <a:t>, за которым в кавычках размещается последовательность символов. 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("\u004F\x4E\u0045\</a:t>
            </a:r>
            <a:r>
              <a:rPr lang="en-US" dirty="0" err="1" smtClean="0"/>
              <a:t>ttwo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(@"\u004F\x4E\u0045\</a:t>
            </a:r>
            <a:r>
              <a:rPr lang="en-US" dirty="0" err="1" smtClean="0"/>
              <a:t>ttwo</a:t>
            </a:r>
            <a:r>
              <a:rPr lang="en-US" dirty="0" smtClean="0"/>
              <a:t>");</a:t>
            </a:r>
          </a:p>
          <a:p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15" y="4797152"/>
            <a:ext cx="812490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(@"1. Создать массив.</a:t>
            </a:r>
          </a:p>
          <a:p>
            <a:pPr>
              <a:buNone/>
            </a:pPr>
            <a:r>
              <a:rPr lang="ru-RU" dirty="0" smtClean="0"/>
              <a:t>2. Печать массива.</a:t>
            </a:r>
          </a:p>
          <a:p>
            <a:pPr>
              <a:buNone/>
            </a:pPr>
            <a:r>
              <a:rPr lang="ru-RU" dirty="0" smtClean="0"/>
              <a:t>3. Удалить элементы из массива.</a:t>
            </a:r>
          </a:p>
          <a:p>
            <a:pPr>
              <a:buNone/>
            </a:pPr>
            <a:r>
              <a:rPr lang="ru-RU" dirty="0" smtClean="0"/>
              <a:t>4. Добавить элементы в массив.</a:t>
            </a:r>
          </a:p>
          <a:p>
            <a:pPr>
              <a:buNone/>
            </a:pPr>
            <a:r>
              <a:rPr lang="ru-RU" dirty="0" smtClean="0"/>
              <a:t>5. Поиск элемента в массиве.</a:t>
            </a:r>
          </a:p>
          <a:p>
            <a:pPr>
              <a:buNone/>
            </a:pPr>
            <a:r>
              <a:rPr lang="ru-RU" dirty="0" smtClean="0"/>
              <a:t>6. Сортировка массива.</a:t>
            </a:r>
          </a:p>
          <a:p>
            <a:pPr>
              <a:buNone/>
            </a:pPr>
            <a:r>
              <a:rPr lang="ru-RU" dirty="0" smtClean="0"/>
              <a:t>7. Выход.");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861048"/>
            <a:ext cx="626469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Ссылки типа </a:t>
            </a:r>
            <a:r>
              <a:rPr lang="en-US" b="1" dirty="0" smtClean="0"/>
              <a:t>string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string</a:t>
            </a:r>
            <a:r>
              <a:rPr lang="ru-RU" dirty="0" smtClean="0"/>
              <a:t> является </a:t>
            </a:r>
            <a:r>
              <a:rPr lang="ru-RU" b="1" dirty="0" smtClean="0"/>
              <a:t>ссылочным</a:t>
            </a:r>
            <a:r>
              <a:rPr lang="ru-RU" dirty="0" smtClean="0"/>
              <a:t>  типом.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stroka</a:t>
            </a:r>
            <a:r>
              <a:rPr lang="ru-RU" dirty="0" smtClean="0"/>
              <a:t>;</a:t>
            </a:r>
          </a:p>
          <a:p>
            <a:endParaRPr lang="ru-RU" dirty="0" smtClean="0"/>
          </a:p>
          <a:p>
            <a:r>
              <a:rPr lang="ru-RU" dirty="0" smtClean="0"/>
              <a:t>Строки языка С# предназначены для хранения последовательностей символов, для каждого из которых отводится 2 байта, и они хранятся в кодировке </a:t>
            </a:r>
            <a:r>
              <a:rPr lang="ru-RU" dirty="0" err="1" smtClean="0"/>
              <a:t>Unicode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Строка похожа на одномерный массив с элементами типа </a:t>
            </a:r>
            <a:r>
              <a:rPr lang="ru-RU" dirty="0" err="1" smtClean="0"/>
              <a:t>char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Элементы (символы строки) последовательно нумеруются, начиная с 0.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помощью литералов:</a:t>
            </a:r>
          </a:p>
          <a:p>
            <a:pPr marL="914400" lvl="1" indent="-514350"/>
            <a:r>
              <a:rPr lang="en-US" dirty="0" smtClean="0"/>
              <a:t>string str1="</a:t>
            </a:r>
            <a:r>
              <a:rPr lang="ru-RU" dirty="0" smtClean="0"/>
              <a:t>Это строка</a:t>
            </a:r>
            <a:r>
              <a:rPr lang="en-US" dirty="0" smtClean="0"/>
              <a:t> 1";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использованием конструкторов. </a:t>
            </a:r>
          </a:p>
          <a:p>
            <a:pPr>
              <a:buNone/>
            </a:pPr>
            <a:r>
              <a:rPr lang="ru-RU" dirty="0" smtClean="0"/>
              <a:t>Конструкторы класса </a:t>
            </a:r>
            <a:r>
              <a:rPr lang="ru-RU" b="1" dirty="0" err="1" smtClean="0"/>
              <a:t>string</a:t>
            </a:r>
            <a:r>
              <a:rPr lang="ru-RU" dirty="0" smtClean="0"/>
              <a:t> позволяют инициализировать объекты-строки несколькими способами.</a:t>
            </a:r>
          </a:p>
          <a:p>
            <a:r>
              <a:rPr lang="en-US" dirty="0" smtClean="0"/>
              <a:t>char []</a:t>
            </a:r>
            <a:r>
              <a:rPr lang="en-US" dirty="0" err="1" smtClean="0"/>
              <a:t>charArr</a:t>
            </a:r>
            <a:r>
              <a:rPr lang="en-US" dirty="0" smtClean="0"/>
              <a:t>={'</a:t>
            </a:r>
            <a:r>
              <a:rPr lang="en-US" dirty="0" err="1" smtClean="0"/>
              <a:t>M','a','c','c</a:t>
            </a:r>
            <a:r>
              <a:rPr lang="en-US" dirty="0" smtClean="0"/>
              <a:t>','</a:t>
            </a:r>
            <a:r>
              <a:rPr lang="ru-RU" dirty="0" smtClean="0"/>
              <a:t>и</a:t>
            </a:r>
            <a:r>
              <a:rPr lang="en-US" dirty="0" smtClean="0"/>
              <a:t>','</a:t>
            </a:r>
            <a:r>
              <a:rPr lang="ru-RU" dirty="0" smtClean="0"/>
              <a:t>в</a:t>
            </a:r>
            <a:r>
              <a:rPr lang="en-US" dirty="0" smtClean="0"/>
              <a:t>'};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en-US" dirty="0" smtClean="0"/>
              <a:t>string str2</a:t>
            </a:r>
            <a:r>
              <a:rPr lang="ru-RU" b="1" dirty="0" smtClean="0"/>
              <a:t> </a:t>
            </a:r>
            <a:r>
              <a:rPr lang="en-US" b="1" dirty="0" smtClean="0"/>
              <a:t>=new</a:t>
            </a:r>
            <a:r>
              <a:rPr lang="en-US" dirty="0" smtClean="0"/>
              <a:t> </a:t>
            </a:r>
            <a:r>
              <a:rPr lang="en-US" b="1" dirty="0" smtClean="0"/>
              <a:t>string</a:t>
            </a:r>
            <a:r>
              <a:rPr lang="en-US" dirty="0" smtClean="0"/>
              <a:t>(</a:t>
            </a:r>
            <a:r>
              <a:rPr lang="en-US" dirty="0" err="1" smtClean="0"/>
              <a:t>charArr</a:t>
            </a:r>
            <a:r>
              <a:rPr lang="en-US" dirty="0" smtClean="0"/>
              <a:t>); </a:t>
            </a:r>
            <a:r>
              <a:rPr lang="ru-RU" dirty="0" smtClean="0"/>
              <a:t>//выделяем память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r>
              <a:rPr lang="en-US" dirty="0" smtClean="0"/>
              <a:t>string str3</a:t>
            </a:r>
            <a:r>
              <a:rPr lang="ru-RU" b="1" dirty="0" smtClean="0"/>
              <a:t> </a:t>
            </a:r>
            <a:r>
              <a:rPr lang="en-US" b="1" dirty="0" smtClean="0"/>
              <a:t>=new</a:t>
            </a:r>
            <a:r>
              <a:rPr lang="en-US" dirty="0" smtClean="0"/>
              <a:t> </a:t>
            </a:r>
            <a:r>
              <a:rPr lang="en-US" b="1" dirty="0" smtClean="0"/>
              <a:t>string</a:t>
            </a:r>
            <a:r>
              <a:rPr lang="en-US" dirty="0" smtClean="0"/>
              <a:t>('S',5);</a:t>
            </a:r>
            <a:r>
              <a:rPr lang="ru-RU" dirty="0" smtClean="0"/>
              <a:t> //выделяем память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r>
              <a:rPr lang="en-US" dirty="0" smtClean="0"/>
              <a:t>string str4 = </a:t>
            </a:r>
            <a:r>
              <a:rPr lang="en-US" b="1" dirty="0" smtClean="0"/>
              <a:t>new</a:t>
            </a:r>
            <a:r>
              <a:rPr lang="en-US" dirty="0" smtClean="0"/>
              <a:t> string(</a:t>
            </a:r>
            <a:r>
              <a:rPr lang="en-US" dirty="0" err="1" smtClean="0"/>
              <a:t>charArr</a:t>
            </a:r>
            <a:r>
              <a:rPr lang="en-US" dirty="0" smtClean="0"/>
              <a:t>, 4, 1); </a:t>
            </a:r>
            <a:r>
              <a:rPr lang="ru-RU" dirty="0" smtClean="0"/>
              <a:t>//выделяем память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Размер строки и ее содержимое не могут изменяться после создания строки!!</a:t>
            </a:r>
            <a:endParaRPr lang="ru-RU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3109</Words>
  <Application>Microsoft Office PowerPoint</Application>
  <PresentationFormat>Экран (4:3)</PresentationFormat>
  <Paragraphs>450</Paragraphs>
  <Slides>45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Строки</vt:lpstr>
      <vt:lpstr>Строковые и буквальные строковые литералы</vt:lpstr>
      <vt:lpstr>Регулярный строковый литерал</vt:lpstr>
      <vt:lpstr>Управляющие последовательности</vt:lpstr>
      <vt:lpstr>Пример</vt:lpstr>
      <vt:lpstr>Буквальный строковый литерал</vt:lpstr>
      <vt:lpstr>Пример</vt:lpstr>
      <vt:lpstr>Ссылки типа string </vt:lpstr>
      <vt:lpstr>Инициализация строк</vt:lpstr>
      <vt:lpstr>Пример ошибки:</vt:lpstr>
      <vt:lpstr>Метод ToString().</vt:lpstr>
      <vt:lpstr>Операции над строками</vt:lpstr>
      <vt:lpstr>Пример</vt:lpstr>
      <vt:lpstr>Операции над строками</vt:lpstr>
      <vt:lpstr>Пример</vt:lpstr>
      <vt:lpstr>Операции над строками</vt:lpstr>
      <vt:lpstr>Методы и свойства класса String</vt:lpstr>
      <vt:lpstr>Методы и свойства класса String</vt:lpstr>
      <vt:lpstr>Форматирование строк</vt:lpstr>
      <vt:lpstr>Спецификатор формата </vt:lpstr>
      <vt:lpstr>Пример 1</vt:lpstr>
      <vt:lpstr>Пример 2</vt:lpstr>
      <vt:lpstr>Массивы строк</vt:lpstr>
      <vt:lpstr>Неизменяемость объектов класса String</vt:lpstr>
      <vt:lpstr>Пример</vt:lpstr>
      <vt:lpstr>Тип  StringBuilder </vt:lpstr>
      <vt:lpstr>Конструкторы класса StringBuilder </vt:lpstr>
      <vt:lpstr>Операции класса StringBuilder </vt:lpstr>
      <vt:lpstr>Основные методы класса StringBuilder </vt:lpstr>
      <vt:lpstr>Пример</vt:lpstr>
      <vt:lpstr>Регулярные выражения</vt:lpstr>
      <vt:lpstr>Классы символов</vt:lpstr>
      <vt:lpstr>Классы символов</vt:lpstr>
      <vt:lpstr>Символы повторения</vt:lpstr>
      <vt:lpstr>Символы выражений выбора</vt:lpstr>
      <vt:lpstr>Символы позиции</vt:lpstr>
      <vt:lpstr>Регулярные выражения</vt:lpstr>
      <vt:lpstr>Методы класса Regex</vt:lpstr>
      <vt:lpstr>Шаблон</vt:lpstr>
      <vt:lpstr>Пример 1</vt:lpstr>
      <vt:lpstr>Пример 2</vt:lpstr>
      <vt:lpstr>Пример 3</vt:lpstr>
      <vt:lpstr>Пример 4</vt:lpstr>
      <vt:lpstr>Пример 5</vt:lpstr>
      <vt:lpstr>Пример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VikentyevaOL</dc:creator>
  <cp:lastModifiedBy>Ольга</cp:lastModifiedBy>
  <cp:revision>40</cp:revision>
  <dcterms:created xsi:type="dcterms:W3CDTF">2015-11-30T14:06:02Z</dcterms:created>
  <dcterms:modified xsi:type="dcterms:W3CDTF">2017-12-19T16:05:29Z</dcterms:modified>
</cp:coreProperties>
</file>