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2" autoAdjust="0"/>
    <p:restoredTop sz="94660"/>
  </p:normalViewPr>
  <p:slideViewPr>
    <p:cSldViewPr>
      <p:cViewPr>
        <p:scale>
          <a:sx n="66" d="100"/>
          <a:sy n="66" d="100"/>
        </p:scale>
        <p:origin x="-156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24.09.2013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24.09.2013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24.09.2013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E7F3B-F8EB-4112-9344-7BD2DB04EF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24.09.2013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24.09.2013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24.09.2013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24.09.2013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24.09.2013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24.09.2013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24.09.2013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24.09.2013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6AF38-4D7A-4945-BFB6-1AF31BC3D5E4}" type="datetimeFigureOut">
              <a:rPr lang="ru-RU" smtClean="0"/>
              <a:pPr/>
              <a:t>24.09.2013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операторы. Решение задач с использованием основных операторов.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3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итерационные (известно условие выполнения цикла);</a:t>
            </a:r>
          </a:p>
          <a:p>
            <a:r>
              <a:rPr lang="ru-RU" dirty="0" smtClean="0"/>
              <a:t>арифметические (известно количество выполнений цикла).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flipH="1">
            <a:off x="971600" y="3068960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Блок-схема: процесс 6"/>
          <p:cNvSpPr/>
          <p:nvPr/>
        </p:nvSpPr>
        <p:spPr>
          <a:xfrm>
            <a:off x="2771800" y="3789040"/>
            <a:ext cx="136815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оператор 2</a:t>
            </a:r>
            <a:endParaRPr lang="ru-RU" dirty="0"/>
          </a:p>
        </p:txBody>
      </p:sp>
      <p:sp>
        <p:nvSpPr>
          <p:cNvPr id="8" name="Блок-схема: решение 7"/>
          <p:cNvSpPr/>
          <p:nvPr/>
        </p:nvSpPr>
        <p:spPr>
          <a:xfrm>
            <a:off x="1331640" y="2636912"/>
            <a:ext cx="2160240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условие</a:t>
            </a:r>
            <a:endParaRPr lang="ru-RU" dirty="0"/>
          </a:p>
        </p:txBody>
      </p:sp>
      <p:cxnSp>
        <p:nvCxnSpPr>
          <p:cNvPr id="9" name="Прямая соединительная линия 8"/>
          <p:cNvCxnSpPr>
            <a:endCxn id="8" idx="0"/>
          </p:cNvCxnSpPr>
          <p:nvPr/>
        </p:nvCxnSpPr>
        <p:spPr>
          <a:xfrm>
            <a:off x="2411760" y="213285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3707904" y="3068960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971600" y="3068960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03848" y="256490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256490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16" name="Заголовок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Арифметические циклы</a:t>
            </a:r>
            <a:endParaRPr lang="ru-RU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H="1">
            <a:off x="5220072" y="450912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Блок-схема: процесс 18"/>
          <p:cNvSpPr/>
          <p:nvPr/>
        </p:nvSpPr>
        <p:spPr>
          <a:xfrm>
            <a:off x="6084168" y="1484784"/>
            <a:ext cx="136815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оператор 1</a:t>
            </a:r>
            <a:endParaRPr lang="ru-RU" dirty="0"/>
          </a:p>
        </p:txBody>
      </p:sp>
      <p:sp>
        <p:nvSpPr>
          <p:cNvPr id="20" name="Блок-схема: процесс 19"/>
          <p:cNvSpPr/>
          <p:nvPr/>
        </p:nvSpPr>
        <p:spPr>
          <a:xfrm>
            <a:off x="6084168" y="2636912"/>
            <a:ext cx="136815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оператор 2</a:t>
            </a:r>
            <a:endParaRPr lang="ru-RU" dirty="0"/>
          </a:p>
        </p:txBody>
      </p:sp>
      <p:sp>
        <p:nvSpPr>
          <p:cNvPr id="21" name="Блок-схема: решение 20"/>
          <p:cNvSpPr/>
          <p:nvPr/>
        </p:nvSpPr>
        <p:spPr>
          <a:xfrm>
            <a:off x="5724128" y="4077072"/>
            <a:ext cx="2160240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условие</a:t>
            </a:r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8460432" y="2276872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804248" y="2060848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5220072" y="450912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40352" y="393305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5148064" y="40050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29" name="Блок-схема: процесс 28"/>
          <p:cNvSpPr/>
          <p:nvPr/>
        </p:nvSpPr>
        <p:spPr>
          <a:xfrm>
            <a:off x="1691680" y="1556792"/>
            <a:ext cx="136815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оператор 1</a:t>
            </a:r>
            <a:endParaRPr lang="ru-RU" dirty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3707904" y="508518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V="1">
            <a:off x="4427984" y="2492896"/>
            <a:ext cx="0" cy="259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2411760" y="2492896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6804248" y="2276872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7544" y="594928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цикл с предусловием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594928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цикл с постусловием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Цикл с предусловием 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оператор_1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инициализация</a:t>
            </a:r>
          </a:p>
          <a:p>
            <a:pPr>
              <a:buNone/>
            </a:pPr>
            <a:r>
              <a:rPr lang="ru-RU" b="1" dirty="0" err="1" smtClean="0"/>
              <a:t>while</a:t>
            </a:r>
            <a:r>
              <a:rPr lang="ru-RU" b="1" dirty="0" smtClean="0"/>
              <a:t> (условие)</a:t>
            </a:r>
          </a:p>
          <a:p>
            <a:pPr>
              <a:buNone/>
            </a:pPr>
            <a:r>
              <a:rPr lang="ru-RU" b="1" dirty="0" smtClean="0"/>
              <a:t>оператор_2</a:t>
            </a:r>
            <a:r>
              <a:rPr lang="ru-RU" dirty="0" smtClean="0"/>
              <a:t>; //коррекция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Пример:</a:t>
            </a:r>
          </a:p>
          <a:p>
            <a:pPr lvl="1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a=1,s=0;</a:t>
            </a:r>
            <a:r>
              <a:rPr lang="ru-RU" dirty="0" smtClean="0"/>
              <a:t> //инициализация</a:t>
            </a:r>
          </a:p>
          <a:p>
            <a:pPr lvl="1">
              <a:buNone/>
            </a:pPr>
            <a:r>
              <a:rPr lang="en-US" dirty="0" smtClean="0"/>
              <a:t>while (a!=0)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/>
              <a:t>a</a:t>
            </a:r>
            <a:r>
              <a:rPr lang="en-US" dirty="0" smtClean="0"/>
              <a:t>=Int32.Parse(</a:t>
            </a:r>
            <a:r>
              <a:rPr lang="en-US" dirty="0" err="1" smtClean="0"/>
              <a:t>Console.ReadLine</a:t>
            </a:r>
            <a:r>
              <a:rPr lang="en-US" dirty="0" smtClean="0"/>
              <a:t>()); //</a:t>
            </a:r>
            <a:r>
              <a:rPr lang="ru-RU" dirty="0" smtClean="0"/>
              <a:t>коррекция </a:t>
            </a:r>
            <a:r>
              <a:rPr lang="en-US" dirty="0"/>
              <a:t>a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	s+=a; </a:t>
            </a:r>
            <a:endParaRPr lang="ru-RU" dirty="0" smtClean="0"/>
          </a:p>
          <a:p>
            <a:pPr lvl="1"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Цикл с постусловием 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оператор_1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инициализация</a:t>
            </a:r>
          </a:p>
          <a:p>
            <a:pPr>
              <a:buNone/>
            </a:pPr>
            <a:r>
              <a:rPr lang="ru-RU" b="1" dirty="0" err="1" smtClean="0"/>
              <a:t>do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    </a:t>
            </a:r>
            <a:r>
              <a:rPr lang="ru-RU" b="1" dirty="0" smtClean="0"/>
              <a:t>оператор_2</a:t>
            </a:r>
            <a:r>
              <a:rPr lang="ru-RU" dirty="0" smtClean="0"/>
              <a:t>;//коррекция</a:t>
            </a:r>
          </a:p>
          <a:p>
            <a:pPr>
              <a:buNone/>
            </a:pPr>
            <a:r>
              <a:rPr lang="ru-RU" b="1" dirty="0" err="1" smtClean="0"/>
              <a:t>while</a:t>
            </a:r>
            <a:r>
              <a:rPr lang="ru-RU" b="1" dirty="0" smtClean="0"/>
              <a:t> (условие);</a:t>
            </a:r>
            <a:endParaRPr lang="en-US" b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Пример:</a:t>
            </a:r>
          </a:p>
          <a:p>
            <a:pPr lvl="1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</a:t>
            </a:r>
            <a:r>
              <a:rPr lang="ru-RU" dirty="0" smtClean="0"/>
              <a:t>, </a:t>
            </a:r>
            <a:r>
              <a:rPr lang="en-US" dirty="0" smtClean="0"/>
              <a:t>s=0;</a:t>
            </a:r>
            <a:r>
              <a:rPr lang="ru-RU" dirty="0" smtClean="0"/>
              <a:t> //инициализация</a:t>
            </a:r>
          </a:p>
          <a:p>
            <a:pPr lvl="1">
              <a:buNone/>
            </a:pPr>
            <a:r>
              <a:rPr lang="en-US" dirty="0" smtClean="0"/>
              <a:t>do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/>
              <a:t>a</a:t>
            </a:r>
            <a:r>
              <a:rPr lang="en-US" dirty="0" smtClean="0"/>
              <a:t>=Int32.Parse(</a:t>
            </a:r>
            <a:r>
              <a:rPr lang="en-US" dirty="0" err="1" smtClean="0"/>
              <a:t>Console.ReadLine</a:t>
            </a:r>
            <a:r>
              <a:rPr lang="en-US" dirty="0" smtClean="0"/>
              <a:t>()); //</a:t>
            </a:r>
            <a:r>
              <a:rPr lang="ru-RU" dirty="0" smtClean="0"/>
              <a:t>коррекция </a:t>
            </a:r>
            <a:r>
              <a:rPr lang="en-US" dirty="0"/>
              <a:t>a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	s+=a; </a:t>
            </a:r>
            <a:endParaRPr lang="ru-RU" dirty="0" smtClean="0"/>
          </a:p>
          <a:p>
            <a:pPr lvl="1">
              <a:buNone/>
            </a:pPr>
            <a:r>
              <a:rPr lang="ru-RU" dirty="0" smtClean="0"/>
              <a:t>}</a:t>
            </a:r>
            <a:r>
              <a:rPr lang="en-US" dirty="0" smtClean="0"/>
              <a:t> while (a!=0);</a:t>
            </a:r>
          </a:p>
          <a:p>
            <a:pPr lvl="1">
              <a:buNone/>
            </a:pPr>
            <a:endParaRPr lang="ru-RU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Итерационный цикл</a:t>
            </a:r>
            <a:endParaRPr lang="ru-RU" dirty="0"/>
          </a:p>
        </p:txBody>
      </p:sp>
      <p:sp>
        <p:nvSpPr>
          <p:cNvPr id="4" name="Блок-схема: подготовка 3"/>
          <p:cNvSpPr/>
          <p:nvPr/>
        </p:nvSpPr>
        <p:spPr>
          <a:xfrm>
            <a:off x="611560" y="1556792"/>
            <a:ext cx="3528392" cy="864096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x:=N </a:t>
            </a:r>
            <a:r>
              <a:rPr lang="ru-RU" dirty="0" smtClean="0"/>
              <a:t>до К</a:t>
            </a:r>
            <a:endParaRPr lang="ru-RU" dirty="0"/>
          </a:p>
        </p:txBody>
      </p:sp>
      <p:sp>
        <p:nvSpPr>
          <p:cNvPr id="5" name="Блок-схема: процесс 4"/>
          <p:cNvSpPr/>
          <p:nvPr/>
        </p:nvSpPr>
        <p:spPr>
          <a:xfrm>
            <a:off x="1043608" y="3429000"/>
            <a:ext cx="2664296" cy="11521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оператор</a:t>
            </a:r>
            <a:endParaRPr lang="ru-RU" dirty="0"/>
          </a:p>
        </p:txBody>
      </p:sp>
      <p:cxnSp>
        <p:nvCxnSpPr>
          <p:cNvPr id="8" name="Прямая соединительная линия 7"/>
          <p:cNvCxnSpPr>
            <a:stCxn id="4" idx="2"/>
          </p:cNvCxnSpPr>
          <p:nvPr/>
        </p:nvCxnSpPr>
        <p:spPr>
          <a:xfrm flipH="1">
            <a:off x="2339752" y="2420888"/>
            <a:ext cx="36004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2339752" y="5445224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4" idx="3"/>
          </p:cNvCxnSpPr>
          <p:nvPr/>
        </p:nvCxnSpPr>
        <p:spPr>
          <a:xfrm flipH="1">
            <a:off x="4139952" y="19888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83768" y="26369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cxnSp>
        <p:nvCxnSpPr>
          <p:cNvPr id="20" name="Прямая соединительная линия 19"/>
          <p:cNvCxnSpPr>
            <a:stCxn id="4" idx="1"/>
          </p:cNvCxnSpPr>
          <p:nvPr/>
        </p:nvCxnSpPr>
        <p:spPr>
          <a:xfrm flipH="1">
            <a:off x="179512" y="198884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179512" y="1988840"/>
            <a:ext cx="0" cy="38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9512" y="14847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4644008" y="1988840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32040" y="1916832"/>
            <a:ext cx="38884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/>
              <a:t>for(</a:t>
            </a:r>
            <a:r>
              <a:rPr lang="ru-RU" sz="2000" b="1" dirty="0" smtClean="0"/>
              <a:t>выражение_1; выражение_2; выражение_3) </a:t>
            </a:r>
            <a:r>
              <a:rPr lang="ru-RU" sz="2000" dirty="0" smtClean="0"/>
              <a:t>оператор;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выражение_1 – инициализация</a:t>
            </a:r>
          </a:p>
          <a:p>
            <a:pPr>
              <a:buNone/>
            </a:pPr>
            <a:r>
              <a:rPr lang="ru-RU" sz="2000" dirty="0" smtClean="0"/>
              <a:t>выражение_2 – условие</a:t>
            </a:r>
          </a:p>
          <a:p>
            <a:pPr>
              <a:buNone/>
            </a:pPr>
            <a:r>
              <a:rPr lang="ru-RU" sz="2000" dirty="0" smtClean="0"/>
              <a:t>выражение_3 – коррекция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539552" y="260648"/>
            <a:ext cx="8229600" cy="59046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//1 – </a:t>
            </a:r>
            <a:r>
              <a:rPr lang="ru-RU" sz="2400" dirty="0" smtClean="0">
                <a:solidFill>
                  <a:srgbClr val="FF0000"/>
                </a:solidFill>
              </a:rPr>
              <a:t>увеличение параметра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a</a:t>
            </a:r>
            <a:r>
              <a:rPr lang="ru-RU" sz="2400" dirty="0" smtClean="0"/>
              <a:t>, </a:t>
            </a:r>
            <a:r>
              <a:rPr lang="en-US" sz="2400" dirty="0" smtClean="0"/>
              <a:t>s=0,i;</a:t>
            </a:r>
            <a:endParaRPr lang="ru-RU" sz="2400" dirty="0" smtClean="0"/>
          </a:p>
          <a:p>
            <a:pPr lvl="1">
              <a:buNone/>
            </a:pPr>
            <a:r>
              <a:rPr lang="en-US" sz="2400" dirty="0" smtClean="0"/>
              <a:t>for(</a:t>
            </a:r>
            <a:r>
              <a:rPr lang="en-US" sz="2400" dirty="0" err="1" smtClean="0"/>
              <a:t>i</a:t>
            </a:r>
            <a:r>
              <a:rPr lang="en-US" sz="2400" dirty="0" smtClean="0"/>
              <a:t>=0; </a:t>
            </a:r>
            <a:r>
              <a:rPr lang="en-US" sz="2400" dirty="0" err="1" smtClean="0"/>
              <a:t>i</a:t>
            </a:r>
            <a:r>
              <a:rPr lang="en-US" sz="2400" dirty="0" smtClean="0"/>
              <a:t>&lt;10; </a:t>
            </a:r>
            <a:r>
              <a:rPr lang="en-US" sz="2400" dirty="0" err="1" smtClean="0"/>
              <a:t>i</a:t>
            </a:r>
            <a:r>
              <a:rPr lang="en-US" sz="2400" dirty="0" smtClean="0"/>
              <a:t>++) </a:t>
            </a:r>
          </a:p>
          <a:p>
            <a:pPr lvl="1">
              <a:buNone/>
            </a:pPr>
            <a:r>
              <a:rPr lang="en-US" sz="2400" dirty="0" smtClean="0"/>
              <a:t>{</a:t>
            </a:r>
          </a:p>
          <a:p>
            <a:pPr lvl="1">
              <a:buNone/>
            </a:pPr>
            <a:r>
              <a:rPr lang="en-US" sz="2400" dirty="0" smtClean="0"/>
              <a:t>	a=Int32.Parse(</a:t>
            </a:r>
            <a:r>
              <a:rPr lang="en-US" sz="2400" dirty="0" err="1" smtClean="0"/>
              <a:t>Console.ReadLine</a:t>
            </a:r>
            <a:r>
              <a:rPr lang="en-US" sz="2400" dirty="0" smtClean="0"/>
              <a:t>()); </a:t>
            </a:r>
          </a:p>
          <a:p>
            <a:pPr lvl="1">
              <a:buNone/>
            </a:pPr>
            <a:r>
              <a:rPr lang="en-US" sz="2400" dirty="0" smtClean="0"/>
              <a:t>	s+=a; </a:t>
            </a:r>
            <a:endParaRPr lang="ru-RU" sz="2400" dirty="0" smtClean="0"/>
          </a:p>
          <a:p>
            <a:pPr lvl="1">
              <a:buNone/>
            </a:pPr>
            <a:r>
              <a:rPr lang="ru-RU" sz="2400" dirty="0" smtClean="0"/>
              <a:t>}</a:t>
            </a:r>
          </a:p>
          <a:p>
            <a:pPr>
              <a:buNone/>
            </a:pPr>
            <a:r>
              <a:rPr lang="ru-RU" sz="2400" dirty="0">
                <a:solidFill>
                  <a:srgbClr val="FF0000"/>
                </a:solidFill>
              </a:rPr>
              <a:t>//2</a:t>
            </a:r>
            <a:r>
              <a:rPr lang="en-US" sz="2400" dirty="0">
                <a:solidFill>
                  <a:srgbClr val="FF0000"/>
                </a:solidFill>
              </a:rPr>
              <a:t> - </a:t>
            </a:r>
            <a:r>
              <a:rPr lang="ru-RU" sz="2400" dirty="0">
                <a:solidFill>
                  <a:srgbClr val="FF0000"/>
                </a:solidFill>
              </a:rPr>
              <a:t> уменьшение параметра</a:t>
            </a:r>
          </a:p>
          <a:p>
            <a:pPr>
              <a:buNone/>
            </a:pPr>
            <a:r>
              <a:rPr lang="en-US" sz="2400" dirty="0"/>
              <a:t>            s = 0;</a:t>
            </a:r>
          </a:p>
          <a:p>
            <a:pPr>
              <a:buNone/>
            </a:pPr>
            <a:r>
              <a:rPr lang="en-US" sz="2400" dirty="0"/>
              <a:t>            for(</a:t>
            </a:r>
            <a:r>
              <a:rPr lang="en-US" sz="2400" dirty="0" err="1"/>
              <a:t>i</a:t>
            </a:r>
            <a:r>
              <a:rPr lang="en-US" sz="2400" dirty="0"/>
              <a:t>=n</a:t>
            </a:r>
            <a:r>
              <a:rPr lang="en-US" sz="2400" dirty="0" smtClean="0"/>
              <a:t>;</a:t>
            </a:r>
            <a:r>
              <a:rPr lang="ru-RU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&gt;0;</a:t>
            </a:r>
            <a:r>
              <a:rPr lang="ru-RU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-</a:t>
            </a:r>
            <a:r>
              <a:rPr lang="en-US" sz="2400" dirty="0"/>
              <a:t>-)</a:t>
            </a:r>
          </a:p>
          <a:p>
            <a:pPr>
              <a:buNone/>
            </a:pPr>
            <a:r>
              <a:rPr lang="ru-RU" sz="2400" dirty="0"/>
              <a:t>            {</a:t>
            </a:r>
          </a:p>
          <a:p>
            <a:pPr>
              <a:buNone/>
            </a:pPr>
            <a:r>
              <a:rPr lang="en-US" sz="2400" dirty="0"/>
              <a:t>                </a:t>
            </a:r>
            <a:r>
              <a:rPr lang="en-US" sz="2400" dirty="0" smtClean="0"/>
              <a:t>a=Int32.Parse(</a:t>
            </a:r>
            <a:r>
              <a:rPr lang="en-US" sz="2400" dirty="0" err="1" smtClean="0"/>
              <a:t>Console.ReadLine</a:t>
            </a:r>
            <a:r>
              <a:rPr lang="en-US" sz="2400" dirty="0"/>
              <a:t>()); </a:t>
            </a:r>
          </a:p>
          <a:p>
            <a:pPr>
              <a:buNone/>
            </a:pPr>
            <a:r>
              <a:rPr lang="en-US" sz="2400" dirty="0"/>
              <a:t>                s+=a; </a:t>
            </a:r>
          </a:p>
          <a:p>
            <a:pPr>
              <a:buNone/>
            </a:pPr>
            <a:r>
              <a:rPr lang="ru-RU" sz="2400" dirty="0"/>
              <a:t>            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92688"/>
          </a:xfrm>
        </p:spPr>
        <p:txBody>
          <a:bodyPr/>
          <a:lstStyle/>
          <a:p>
            <a:pPr>
              <a:buNone/>
            </a:pPr>
            <a:r>
              <a:rPr lang="ru-RU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60648"/>
            <a:ext cx="84249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//</a:t>
            </a:r>
            <a:r>
              <a:rPr lang="ru-RU" sz="2000" dirty="0" smtClean="0">
                <a:solidFill>
                  <a:srgbClr val="FF0000"/>
                </a:solidFill>
              </a:rPr>
              <a:t>3 изменение шага корректировки</a:t>
            </a:r>
            <a:endParaRPr lang="ru-RU" sz="2000" dirty="0">
              <a:solidFill>
                <a:srgbClr val="FF0000"/>
              </a:solidFill>
            </a:endParaRPr>
          </a:p>
          <a:p>
            <a:r>
              <a:rPr lang="en-US" sz="2000" dirty="0"/>
              <a:t>            s=0;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Console.Write</a:t>
            </a:r>
            <a:r>
              <a:rPr lang="en-US" sz="2000" dirty="0"/>
              <a:t>(0);</a:t>
            </a:r>
          </a:p>
          <a:p>
            <a:r>
              <a:rPr lang="nn-NO" sz="2000" dirty="0"/>
              <a:t>            for (i = 2; i &lt; 60; i += 13)</a:t>
            </a:r>
          </a:p>
          <a:p>
            <a:r>
              <a:rPr lang="ru-RU" sz="2000" dirty="0"/>
              <a:t>            {</a:t>
            </a:r>
          </a:p>
          <a:p>
            <a:r>
              <a:rPr lang="en-US" sz="2000" dirty="0"/>
              <a:t>                s += 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Console.Write</a:t>
            </a:r>
            <a:r>
              <a:rPr lang="en-US" sz="2000" dirty="0"/>
              <a:t>("+"+ </a:t>
            </a:r>
            <a:r>
              <a:rPr lang="en-US" sz="2000" dirty="0" err="1"/>
              <a:t>i</a:t>
            </a:r>
            <a:r>
              <a:rPr lang="en-US" sz="2000" dirty="0"/>
              <a:t> );</a:t>
            </a:r>
          </a:p>
          <a:p>
            <a:r>
              <a:rPr lang="ru-RU" sz="2000" dirty="0"/>
              <a:t>            }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Console.WriteLine</a:t>
            </a:r>
            <a:r>
              <a:rPr lang="en-US" sz="2000" dirty="0"/>
              <a:t>("=" + s</a:t>
            </a:r>
            <a:r>
              <a:rPr lang="en-US" sz="2000" dirty="0" smtClean="0"/>
              <a:t>);</a:t>
            </a:r>
            <a:endParaRPr lang="ru-RU" sz="2000" dirty="0" smtClean="0"/>
          </a:p>
          <a:p>
            <a:r>
              <a:rPr lang="ru-RU" sz="2000" dirty="0" smtClean="0">
                <a:solidFill>
                  <a:srgbClr val="FF0000"/>
                </a:solidFill>
              </a:rPr>
              <a:t>//4 проверка условия отличного от того, которое налагается на число //итераций</a:t>
            </a:r>
          </a:p>
          <a:p>
            <a:r>
              <a:rPr lang="en-US" sz="2000" dirty="0" smtClean="0"/>
              <a:t>            s=0;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Console.Write</a:t>
            </a:r>
            <a:r>
              <a:rPr lang="en-US" sz="2000" dirty="0" smtClean="0"/>
              <a:t>(0);</a:t>
            </a:r>
          </a:p>
          <a:p>
            <a:r>
              <a:rPr lang="en-US" sz="2000" dirty="0" smtClean="0"/>
              <a:t>            for ( </a:t>
            </a:r>
            <a:r>
              <a:rPr lang="en-US" sz="2000" dirty="0" err="1" smtClean="0"/>
              <a:t>i</a:t>
            </a:r>
            <a:r>
              <a:rPr lang="en-US" sz="2000" dirty="0" smtClean="0"/>
              <a:t>=1;i*</a:t>
            </a:r>
            <a:r>
              <a:rPr lang="en-US" sz="2000" dirty="0" err="1" smtClean="0"/>
              <a:t>i</a:t>
            </a:r>
            <a:r>
              <a:rPr lang="en-US" sz="2000" dirty="0" smtClean="0"/>
              <a:t>&lt;100;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</a:p>
          <a:p>
            <a:r>
              <a:rPr lang="ru-RU" sz="2000" dirty="0" smtClean="0"/>
              <a:t>            {</a:t>
            </a:r>
          </a:p>
          <a:p>
            <a:r>
              <a:rPr lang="en-US" sz="2000" dirty="0" smtClean="0"/>
              <a:t>                s += </a:t>
            </a:r>
            <a:r>
              <a:rPr lang="en-US" sz="2000" dirty="0" err="1" smtClean="0"/>
              <a:t>i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             </a:t>
            </a:r>
            <a:r>
              <a:rPr lang="en-US" sz="2000" dirty="0" err="1" smtClean="0"/>
              <a:t>Console.Write</a:t>
            </a:r>
            <a:r>
              <a:rPr lang="en-US" sz="2000" dirty="0" smtClean="0"/>
              <a:t>("+" + </a:t>
            </a:r>
            <a:r>
              <a:rPr lang="en-US" sz="2000" dirty="0" err="1" smtClean="0"/>
              <a:t>i</a:t>
            </a:r>
            <a:r>
              <a:rPr lang="en-US" sz="2000" dirty="0" smtClean="0"/>
              <a:t>);</a:t>
            </a:r>
          </a:p>
          <a:p>
            <a:r>
              <a:rPr lang="ru-RU" sz="2000" dirty="0" smtClean="0"/>
              <a:t>            }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("=" + s);</a:t>
            </a:r>
            <a:endParaRPr lang="en-US" sz="2000" dirty="0"/>
          </a:p>
          <a:p>
            <a:endParaRPr lang="ru-RU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548681"/>
            <a:ext cx="842493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//5 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 smtClean="0">
                <a:solidFill>
                  <a:srgbClr val="FF0000"/>
                </a:solidFill>
              </a:rPr>
              <a:t>коррекция с помощью умножения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sd</a:t>
            </a:r>
            <a:r>
              <a:rPr lang="en-US" sz="2000" dirty="0" smtClean="0"/>
              <a:t>=0;</a:t>
            </a:r>
            <a:endParaRPr lang="ru-RU" sz="2000" dirty="0" smtClean="0"/>
          </a:p>
          <a:p>
            <a:r>
              <a:rPr lang="ru-RU" sz="2000" dirty="0" smtClean="0"/>
              <a:t>            </a:t>
            </a:r>
            <a:r>
              <a:rPr lang="en-US" sz="2000" dirty="0" err="1" smtClean="0"/>
              <a:t>Console.Write</a:t>
            </a:r>
            <a:r>
              <a:rPr lang="en-US" sz="2000" dirty="0" smtClean="0"/>
              <a:t>(0);</a:t>
            </a:r>
          </a:p>
          <a:p>
            <a:r>
              <a:rPr lang="en-US" sz="2000" dirty="0" smtClean="0"/>
              <a:t>            for ( id=10.0; id&lt;15.0; id*=1.1)</a:t>
            </a:r>
          </a:p>
          <a:p>
            <a:r>
              <a:rPr lang="ru-RU" sz="2000" dirty="0" smtClean="0"/>
              <a:t>            {</a:t>
            </a:r>
          </a:p>
          <a:p>
            <a:r>
              <a:rPr lang="en-US" sz="2000" dirty="0" smtClean="0"/>
              <a:t>                </a:t>
            </a:r>
            <a:r>
              <a:rPr lang="en-US" sz="2000" dirty="0" err="1" smtClean="0"/>
              <a:t>sd</a:t>
            </a:r>
            <a:r>
              <a:rPr lang="en-US" sz="2000" dirty="0" smtClean="0"/>
              <a:t> += id;</a:t>
            </a:r>
          </a:p>
          <a:p>
            <a:r>
              <a:rPr lang="en-US" sz="2000" dirty="0" smtClean="0"/>
              <a:t>                </a:t>
            </a:r>
            <a:r>
              <a:rPr lang="en-US" sz="2000" dirty="0" err="1" smtClean="0"/>
              <a:t>Console.Write</a:t>
            </a:r>
            <a:r>
              <a:rPr lang="en-US" sz="2000" dirty="0" smtClean="0"/>
              <a:t>("+" + id);</a:t>
            </a:r>
          </a:p>
          <a:p>
            <a:r>
              <a:rPr lang="ru-RU" sz="2000" dirty="0" smtClean="0"/>
              <a:t>            }</a:t>
            </a:r>
            <a:endParaRPr lang="en-US" sz="2000" dirty="0" smtClean="0"/>
          </a:p>
          <a:p>
            <a:r>
              <a:rPr lang="en-US" sz="2000" dirty="0" smtClean="0"/>
              <a:t>          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("=" + </a:t>
            </a:r>
            <a:r>
              <a:rPr lang="en-US" sz="2000" dirty="0" err="1" smtClean="0"/>
              <a:t>sd</a:t>
            </a:r>
            <a:r>
              <a:rPr lang="en-US" sz="2000" dirty="0" smtClean="0"/>
              <a:t>);</a:t>
            </a:r>
            <a:endParaRPr lang="ru-RU" sz="2000" dirty="0"/>
          </a:p>
          <a:p>
            <a:r>
              <a:rPr lang="ru-RU" sz="2000" dirty="0" smtClean="0">
                <a:solidFill>
                  <a:srgbClr val="FF0000"/>
                </a:solidFill>
              </a:rPr>
              <a:t>//6 коррекция с помощью арифметического выражения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x,y</a:t>
            </a:r>
            <a:r>
              <a:rPr lang="en-US" sz="2000" dirty="0"/>
              <a:t>=0;</a:t>
            </a:r>
          </a:p>
          <a:p>
            <a:r>
              <a:rPr lang="en-US" sz="2000" dirty="0"/>
              <a:t>            for (x=1;y&lt;=75;y=5*(x++)+10)</a:t>
            </a:r>
          </a:p>
          <a:p>
            <a:r>
              <a:rPr lang="ru-RU" sz="2000" dirty="0"/>
              <a:t>            {</a:t>
            </a:r>
          </a:p>
          <a:p>
            <a:r>
              <a:rPr lang="es-ES" sz="2000" dirty="0"/>
              <a:t>                Console.WriteLine("x={0}, y={1}",x,y</a:t>
            </a:r>
            <a:r>
              <a:rPr lang="es-ES" sz="2000" dirty="0" smtClean="0"/>
              <a:t>);</a:t>
            </a:r>
          </a:p>
          <a:p>
            <a:r>
              <a:rPr lang="es-ES" sz="2000" dirty="0" smtClean="0"/>
              <a:t>             }</a:t>
            </a:r>
          </a:p>
          <a:p>
            <a:endParaRPr lang="es-ES" sz="2000" dirty="0"/>
          </a:p>
          <a:p>
            <a:r>
              <a:rPr lang="ru-RU" sz="2000" dirty="0" smtClean="0">
                <a:solidFill>
                  <a:srgbClr val="FF0000"/>
                </a:solidFill>
              </a:rPr>
              <a:t>//</a:t>
            </a:r>
            <a:r>
              <a:rPr lang="en-US" sz="2000" dirty="0" smtClean="0">
                <a:solidFill>
                  <a:srgbClr val="FF0000"/>
                </a:solidFill>
              </a:rPr>
              <a:t> 7  </a:t>
            </a:r>
            <a:r>
              <a:rPr lang="ru-RU" sz="2000" dirty="0" smtClean="0">
                <a:solidFill>
                  <a:srgbClr val="FF0000"/>
                </a:solidFill>
              </a:rPr>
              <a:t>использование нескольких корректирующих 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ru-RU" sz="2000" dirty="0" smtClean="0">
                <a:solidFill>
                  <a:srgbClr val="FF0000"/>
                </a:solidFill>
              </a:rPr>
              <a:t>//выражений, тело цикла отсутствует</a:t>
            </a:r>
          </a:p>
          <a:p>
            <a:r>
              <a:rPr lang="en-US" sz="2000" dirty="0" smtClean="0"/>
              <a:t>for</a:t>
            </a:r>
            <a:r>
              <a:rPr lang="ru-RU" sz="2000" dirty="0" smtClean="0"/>
              <a:t> (</a:t>
            </a:r>
            <a:r>
              <a:rPr lang="en-US" sz="2000" dirty="0" smtClean="0"/>
              <a:t>x</a:t>
            </a:r>
            <a:r>
              <a:rPr lang="ru-RU" sz="2000" dirty="0" smtClean="0"/>
              <a:t>=1, </a:t>
            </a:r>
            <a:r>
              <a:rPr lang="en-US" sz="2000" dirty="0" smtClean="0"/>
              <a:t>y</a:t>
            </a:r>
            <a:r>
              <a:rPr lang="ru-RU" sz="2000" dirty="0" smtClean="0"/>
              <a:t>=0; </a:t>
            </a:r>
            <a:r>
              <a:rPr lang="en-US" sz="2000" dirty="0" smtClean="0"/>
              <a:t>x</a:t>
            </a:r>
            <a:r>
              <a:rPr lang="ru-RU" sz="2000" dirty="0" smtClean="0"/>
              <a:t>&lt;10;</a:t>
            </a:r>
            <a:r>
              <a:rPr lang="en-US" sz="2000" dirty="0" smtClean="0"/>
              <a:t>x</a:t>
            </a:r>
            <a:r>
              <a:rPr lang="ru-RU" sz="2000" dirty="0" smtClean="0"/>
              <a:t>++</a:t>
            </a:r>
            <a:r>
              <a:rPr lang="en-US" sz="2000" dirty="0" smtClean="0"/>
              <a:t>, y</a:t>
            </a:r>
            <a:r>
              <a:rPr lang="ru-RU" sz="2000" dirty="0" smtClean="0"/>
              <a:t>+=</a:t>
            </a:r>
            <a:r>
              <a:rPr lang="en-US" sz="2000" dirty="0" smtClean="0"/>
              <a:t>x</a:t>
            </a:r>
            <a:r>
              <a:rPr lang="ru-RU" sz="2000" dirty="0" smtClean="0"/>
              <a:t>);</a:t>
            </a:r>
            <a:endParaRPr lang="ru-RU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4000" b="1" dirty="0" smtClean="0"/>
              <a:t> Операторы перехода</a:t>
            </a:r>
            <a:br>
              <a:rPr lang="ru-RU" sz="4000" b="1" dirty="0" smtClean="0"/>
            </a:br>
            <a:endParaRPr lang="ru-RU" sz="4000" b="1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29600" cy="604837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ru-RU" sz="2600" b="1" dirty="0" err="1" smtClean="0"/>
              <a:t>break</a:t>
            </a:r>
            <a:r>
              <a:rPr lang="ru-RU" sz="2600" b="1" dirty="0" smtClean="0"/>
              <a:t> </a:t>
            </a:r>
            <a:r>
              <a:rPr lang="en-US" sz="2600" dirty="0" smtClean="0"/>
              <a:t>–</a:t>
            </a:r>
            <a:r>
              <a:rPr lang="ru-RU" sz="2600" dirty="0" smtClean="0"/>
              <a:t> оператор выхода из цикла</a:t>
            </a:r>
            <a:r>
              <a:rPr lang="en-US" sz="2600" dirty="0" smtClean="0"/>
              <a:t> </a:t>
            </a:r>
            <a:r>
              <a:rPr lang="ru-RU" sz="2600" dirty="0" smtClean="0"/>
              <a:t>или переключателя .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51520" y="1844824"/>
            <a:ext cx="871378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 dirty="0"/>
              <a:t>Пример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summa=0;</a:t>
            </a:r>
          </a:p>
          <a:p>
            <a:r>
              <a:rPr lang="nn-NO" sz="2400" dirty="0" smtClean="0"/>
              <a:t>            for (int i = 0; i &lt; 10; i++)</a:t>
            </a:r>
          </a:p>
          <a:p>
            <a:r>
              <a:rPr lang="ru-RU" sz="2400" dirty="0" smtClean="0"/>
              <a:t>            {</a:t>
            </a:r>
          </a:p>
          <a:p>
            <a:r>
              <a:rPr lang="en-US" sz="2400" dirty="0" smtClean="0"/>
              <a:t>                </a:t>
            </a:r>
            <a:r>
              <a:rPr lang="en-US" sz="2400" dirty="0" err="1" smtClean="0"/>
              <a:t>Console.Write</a:t>
            </a:r>
            <a:r>
              <a:rPr lang="en-US" sz="2400" dirty="0" smtClean="0"/>
              <a:t>("&gt;");</a:t>
            </a:r>
          </a:p>
          <a:p>
            <a:r>
              <a:rPr lang="en-US" sz="2400" dirty="0" smtClean="0"/>
              <a:t>      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number = Int32.Parse(</a:t>
            </a:r>
            <a:r>
              <a:rPr lang="en-US" sz="2400" dirty="0" err="1" smtClean="0"/>
              <a:t>Console.ReadLine</a:t>
            </a:r>
            <a:r>
              <a:rPr lang="en-US" sz="2400" dirty="0" smtClean="0"/>
              <a:t>());</a:t>
            </a:r>
          </a:p>
          <a:p>
            <a:r>
              <a:rPr lang="en-US" sz="2400" dirty="0" smtClean="0"/>
              <a:t>                if (number == 0) break;</a:t>
            </a:r>
          </a:p>
          <a:p>
            <a:r>
              <a:rPr lang="en-US" sz="2400" dirty="0" smtClean="0"/>
              <a:t>                summa += number;</a:t>
            </a:r>
          </a:p>
          <a:p>
            <a:r>
              <a:rPr lang="ru-RU" sz="2400" dirty="0" smtClean="0"/>
              <a:t>            }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Console.WriteLine</a:t>
            </a:r>
            <a:r>
              <a:rPr lang="en-US" sz="2400" dirty="0" smtClean="0"/>
              <a:t>("Summa=" + summa);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764704"/>
            <a:ext cx="8229600" cy="60483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800" b="1" dirty="0" err="1" smtClean="0"/>
              <a:t>continue</a:t>
            </a:r>
            <a:r>
              <a:rPr lang="ru-RU" sz="2800" dirty="0" smtClean="0"/>
              <a:t> – переход к следующей итерации цикла. 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430213" y="1557338"/>
            <a:ext cx="846296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 dirty="0"/>
              <a:t>Пример</a:t>
            </a:r>
          </a:p>
          <a:p>
            <a:endParaRPr lang="ru-RU" sz="2400" dirty="0">
              <a:solidFill>
                <a:schemeClr val="accent2"/>
              </a:solidFill>
            </a:endParaRPr>
          </a:p>
          <a:p>
            <a:r>
              <a:rPr lang="pl-PL" sz="2400" dirty="0" smtClean="0"/>
              <a:t>int summa_pol = 0, kolich_pol = 0;</a:t>
            </a:r>
          </a:p>
          <a:p>
            <a:r>
              <a:rPr lang="nn-NO" sz="2400" dirty="0" smtClean="0"/>
              <a:t>for (tek = 0, number = 1; number != 0; tek++)</a:t>
            </a:r>
          </a:p>
          <a:p>
            <a:r>
              <a:rPr lang="ru-RU" sz="2400" dirty="0" smtClean="0"/>
              <a:t>            {</a:t>
            </a:r>
          </a:p>
          <a:p>
            <a:r>
              <a:rPr lang="en-US" sz="2400" dirty="0" smtClean="0"/>
              <a:t>                </a:t>
            </a:r>
            <a:r>
              <a:rPr lang="en-US" sz="2400" dirty="0" err="1" smtClean="0"/>
              <a:t>Console.Write</a:t>
            </a:r>
            <a:r>
              <a:rPr lang="en-US" sz="2400" dirty="0" smtClean="0"/>
              <a:t>("&gt;");</a:t>
            </a:r>
          </a:p>
          <a:p>
            <a:r>
              <a:rPr lang="en-US" sz="2400" dirty="0" smtClean="0"/>
              <a:t>                number = Int32.Parse(</a:t>
            </a:r>
            <a:r>
              <a:rPr lang="en-US" sz="2400" dirty="0" err="1" smtClean="0"/>
              <a:t>Console.ReadLine</a:t>
            </a:r>
            <a:r>
              <a:rPr lang="en-US" sz="2400" dirty="0" smtClean="0"/>
              <a:t>());</a:t>
            </a:r>
          </a:p>
          <a:p>
            <a:r>
              <a:rPr lang="en-US" sz="2400" dirty="0" smtClean="0"/>
              <a:t>                if (number &lt;= 0) continue;</a:t>
            </a:r>
          </a:p>
          <a:p>
            <a:r>
              <a:rPr lang="en-US" sz="2400" dirty="0" smtClean="0"/>
              <a:t>                </a:t>
            </a:r>
            <a:r>
              <a:rPr lang="en-US" sz="2400" dirty="0" err="1" smtClean="0"/>
              <a:t>summa_pol</a:t>
            </a:r>
            <a:r>
              <a:rPr lang="en-US" sz="2400" dirty="0" smtClean="0"/>
              <a:t> += number; </a:t>
            </a:r>
            <a:r>
              <a:rPr lang="en-US" sz="2400" dirty="0" err="1" smtClean="0"/>
              <a:t>kolich_pol</a:t>
            </a:r>
            <a:r>
              <a:rPr lang="en-US" sz="2400" dirty="0" smtClean="0"/>
              <a:t>++;</a:t>
            </a:r>
          </a:p>
          <a:p>
            <a:r>
              <a:rPr lang="ru-RU" sz="2400" dirty="0" smtClean="0"/>
              <a:t>            }</a:t>
            </a:r>
          </a:p>
          <a:p>
            <a:r>
              <a:rPr lang="en-US" sz="2400" dirty="0" err="1" smtClean="0"/>
              <a:t>Console.WriteLine</a:t>
            </a:r>
            <a:r>
              <a:rPr lang="en-US" sz="2400" dirty="0" smtClean="0"/>
              <a:t>("</a:t>
            </a:r>
            <a:r>
              <a:rPr lang="en-US" sz="2400" dirty="0" err="1" smtClean="0"/>
              <a:t>summa_pola</a:t>
            </a:r>
            <a:r>
              <a:rPr lang="en-US" sz="2400" dirty="0" smtClean="0"/>
              <a:t>=" + </a:t>
            </a:r>
            <a:r>
              <a:rPr lang="en-US" sz="2400" dirty="0" err="1" smtClean="0"/>
              <a:t>summa_pol</a:t>
            </a:r>
            <a:r>
              <a:rPr lang="en-US" sz="2400" dirty="0" smtClean="0"/>
              <a:t>);</a:t>
            </a:r>
          </a:p>
          <a:p>
            <a:r>
              <a:rPr lang="en-US" sz="2400" dirty="0" err="1" smtClean="0"/>
              <a:t>Console.WriteLine</a:t>
            </a:r>
            <a:r>
              <a:rPr lang="en-US" sz="2400" dirty="0" smtClean="0"/>
              <a:t>("</a:t>
            </a:r>
            <a:r>
              <a:rPr lang="en-US" sz="2400" dirty="0" err="1" smtClean="0"/>
              <a:t>kolich_pol</a:t>
            </a:r>
            <a:r>
              <a:rPr lang="en-US" sz="2400" dirty="0" smtClean="0"/>
              <a:t>=" + </a:t>
            </a:r>
            <a:r>
              <a:rPr lang="en-US" sz="2400" dirty="0" err="1" smtClean="0"/>
              <a:t>kolich_pol</a:t>
            </a:r>
            <a:r>
              <a:rPr lang="en-US" sz="2400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программирования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Структурное программирование </a:t>
            </a:r>
            <a:r>
              <a:rPr lang="ru-RU" dirty="0"/>
              <a:t>— это технология создания </a:t>
            </a:r>
            <a:r>
              <a:rPr lang="ru-RU" dirty="0" smtClean="0"/>
              <a:t>программ, позволяющая путем </a:t>
            </a:r>
            <a:r>
              <a:rPr lang="ru-RU" dirty="0"/>
              <a:t>соблюдения </a:t>
            </a:r>
            <a:r>
              <a:rPr lang="ru-RU" dirty="0" smtClean="0"/>
              <a:t>определенных </a:t>
            </a:r>
            <a:r>
              <a:rPr lang="ru-RU" dirty="0"/>
              <a:t>правил сократить время </a:t>
            </a:r>
            <a:r>
              <a:rPr lang="ru-RU" dirty="0" smtClean="0"/>
              <a:t>разработки и </a:t>
            </a:r>
            <a:r>
              <a:rPr lang="ru-RU" dirty="0"/>
              <a:t>уменьшить количество ошибок, а также облегчить возможность </a:t>
            </a:r>
            <a:r>
              <a:rPr lang="ru-RU" dirty="0" smtClean="0"/>
              <a:t>модификации программы.</a:t>
            </a:r>
          </a:p>
          <a:p>
            <a:r>
              <a:rPr lang="ru-RU" dirty="0"/>
              <a:t>Идеи структурного программирования </a:t>
            </a:r>
            <a:r>
              <a:rPr lang="ru-RU" dirty="0" smtClean="0"/>
              <a:t>получили свое </a:t>
            </a:r>
            <a:r>
              <a:rPr lang="ru-RU" dirty="0"/>
              <a:t>дальнейшее развитие в </a:t>
            </a:r>
            <a:r>
              <a:rPr lang="ru-RU" b="1" dirty="0"/>
              <a:t>объектно-ориентированном </a:t>
            </a:r>
            <a:r>
              <a:rPr lang="ru-RU" b="1" dirty="0" smtClean="0"/>
              <a:t>программировании </a:t>
            </a:r>
            <a:r>
              <a:rPr lang="ru-RU" dirty="0" smtClean="0"/>
              <a:t>— технологии</a:t>
            </a:r>
            <a:r>
              <a:rPr lang="ru-RU" dirty="0"/>
              <a:t>, позволяющей достичь простоты </a:t>
            </a:r>
            <a:r>
              <a:rPr lang="ru-RU" dirty="0" smtClean="0"/>
              <a:t>структуры </a:t>
            </a:r>
            <a:r>
              <a:rPr lang="ru-RU" dirty="0"/>
              <a:t>и </a:t>
            </a:r>
            <a:r>
              <a:rPr lang="ru-RU" dirty="0" smtClean="0"/>
              <a:t>управляемости очень </a:t>
            </a:r>
            <a:r>
              <a:rPr lang="ru-RU" dirty="0"/>
              <a:t>больших программных систем.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404813"/>
            <a:ext cx="8229600" cy="597651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err="1" smtClean="0"/>
              <a:t>goto</a:t>
            </a:r>
            <a:r>
              <a:rPr lang="en-US" sz="2800" dirty="0" smtClean="0"/>
              <a:t> </a:t>
            </a:r>
            <a:r>
              <a:rPr lang="ru-RU" sz="2800" dirty="0" smtClean="0"/>
              <a:t>– безусловный переход, используется в трех формах: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err="1" smtClean="0"/>
              <a:t>goto</a:t>
            </a:r>
            <a:r>
              <a:rPr lang="en-US" sz="2800" dirty="0" smtClean="0"/>
              <a:t> </a:t>
            </a:r>
            <a:r>
              <a:rPr lang="ru-RU" sz="2800" dirty="0" smtClean="0"/>
              <a:t>метка</a:t>
            </a:r>
            <a:r>
              <a:rPr lang="en-US" sz="2800" dirty="0" smtClean="0"/>
              <a:t>:</a:t>
            </a:r>
            <a:endParaRPr lang="ru-RU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err="1" smtClean="0"/>
              <a:t>goto</a:t>
            </a:r>
            <a:r>
              <a:rPr lang="en-US" sz="2800" dirty="0" smtClean="0"/>
              <a:t>  case </a:t>
            </a:r>
            <a:r>
              <a:rPr lang="ru-RU" sz="2800" dirty="0" smtClean="0"/>
              <a:t>константа</a:t>
            </a:r>
            <a:r>
              <a:rPr lang="en-US" sz="2800" dirty="0" smtClean="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err="1" smtClean="0"/>
              <a:t>goto</a:t>
            </a:r>
            <a:r>
              <a:rPr lang="en-US" sz="2800" dirty="0" smtClean="0"/>
              <a:t> default: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800" dirty="0" smtClean="0"/>
              <a:t>метка – идентификатор, областью видимости является функция.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800" dirty="0" smtClean="0"/>
              <a:t>Оператор </a:t>
            </a:r>
            <a:r>
              <a:rPr lang="en-US" sz="2800" dirty="0" err="1" smtClean="0"/>
              <a:t>goto</a:t>
            </a:r>
            <a:r>
              <a:rPr lang="en-US" sz="2800" dirty="0" smtClean="0"/>
              <a:t> </a:t>
            </a:r>
            <a:r>
              <a:rPr lang="ru-RU" sz="2800" dirty="0" smtClean="0"/>
              <a:t>используется :</a:t>
            </a:r>
          </a:p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ru-RU" sz="2800" dirty="0" smtClean="0"/>
              <a:t>необходим принудительный выход из нескольких вложенных циклов;</a:t>
            </a:r>
          </a:p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ru-RU" sz="2800" dirty="0" smtClean="0"/>
              <a:t>необходим переход из нескольких точек функции в одну точку.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28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404813"/>
            <a:ext cx="8229600" cy="1079971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return</a:t>
            </a:r>
            <a:r>
              <a:rPr lang="ru-RU" sz="2400" dirty="0" smtClean="0"/>
              <a:t> – оператор возврата из функции, завершает выполнение функции и передает управление в точку вызова. 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30213" y="1557338"/>
            <a:ext cx="871378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 dirty="0"/>
              <a:t>return</a:t>
            </a:r>
            <a:r>
              <a:rPr lang="ru-RU" sz="2400" dirty="0"/>
              <a:t> [выражение];</a:t>
            </a:r>
          </a:p>
          <a:p>
            <a:pPr algn="just"/>
            <a:endParaRPr lang="ru-RU" sz="2400" dirty="0"/>
          </a:p>
          <a:p>
            <a:pPr algn="just"/>
            <a:endParaRPr lang="ru-RU" sz="2400" dirty="0"/>
          </a:p>
          <a:p>
            <a:pPr algn="just"/>
            <a:r>
              <a:rPr lang="ru-RU" sz="2400" dirty="0">
                <a:solidFill>
                  <a:schemeClr val="accent2"/>
                </a:solidFill>
              </a:rPr>
              <a:t>Пример</a:t>
            </a:r>
          </a:p>
          <a:p>
            <a:pPr algn="just"/>
            <a:endParaRPr lang="ru-RU" sz="2400" dirty="0">
              <a:solidFill>
                <a:schemeClr val="accent2"/>
              </a:solidFill>
            </a:endParaRPr>
          </a:p>
          <a:p>
            <a:pPr algn="just"/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 func1()</a:t>
            </a:r>
            <a:endParaRPr lang="en-US" sz="2400" dirty="0"/>
          </a:p>
          <a:p>
            <a:pPr algn="just"/>
            <a:r>
              <a:rPr lang="en-US" sz="2400" dirty="0"/>
              <a:t>{</a:t>
            </a:r>
          </a:p>
          <a:p>
            <a:pPr algn="just"/>
            <a:r>
              <a:rPr lang="en-US" sz="2400" dirty="0"/>
              <a:t>. . . . </a:t>
            </a:r>
          </a:p>
          <a:p>
            <a:pPr algn="just"/>
            <a:r>
              <a:rPr lang="en-US" sz="2400" dirty="0"/>
              <a:t>return 1;</a:t>
            </a:r>
          </a:p>
          <a:p>
            <a:pPr algn="just"/>
            <a:r>
              <a:rPr lang="en-US" sz="2400" dirty="0"/>
              <a:t>}</a:t>
            </a:r>
            <a:endParaRPr lang="ru-RU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Примеры решения задач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 dirty="0" smtClean="0"/>
              <a:t>Задача №1</a:t>
            </a:r>
            <a:r>
              <a:rPr lang="ru-RU" sz="2800" dirty="0" smtClean="0"/>
              <a:t>. Определить, попадет ли точка с координатами (</a:t>
            </a:r>
            <a:r>
              <a:rPr lang="ru-RU" sz="2800" dirty="0" err="1" smtClean="0"/>
              <a:t>х</a:t>
            </a:r>
            <a:r>
              <a:rPr lang="ru-RU" sz="2800" dirty="0" smtClean="0"/>
              <a:t>, у ) в заштрихованную область.</a:t>
            </a:r>
          </a:p>
        </p:txBody>
      </p:sp>
      <p:pic>
        <p:nvPicPr>
          <p:cNvPr id="3379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0" y="1557338"/>
            <a:ext cx="4572000" cy="2887662"/>
          </a:xfr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Дана последовательность целых чисел из </a:t>
            </a:r>
            <a:r>
              <a:rPr lang="en-US" dirty="0" smtClean="0"/>
              <a:t>n</a:t>
            </a:r>
            <a:r>
              <a:rPr lang="ru-RU" dirty="0" smtClean="0"/>
              <a:t> элементов. Найти среднее арифметическое этой последовательности.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Дана последовательность целых чисел, заканчивающаяся нулем. Найти среднее арифметическое этой последовательности.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/>
          <a:lstStyle/>
          <a:p>
            <a:r>
              <a:rPr lang="ru-RU" dirty="0" smtClean="0"/>
              <a:t>Сформировать последовательность чисел Фибоначчи из </a:t>
            </a:r>
            <a:r>
              <a:rPr lang="en-US" dirty="0" smtClean="0"/>
              <a:t>n </a:t>
            </a:r>
            <a:r>
              <a:rPr lang="ru-RU" dirty="0" smtClean="0"/>
              <a:t>элементов.</a:t>
            </a:r>
          </a:p>
          <a:p>
            <a:r>
              <a:rPr lang="ru-RU" dirty="0" smtClean="0"/>
              <a:t>Числа Фибоначчи: 1, 1, 2, 3, 5, 8, 13, . . . </a:t>
            </a:r>
          </a:p>
          <a:p>
            <a:pPr>
              <a:buNone/>
            </a:pPr>
            <a:r>
              <a:rPr lang="en-US" dirty="0" smtClean="0"/>
              <a:t>[f(</a:t>
            </a:r>
            <a:r>
              <a:rPr lang="en-US" dirty="0" err="1" smtClean="0"/>
              <a:t>i</a:t>
            </a:r>
            <a:r>
              <a:rPr lang="en-US" dirty="0" smtClean="0"/>
              <a:t>)=f(i-1)+f(i-2)]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Определить является ли число простым.</a:t>
            </a:r>
          </a:p>
          <a:p>
            <a:r>
              <a:rPr lang="ru-RU" dirty="0" smtClean="0"/>
              <a:t>Сформировать </a:t>
            </a:r>
            <a:r>
              <a:rPr lang="en-US" dirty="0" smtClean="0"/>
              <a:t>n</a:t>
            </a:r>
            <a:r>
              <a:rPr lang="ru-RU" dirty="0" smtClean="0"/>
              <a:t> первых простых чисел.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Исключительные ситуации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Исключение</a:t>
            </a:r>
            <a:r>
              <a:rPr lang="ru-RU" dirty="0" smtClean="0"/>
              <a:t> – возникновение аварийного события, которое может порождаться некорректным использованием аппаратуры или неправильной работой программы:</a:t>
            </a:r>
          </a:p>
          <a:p>
            <a:pPr lvl="1"/>
            <a:r>
              <a:rPr lang="ru-RU" dirty="0" smtClean="0"/>
              <a:t>деление на 0,</a:t>
            </a:r>
          </a:p>
          <a:p>
            <a:pPr lvl="1"/>
            <a:r>
              <a:rPr lang="ru-RU" dirty="0" smtClean="0"/>
              <a:t>переполнение.</a:t>
            </a:r>
          </a:p>
          <a:p>
            <a:r>
              <a:rPr lang="ru-RU" dirty="0" smtClean="0"/>
              <a:t>Исключения позволяют разделить вычислительный процесс на две части:</a:t>
            </a:r>
          </a:p>
          <a:p>
            <a:pPr lvl="1"/>
            <a:r>
              <a:rPr lang="ru-RU" dirty="0" smtClean="0"/>
              <a:t>обнаружение аварийной ситуации;</a:t>
            </a:r>
          </a:p>
          <a:p>
            <a:pPr lvl="1"/>
            <a:r>
              <a:rPr lang="ru-RU" dirty="0" smtClean="0"/>
              <a:t>обработка аварийной ситуации.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Содержимое 7"/>
          <p:cNvGraphicFramePr>
            <a:graphicFrameLocks noGrp="1"/>
          </p:cNvGraphicFramePr>
          <p:nvPr>
            <p:ph idx="1"/>
          </p:nvPr>
        </p:nvGraphicFramePr>
        <p:xfrm>
          <a:off x="323528" y="1844824"/>
          <a:ext cx="8291512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584"/>
                <a:gridCol w="526692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Имя стандартного исключения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ArithmeticException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Ошибка в арифметических операциях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ArrayTypeMismatchException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Попытка сохранения в массиве элемента несовместимого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типа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DivideByZeroException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Попытка деления на ноль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FormatException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Попытка передать в метод аргумент неверного формата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IndexOutOfRangeException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Индекс массива выходит за границы диапазона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InvalidCastException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Ошибка преобразования типа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OutOfMemoryException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Недостаточно памяти при создании объекта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OverFlowException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Переполнение при выполнении арифметических операций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StackOverFlowException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Переполнение стека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457200" y="260649"/>
            <a:ext cx="8291264" cy="165618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Исключения могут генерировать: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ru-RU" sz="2800" dirty="0" smtClean="0"/>
              <a:t>среда;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ru-RU" sz="2800" dirty="0" smtClean="0"/>
              <a:t>программист.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try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контролируемый блок</a:t>
            </a:r>
            <a:r>
              <a:rPr lang="en-US" dirty="0" smtClean="0"/>
              <a:t>  (try) – </a:t>
            </a:r>
            <a:r>
              <a:rPr lang="ru-RU" dirty="0" smtClean="0"/>
              <a:t>содержит потенциально опасные операторы программы.</a:t>
            </a:r>
          </a:p>
          <a:p>
            <a:r>
              <a:rPr lang="ru-RU" dirty="0" smtClean="0"/>
              <a:t>обработчик исключения (</a:t>
            </a:r>
            <a:r>
              <a:rPr lang="en-US" dirty="0" smtClean="0"/>
              <a:t>catch)</a:t>
            </a:r>
            <a:r>
              <a:rPr lang="ru-RU" dirty="0" smtClean="0"/>
              <a:t> – содержит операции для обработки ошибки.</a:t>
            </a:r>
          </a:p>
          <a:p>
            <a:r>
              <a:rPr lang="ru-RU" dirty="0" smtClean="0"/>
              <a:t>блок завершения </a:t>
            </a:r>
            <a:r>
              <a:rPr lang="en-US" dirty="0" smtClean="0"/>
              <a:t>(</a:t>
            </a:r>
            <a:r>
              <a:rPr lang="ru-RU" dirty="0" err="1" smtClean="0"/>
              <a:t>finally</a:t>
            </a:r>
            <a:r>
              <a:rPr lang="en-US" dirty="0" smtClean="0"/>
              <a:t>)</a:t>
            </a:r>
            <a:r>
              <a:rPr lang="ru-RU" dirty="0" smtClean="0"/>
              <a:t> выполняется</a:t>
            </a:r>
            <a:r>
              <a:rPr lang="en-US" dirty="0" smtClean="0"/>
              <a:t> </a:t>
            </a:r>
            <a:r>
              <a:rPr lang="ru-RU" dirty="0" smtClean="0"/>
              <a:t>независимо от того, возникла ошибка</a:t>
            </a:r>
            <a:r>
              <a:rPr lang="en-US" dirty="0" smtClean="0"/>
              <a:t> </a:t>
            </a:r>
            <a:r>
              <a:rPr lang="ru-RU" dirty="0" smtClean="0"/>
              <a:t>в контролируемом блоке или нет. 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Любое выражение, завершающееся точкой с занятой, рассматривается как </a:t>
            </a:r>
            <a:r>
              <a:rPr lang="ru-RU" dirty="0" smtClean="0"/>
              <a:t>оператор, выполнение </a:t>
            </a:r>
            <a:r>
              <a:rPr lang="ru-RU" dirty="0"/>
              <a:t>которого заключается в вычислении выражения. </a:t>
            </a:r>
            <a:endParaRPr lang="ru-RU" dirty="0" smtClean="0"/>
          </a:p>
          <a:p>
            <a:pPr lvl="2">
              <a:buNone/>
            </a:pPr>
            <a:r>
              <a:rPr lang="en-US" sz="3000" dirty="0" err="1" smtClean="0"/>
              <a:t>i</a:t>
            </a:r>
            <a:r>
              <a:rPr lang="en-US" sz="3000" dirty="0" smtClean="0"/>
              <a:t>++;</a:t>
            </a:r>
          </a:p>
          <a:p>
            <a:pPr lvl="2">
              <a:buNone/>
            </a:pPr>
            <a:r>
              <a:rPr lang="en-US" sz="3000" dirty="0" err="1" smtClean="0"/>
              <a:t>bool</a:t>
            </a:r>
            <a:r>
              <a:rPr lang="en-US" sz="3000" dirty="0" smtClean="0"/>
              <a:t> ok=a&gt;b;</a:t>
            </a:r>
          </a:p>
          <a:p>
            <a:pPr lvl="2">
              <a:buNone/>
            </a:pPr>
            <a:r>
              <a:rPr lang="en-US" sz="3000" dirty="0" smtClean="0"/>
              <a:t>a+=5;</a:t>
            </a:r>
            <a:endParaRPr lang="ru-RU" sz="3000" dirty="0"/>
          </a:p>
          <a:p>
            <a:r>
              <a:rPr lang="ru-RU" dirty="0" smtClean="0"/>
              <a:t>Частным случаем выражения </a:t>
            </a:r>
            <a:r>
              <a:rPr lang="ru-RU" dirty="0"/>
              <a:t>является пустой </a:t>
            </a:r>
            <a:r>
              <a:rPr lang="ru-RU" dirty="0" smtClean="0"/>
              <a:t>оператор:</a:t>
            </a:r>
          </a:p>
          <a:p>
            <a:pPr lvl="2">
              <a:buNone/>
            </a:pPr>
            <a:r>
              <a:rPr lang="ru-RU" sz="3000" dirty="0"/>
              <a:t>     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8"/>
            <a:ext cx="8507288" cy="586551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Синтаксис: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try</a:t>
            </a:r>
            <a:r>
              <a:rPr lang="ru-RU" b="1" dirty="0" smtClean="0"/>
              <a:t>-блок [ блоки </a:t>
            </a:r>
            <a:r>
              <a:rPr lang="en-US" b="1" dirty="0" smtClean="0"/>
              <a:t>catch ] [ </a:t>
            </a:r>
            <a:r>
              <a:rPr lang="ru-RU" b="1" dirty="0" smtClean="0"/>
              <a:t>блок </a:t>
            </a:r>
            <a:r>
              <a:rPr lang="en-US" b="1" dirty="0" smtClean="0"/>
              <a:t>finally ]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Семантика: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Обработка исключения начинается с появления ошибки. Функция или операция, в которой возникла ошибка, генерирует исключение.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Выполнение текущего блока прекращается, отыскивается соответствующий обработчик исключения, и ему передается управление.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Вне зависимости от возникновения ошибки выполняется блок завершения.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Если обработчик не найден, вызывается стандартный обработчик исключения.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476672"/>
            <a:ext cx="8712968" cy="564949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Обработчики исключений должны располагаться непосредственно за блоком </a:t>
            </a:r>
            <a:r>
              <a:rPr lang="ru-RU" dirty="0" err="1" smtClean="0"/>
              <a:t>try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Они начинаются с ключевого слова </a:t>
            </a:r>
            <a:r>
              <a:rPr lang="ru-RU" dirty="0" err="1" smtClean="0"/>
              <a:t>catch</a:t>
            </a:r>
            <a:r>
              <a:rPr lang="ru-RU" dirty="0" smtClean="0"/>
              <a:t>, за которым в скобках следует тип обрабатываемого исключения.</a:t>
            </a:r>
          </a:p>
          <a:p>
            <a:pPr lvl="1"/>
            <a:r>
              <a:rPr lang="ru-RU" sz="2800" dirty="0" err="1" smtClean="0"/>
              <a:t>catch</a:t>
            </a:r>
            <a:r>
              <a:rPr lang="ru-RU" sz="2800" dirty="0" smtClean="0"/>
              <a:t>( тип имя ) { …} </a:t>
            </a:r>
            <a:r>
              <a:rPr lang="ru-RU" dirty="0" smtClean="0"/>
              <a:t>- </a:t>
            </a:r>
            <a:r>
              <a:rPr lang="ru-RU" sz="2400" dirty="0" err="1" smtClean="0"/>
              <a:t>имя</a:t>
            </a:r>
            <a:r>
              <a:rPr lang="ru-RU" sz="2400" dirty="0" smtClean="0"/>
              <a:t> параметра используется в теле обработчика для выполнения каких-либо действий, например вывода информации об исключении.</a:t>
            </a:r>
          </a:p>
          <a:p>
            <a:pPr lvl="1"/>
            <a:r>
              <a:rPr lang="en-US" sz="2800" dirty="0" smtClean="0"/>
              <a:t>catch( </a:t>
            </a:r>
            <a:r>
              <a:rPr lang="ru-RU" sz="2800" dirty="0" smtClean="0"/>
              <a:t>тип ) {…} </a:t>
            </a:r>
            <a:r>
              <a:rPr lang="ru-RU" sz="2400" dirty="0" smtClean="0"/>
              <a:t>- не предполагает использования  информации об исключении, играет роль только его тип.</a:t>
            </a:r>
          </a:p>
          <a:p>
            <a:pPr lvl="1"/>
            <a:r>
              <a:rPr lang="en-US" sz="3200" dirty="0" smtClean="0"/>
              <a:t>catch { …</a:t>
            </a:r>
            <a:r>
              <a:rPr lang="ru-RU" sz="3200" dirty="0" smtClean="0"/>
              <a:t>} - </a:t>
            </a:r>
            <a:r>
              <a:rPr lang="ru-RU" sz="2400" dirty="0" smtClean="0"/>
              <a:t>применяется для перехвата всех  исключений.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593752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try</a:t>
            </a:r>
          </a:p>
          <a:p>
            <a:pPr>
              <a:buNone/>
            </a:pPr>
            <a:r>
              <a:rPr lang="ru-RU" dirty="0" smtClean="0"/>
              <a:t>{</a:t>
            </a:r>
          </a:p>
          <a:p>
            <a:pPr>
              <a:buNone/>
            </a:pPr>
            <a:r>
              <a:rPr lang="en-US" dirty="0" err="1" smtClean="0"/>
              <a:t>Console.Write</a:t>
            </a:r>
            <a:r>
              <a:rPr lang="en-US" dirty="0" smtClean="0"/>
              <a:t>("</a:t>
            </a:r>
            <a:r>
              <a:rPr lang="ru-RU" dirty="0" smtClean="0"/>
              <a:t>Введите количество");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kolichestvo</a:t>
            </a:r>
            <a:r>
              <a:rPr lang="en-US" dirty="0" smtClean="0"/>
              <a:t> = Convert.ToInt32(</a:t>
            </a:r>
            <a:r>
              <a:rPr lang="en-US" dirty="0" err="1" smtClean="0"/>
              <a:t>Console.ReadLine</a:t>
            </a:r>
            <a:r>
              <a:rPr lang="en-US" dirty="0" smtClean="0"/>
              <a:t>());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. . . .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catch (</a:t>
            </a:r>
            <a:r>
              <a:rPr lang="en-US" dirty="0" err="1" smtClean="0"/>
              <a:t>FormatException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Неправильный формат ввода");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</a:t>
            </a:r>
            <a:r>
              <a:rPr lang="en-US" dirty="0" smtClean="0"/>
              <a:t> (</a:t>
            </a:r>
            <a:r>
              <a:rPr lang="ru-RU" dirty="0" smtClean="0"/>
              <a:t>составной оператор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/>
              <a:t>П</a:t>
            </a:r>
            <a:r>
              <a:rPr lang="ru-RU" dirty="0" smtClean="0"/>
              <a:t>оследовательность </a:t>
            </a:r>
            <a:r>
              <a:rPr lang="ru-RU" dirty="0"/>
              <a:t>описаний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операторов,</a:t>
            </a:r>
            <a:r>
              <a:rPr lang="en-US" dirty="0" smtClean="0"/>
              <a:t> </a:t>
            </a:r>
            <a:r>
              <a:rPr lang="ru-RU" dirty="0" smtClean="0"/>
              <a:t>заключенная </a:t>
            </a:r>
            <a:r>
              <a:rPr lang="ru-RU" dirty="0"/>
              <a:t>в фигурные </a:t>
            </a:r>
            <a:r>
              <a:rPr lang="ru-RU" dirty="0" smtClean="0"/>
              <a:t>скобки.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s=0;</a:t>
            </a:r>
            <a:endParaRPr lang="ru-RU" dirty="0"/>
          </a:p>
          <a:p>
            <a:pPr>
              <a:buNone/>
            </a:pPr>
            <a:r>
              <a:rPr lang="en-US" dirty="0" smtClean="0"/>
              <a:t>do{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a=Convert.ToInt32(</a:t>
            </a:r>
            <a:r>
              <a:rPr lang="en-US" dirty="0" err="1" smtClean="0"/>
              <a:t>Console.ReadLine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s+=a;</a:t>
            </a:r>
          </a:p>
          <a:p>
            <a:pPr>
              <a:buNone/>
            </a:pPr>
            <a:r>
              <a:rPr lang="en-US" dirty="0" smtClean="0"/>
              <a:t>} while(a!=0);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ветвления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/>
          <a:lstStyle/>
          <a:p>
            <a:r>
              <a:rPr lang="ru-RU" dirty="0" smtClean="0"/>
              <a:t>Условный оператор</a:t>
            </a: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//полная форма</a:t>
            </a:r>
          </a:p>
          <a:p>
            <a:pPr>
              <a:buNone/>
            </a:pPr>
            <a:r>
              <a:rPr lang="en-US" b="1" dirty="0" smtClean="0"/>
              <a:t>if(</a:t>
            </a:r>
            <a:r>
              <a:rPr lang="ru-RU" dirty="0" smtClean="0"/>
              <a:t>условие</a:t>
            </a:r>
            <a:r>
              <a:rPr lang="ru-RU" b="1" dirty="0" smtClean="0"/>
              <a:t>)</a:t>
            </a:r>
            <a:r>
              <a:rPr lang="ru-RU" dirty="0" smtClean="0"/>
              <a:t> оператор_1</a:t>
            </a:r>
            <a:r>
              <a:rPr lang="ru-RU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ru-RU" dirty="0" smtClean="0"/>
              <a:t>оператор_2;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grpSp>
        <p:nvGrpSpPr>
          <p:cNvPr id="27" name="Группа 26"/>
          <p:cNvGrpSpPr/>
          <p:nvPr/>
        </p:nvGrpSpPr>
        <p:grpSpPr>
          <a:xfrm>
            <a:off x="4860032" y="1628800"/>
            <a:ext cx="4104456" cy="3528392"/>
            <a:chOff x="4860032" y="1628800"/>
            <a:chExt cx="4104456" cy="3528392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 flipH="1">
              <a:off x="5508104" y="2564904"/>
              <a:ext cx="27363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Блок-схема: процесс 3"/>
            <p:cNvSpPr/>
            <p:nvPr/>
          </p:nvSpPr>
          <p:spPr>
            <a:xfrm>
              <a:off x="4860032" y="3284984"/>
              <a:ext cx="1368152" cy="64807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оператор 1</a:t>
              </a:r>
              <a:endParaRPr lang="ru-RU" dirty="0"/>
            </a:p>
          </p:txBody>
        </p:sp>
        <p:sp>
          <p:nvSpPr>
            <p:cNvPr id="5" name="Блок-схема: процесс 4"/>
            <p:cNvSpPr/>
            <p:nvPr/>
          </p:nvSpPr>
          <p:spPr>
            <a:xfrm>
              <a:off x="7596336" y="3284984"/>
              <a:ext cx="1368152" cy="64807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оператор 2</a:t>
              </a:r>
              <a:endParaRPr lang="ru-RU" dirty="0"/>
            </a:p>
          </p:txBody>
        </p:sp>
        <p:sp>
          <p:nvSpPr>
            <p:cNvPr id="6" name="Блок-схема: решение 5"/>
            <p:cNvSpPr/>
            <p:nvPr/>
          </p:nvSpPr>
          <p:spPr>
            <a:xfrm>
              <a:off x="5868144" y="2132856"/>
              <a:ext cx="2160240" cy="86409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условие</a:t>
              </a:r>
              <a:endParaRPr lang="ru-RU" dirty="0"/>
            </a:p>
          </p:txBody>
        </p:sp>
        <p:cxnSp>
          <p:nvCxnSpPr>
            <p:cNvPr id="8" name="Прямая соединительная линия 7"/>
            <p:cNvCxnSpPr>
              <a:endCxn id="6" idx="0"/>
            </p:cNvCxnSpPr>
            <p:nvPr/>
          </p:nvCxnSpPr>
          <p:spPr>
            <a:xfrm>
              <a:off x="6948264" y="1628800"/>
              <a:ext cx="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8244408" y="2564904"/>
              <a:ext cx="0" cy="2016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5508104" y="2564904"/>
              <a:ext cx="0" cy="2016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5508104" y="4581128"/>
              <a:ext cx="27363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6876256" y="4581128"/>
              <a:ext cx="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436096" y="206084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да</a:t>
              </a:r>
              <a:endParaRPr lang="ru-RU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740352" y="206084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нет</a:t>
              </a:r>
              <a:endParaRPr lang="ru-RU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ветвления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/>
          <a:lstStyle/>
          <a:p>
            <a:r>
              <a:rPr lang="ru-RU" dirty="0" smtClean="0"/>
              <a:t>Условный оператор</a:t>
            </a: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//сокращенная форма</a:t>
            </a:r>
          </a:p>
          <a:p>
            <a:pPr>
              <a:buNone/>
            </a:pPr>
            <a:r>
              <a:rPr lang="en-US" b="1" dirty="0" smtClean="0"/>
              <a:t>if(</a:t>
            </a:r>
            <a:r>
              <a:rPr lang="ru-RU" dirty="0" smtClean="0"/>
              <a:t>условие</a:t>
            </a:r>
            <a:r>
              <a:rPr lang="ru-RU" b="1" dirty="0" smtClean="0"/>
              <a:t>)</a:t>
            </a:r>
            <a:r>
              <a:rPr lang="ru-RU" dirty="0" smtClean="0"/>
              <a:t> оператор_1;</a:t>
            </a:r>
          </a:p>
          <a:p>
            <a:pPr>
              <a:buNone/>
            </a:pPr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H="1">
            <a:off x="5508104" y="2564904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Блок-схема: процесс 3"/>
          <p:cNvSpPr/>
          <p:nvPr/>
        </p:nvSpPr>
        <p:spPr>
          <a:xfrm>
            <a:off x="4860032" y="3284984"/>
            <a:ext cx="136815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оператор 1</a:t>
            </a:r>
            <a:endParaRPr lang="ru-RU" dirty="0"/>
          </a:p>
        </p:txBody>
      </p:sp>
      <p:sp>
        <p:nvSpPr>
          <p:cNvPr id="6" name="Блок-схема: решение 5"/>
          <p:cNvSpPr/>
          <p:nvPr/>
        </p:nvSpPr>
        <p:spPr>
          <a:xfrm>
            <a:off x="5868144" y="2132856"/>
            <a:ext cx="2160240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условие</a:t>
            </a:r>
            <a:endParaRPr lang="ru-RU" dirty="0"/>
          </a:p>
        </p:txBody>
      </p:sp>
      <p:cxnSp>
        <p:nvCxnSpPr>
          <p:cNvPr id="8" name="Прямая соединительная линия 7"/>
          <p:cNvCxnSpPr>
            <a:endCxn id="6" idx="0"/>
          </p:cNvCxnSpPr>
          <p:nvPr/>
        </p:nvCxnSpPr>
        <p:spPr>
          <a:xfrm>
            <a:off x="6948264" y="162880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244408" y="2564904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508104" y="2564904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508104" y="4581128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876256" y="458112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36096" y="20608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7740352" y="20608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400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//сокращенная форма</a:t>
            </a:r>
          </a:p>
          <a:p>
            <a:pPr>
              <a:buNone/>
            </a:pPr>
            <a:r>
              <a:rPr lang="en-US" dirty="0" smtClean="0"/>
              <a:t>if(a&lt;b&amp;&amp;a&lt;c) min=a;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//полная форма</a:t>
            </a:r>
          </a:p>
          <a:p>
            <a:pPr>
              <a:buNone/>
            </a:pPr>
            <a:r>
              <a:rPr lang="en-US" dirty="0" smtClean="0"/>
              <a:t>double x1, x2;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double d = </a:t>
            </a:r>
            <a:r>
              <a:rPr lang="en-US" dirty="0" err="1" smtClean="0"/>
              <a:t>Math.Pow</a:t>
            </a:r>
            <a:r>
              <a:rPr lang="en-US" dirty="0" smtClean="0"/>
              <a:t>(b, 2) - 4 * a * c;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err="1" smtClean="0"/>
              <a:t>if</a:t>
            </a:r>
            <a:r>
              <a:rPr lang="ru-RU" dirty="0" smtClean="0"/>
              <a:t> (</a:t>
            </a:r>
            <a:r>
              <a:rPr lang="ru-RU" dirty="0" err="1" smtClean="0"/>
              <a:t>d</a:t>
            </a:r>
            <a:r>
              <a:rPr lang="ru-RU" dirty="0" smtClean="0"/>
              <a:t> &lt; 0)</a:t>
            </a:r>
          </a:p>
          <a:p>
            <a:pPr>
              <a:buNone/>
            </a:pPr>
            <a:r>
              <a:rPr lang="ru-RU" dirty="0" err="1" smtClean="0"/>
              <a:t>Console.WriteLine</a:t>
            </a:r>
            <a:r>
              <a:rPr lang="ru-RU" dirty="0" smtClean="0"/>
              <a:t>("Решения нет");</a:t>
            </a:r>
          </a:p>
          <a:p>
            <a:pPr>
              <a:buNone/>
            </a:pPr>
            <a:r>
              <a:rPr lang="en-US" dirty="0" smtClean="0"/>
              <a:t> else</a:t>
            </a:r>
          </a:p>
          <a:p>
            <a:pPr>
              <a:buNone/>
            </a:pPr>
            <a:r>
              <a:rPr lang="ru-RU" dirty="0" smtClean="0"/>
              <a:t> {</a:t>
            </a:r>
          </a:p>
          <a:p>
            <a:pPr>
              <a:buNone/>
            </a:pPr>
            <a:r>
              <a:rPr lang="en-US" dirty="0" smtClean="0"/>
              <a:t>       x1 = (-b + </a:t>
            </a:r>
            <a:r>
              <a:rPr lang="en-US" dirty="0" err="1" smtClean="0"/>
              <a:t>Math.Sqrt</a:t>
            </a:r>
            <a:r>
              <a:rPr lang="en-US" dirty="0" smtClean="0"/>
              <a:t>(d)) / (2 * a);</a:t>
            </a:r>
          </a:p>
          <a:p>
            <a:pPr>
              <a:buNone/>
            </a:pPr>
            <a:r>
              <a:rPr lang="en-US" dirty="0" smtClean="0"/>
              <a:t>       x2 = (-b - </a:t>
            </a:r>
            <a:r>
              <a:rPr lang="en-US" dirty="0" err="1" smtClean="0"/>
              <a:t>Math.Sqrt</a:t>
            </a:r>
            <a:r>
              <a:rPr lang="en-US" dirty="0" smtClean="0"/>
              <a:t>(d)) / (2 * a);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Console.WriteLine</a:t>
            </a:r>
            <a:r>
              <a:rPr lang="en-US" dirty="0" smtClean="0"/>
              <a:t>("x1={0}, x2={1}", x1.ToString("f5"), x2.ToString("f5"));</a:t>
            </a:r>
          </a:p>
          <a:p>
            <a:pPr>
              <a:buNone/>
            </a:pPr>
            <a:r>
              <a:rPr lang="ru-RU" dirty="0" smtClean="0"/>
              <a:t>  }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выбора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err="1" smtClean="0"/>
              <a:t>switch</a:t>
            </a:r>
            <a:r>
              <a:rPr lang="ru-RU" dirty="0" smtClean="0"/>
              <a:t> (выражение)</a:t>
            </a:r>
          </a:p>
          <a:p>
            <a:pPr>
              <a:buNone/>
            </a:pPr>
            <a:r>
              <a:rPr lang="ru-RU" dirty="0" smtClean="0"/>
              <a:t>{</a:t>
            </a:r>
          </a:p>
          <a:p>
            <a:pPr lvl="1">
              <a:buNone/>
            </a:pPr>
            <a:r>
              <a:rPr lang="ru-RU" sz="3200" dirty="0" err="1" smtClean="0"/>
              <a:t>case</a:t>
            </a:r>
            <a:r>
              <a:rPr lang="ru-RU" sz="3200" dirty="0" smtClean="0"/>
              <a:t> константа1 : оператор1 </a:t>
            </a:r>
            <a:r>
              <a:rPr lang="ru-RU" sz="3200" dirty="0" smtClean="0"/>
              <a:t>;</a:t>
            </a:r>
            <a:r>
              <a:rPr lang="en-US" sz="3200" dirty="0" smtClean="0"/>
              <a:t> break;</a:t>
            </a:r>
            <a:endParaRPr lang="ru-RU" sz="3200" dirty="0" smtClean="0"/>
          </a:p>
          <a:p>
            <a:pPr lvl="1">
              <a:buNone/>
            </a:pPr>
            <a:r>
              <a:rPr lang="ru-RU" sz="3200" dirty="0" err="1" smtClean="0"/>
              <a:t>case</a:t>
            </a:r>
            <a:r>
              <a:rPr lang="ru-RU" sz="3200" dirty="0" smtClean="0"/>
              <a:t> константа2 : оператор2 </a:t>
            </a:r>
            <a:r>
              <a:rPr lang="ru-RU" sz="3200" dirty="0" smtClean="0"/>
              <a:t>;</a:t>
            </a:r>
            <a:r>
              <a:rPr lang="en-US" sz="3200" dirty="0" smtClean="0"/>
              <a:t> break;</a:t>
            </a:r>
            <a:endParaRPr lang="ru-RU" sz="3200" dirty="0" smtClean="0"/>
          </a:p>
          <a:p>
            <a:pPr lvl="1">
              <a:buNone/>
            </a:pPr>
            <a:r>
              <a:rPr lang="ru-RU" sz="3200" dirty="0" smtClean="0"/>
              <a:t>. . . . . . . . . . . </a:t>
            </a:r>
          </a:p>
          <a:p>
            <a:pPr lvl="1">
              <a:buNone/>
            </a:pPr>
            <a:r>
              <a:rPr lang="ru-RU" sz="3200" dirty="0" smtClean="0"/>
              <a:t>[</a:t>
            </a:r>
            <a:r>
              <a:rPr lang="ru-RU" sz="3200" dirty="0" err="1" smtClean="0"/>
              <a:t>default</a:t>
            </a:r>
            <a:r>
              <a:rPr lang="ru-RU" sz="3200" dirty="0" smtClean="0"/>
              <a:t>: операторы;]</a:t>
            </a:r>
          </a:p>
          <a:p>
            <a:pPr>
              <a:buNone/>
            </a:pPr>
            <a:r>
              <a:rPr lang="ru-RU" dirty="0" smtClean="0"/>
              <a:t>} 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Console.WriteLine</a:t>
            </a:r>
            <a:r>
              <a:rPr lang="en-US" dirty="0"/>
              <a:t>("</a:t>
            </a:r>
            <a:r>
              <a:rPr lang="ru-RU" dirty="0"/>
              <a:t>Введите целое число");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=Int32.Parse(</a:t>
            </a:r>
            <a:r>
              <a:rPr lang="en-US" dirty="0" err="1" smtClean="0"/>
              <a:t>Console.ReadLine</a:t>
            </a:r>
            <a:r>
              <a:rPr lang="en-US" dirty="0"/>
              <a:t>());</a:t>
            </a:r>
          </a:p>
          <a:p>
            <a:pPr>
              <a:buNone/>
            </a:pPr>
            <a:r>
              <a:rPr lang="en-US" dirty="0" smtClean="0"/>
              <a:t>switch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ru-RU" dirty="0" smtClean="0"/>
              <a:t>{</a:t>
            </a:r>
            <a:endParaRPr lang="ru-RU" dirty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/>
              <a:t>case 1: </a:t>
            </a:r>
            <a:r>
              <a:rPr lang="en-US" dirty="0" err="1"/>
              <a:t>Console.WriteLine</a:t>
            </a:r>
            <a:r>
              <a:rPr lang="en-US" dirty="0"/>
              <a:t>("\</a:t>
            </a:r>
            <a:r>
              <a:rPr lang="en-US" dirty="0" err="1"/>
              <a:t>nThe</a:t>
            </a:r>
            <a:r>
              <a:rPr lang="en-US" dirty="0"/>
              <a:t> number is one"); break;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/>
              <a:t>case 2: </a:t>
            </a:r>
            <a:r>
              <a:rPr lang="en-US" dirty="0" err="1"/>
              <a:t>Console.WriteLine</a:t>
            </a:r>
            <a:r>
              <a:rPr lang="en-US" dirty="0"/>
              <a:t>("\n2*2={0}", </a:t>
            </a:r>
            <a:r>
              <a:rPr lang="en-US" dirty="0" err="1"/>
              <a:t>i</a:t>
            </a:r>
            <a:r>
              <a:rPr lang="en-US" dirty="0"/>
              <a:t> * </a:t>
            </a:r>
            <a:r>
              <a:rPr lang="en-US" dirty="0" err="1"/>
              <a:t>i</a:t>
            </a:r>
            <a:r>
              <a:rPr lang="en-US" dirty="0"/>
              <a:t>); break;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en-US" dirty="0" smtClean="0"/>
              <a:t>     </a:t>
            </a:r>
            <a:r>
              <a:rPr lang="en-US" dirty="0"/>
              <a:t>case 3: </a:t>
            </a:r>
            <a:r>
              <a:rPr lang="en-US" dirty="0" err="1"/>
              <a:t>Console.WriteLine</a:t>
            </a:r>
            <a:r>
              <a:rPr lang="en-US" dirty="0"/>
              <a:t>("\n3*3="+ </a:t>
            </a:r>
            <a:r>
              <a:rPr lang="en-US" dirty="0" err="1"/>
              <a:t>i</a:t>
            </a:r>
            <a:r>
              <a:rPr lang="en-US" dirty="0"/>
              <a:t> * </a:t>
            </a:r>
            <a:r>
              <a:rPr lang="en-US" dirty="0" err="1"/>
              <a:t>i</a:t>
            </a:r>
            <a:r>
              <a:rPr lang="en-US" dirty="0"/>
              <a:t>); break;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case 4: </a:t>
            </a:r>
            <a:r>
              <a:rPr lang="en-US" dirty="0" err="1"/>
              <a:t>Console.WriteLine</a:t>
            </a:r>
            <a:r>
              <a:rPr lang="en-US" dirty="0"/>
              <a:t>("\n" + </a:t>
            </a:r>
            <a:r>
              <a:rPr lang="en-US" dirty="0" err="1"/>
              <a:t>i</a:t>
            </a:r>
            <a:r>
              <a:rPr lang="en-US" dirty="0"/>
              <a:t> + " is very beautiful!"); </a:t>
            </a:r>
            <a:r>
              <a:rPr lang="ru-RU" dirty="0" smtClean="0"/>
              <a:t>    </a:t>
            </a:r>
          </a:p>
          <a:p>
            <a:pPr>
              <a:buNone/>
            </a:pPr>
            <a:r>
              <a:rPr lang="ru-RU" dirty="0"/>
              <a:t> </a:t>
            </a:r>
            <a:r>
              <a:rPr lang="ru-RU" dirty="0" smtClean="0"/>
              <a:t>                  </a:t>
            </a:r>
            <a:r>
              <a:rPr lang="en-US" dirty="0" smtClean="0"/>
              <a:t>break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default: </a:t>
            </a:r>
            <a:r>
              <a:rPr lang="en-US" dirty="0" err="1"/>
              <a:t>Console.WriteLine</a:t>
            </a:r>
            <a:r>
              <a:rPr lang="en-US" dirty="0"/>
              <a:t>("\</a:t>
            </a:r>
            <a:r>
              <a:rPr lang="en-US" dirty="0" err="1"/>
              <a:t>nThe</a:t>
            </a:r>
            <a:r>
              <a:rPr lang="en-US" dirty="0"/>
              <a:t> end of work"); break;</a:t>
            </a:r>
          </a:p>
          <a:p>
            <a:pPr>
              <a:buNone/>
            </a:pPr>
            <a:r>
              <a:rPr lang="ru-RU" dirty="0"/>
              <a:t>            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1391</Words>
  <Application>Microsoft Office PowerPoint</Application>
  <PresentationFormat>Экран (4:3)</PresentationFormat>
  <Paragraphs>293</Paragraphs>
  <Slides>32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Основные операторы. Решение задач с использованием основных операторов. </vt:lpstr>
      <vt:lpstr>Технологии программирования</vt:lpstr>
      <vt:lpstr>Выражение</vt:lpstr>
      <vt:lpstr>Блок (составной оператор)</vt:lpstr>
      <vt:lpstr>Операторы ветвления</vt:lpstr>
      <vt:lpstr>Операторы ветвления</vt:lpstr>
      <vt:lpstr>Примеры </vt:lpstr>
      <vt:lpstr>Оператор выбора</vt:lpstr>
      <vt:lpstr>Пример</vt:lpstr>
      <vt:lpstr>Циклы</vt:lpstr>
      <vt:lpstr>Арифметические циклы</vt:lpstr>
      <vt:lpstr>Цикл с предусловием </vt:lpstr>
      <vt:lpstr>Цикл с постусловием </vt:lpstr>
      <vt:lpstr>Итерационный цикл</vt:lpstr>
      <vt:lpstr>Слайд 15</vt:lpstr>
      <vt:lpstr>Слайд 16</vt:lpstr>
      <vt:lpstr>Слайд 17</vt:lpstr>
      <vt:lpstr> Операторы перехода </vt:lpstr>
      <vt:lpstr>Слайд 19</vt:lpstr>
      <vt:lpstr>Слайд 20</vt:lpstr>
      <vt:lpstr>Слайд 21</vt:lpstr>
      <vt:lpstr>Примеры решения задач</vt:lpstr>
      <vt:lpstr>Задача 2</vt:lpstr>
      <vt:lpstr>Задача 3</vt:lpstr>
      <vt:lpstr>Задача 4</vt:lpstr>
      <vt:lpstr>Задача 5</vt:lpstr>
      <vt:lpstr>Исключительные ситуации</vt:lpstr>
      <vt:lpstr>Слайд 28</vt:lpstr>
      <vt:lpstr>Оператор try</vt:lpstr>
      <vt:lpstr>Слайд 30</vt:lpstr>
      <vt:lpstr>Слайд 31</vt:lpstr>
      <vt:lpstr>Слайд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операторы. Решение задач с использованием основных операторов. </dc:title>
  <dc:creator>VikentyevaOL</dc:creator>
  <cp:lastModifiedBy>VikentyevaOL</cp:lastModifiedBy>
  <cp:revision>9</cp:revision>
  <dcterms:created xsi:type="dcterms:W3CDTF">2012-09-15T13:31:46Z</dcterms:created>
  <dcterms:modified xsi:type="dcterms:W3CDTF">2013-09-24T06:15:46Z</dcterms:modified>
</cp:coreProperties>
</file>