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5" roundtripDataSignature="AMtx7mjdj33VJe4chM6/FoFDvomoMLQ3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33" Type="http://schemas.openxmlformats.org/officeDocument/2006/relationships/font" Target="fonts/Lato-italic.fntdata"/><Relationship Id="rId10" Type="http://schemas.openxmlformats.org/officeDocument/2006/relationships/slide" Target="slides/slide6.xml"/><Relationship Id="rId32" Type="http://schemas.openxmlformats.org/officeDocument/2006/relationships/font" Target="fonts/Lato-bold.fntdata"/><Relationship Id="rId13" Type="http://schemas.openxmlformats.org/officeDocument/2006/relationships/slide" Target="slides/slide9.xml"/><Relationship Id="rId35" Type="http://customschemas.google.com/relationships/presentationmetadata" Target="metadata"/><Relationship Id="rId12" Type="http://schemas.openxmlformats.org/officeDocument/2006/relationships/slide" Target="slides/slide8.xml"/><Relationship Id="rId34" Type="http://schemas.openxmlformats.org/officeDocument/2006/relationships/font" Target="fonts/Lat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a82d25f9fe_2_4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a82d25f9fe_2_4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ga82d25f9fe_2_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a82d25f9fe_2_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ga82d25f9fe_2_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ga82d25f9fe_2_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ga82d25f9fe_2_4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7" name="Google Shape;17;ga82d25f9fe_2_4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8" name="Google Shape;18;ga82d25f9fe_2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a82d25f9fe_2_100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07" name="Google Shape;107;ga82d25f9fe_2_10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a82d25f9fe_2_10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a82d25f9fe_2_10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ga82d25f9fe_2_10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a82d25f9fe_2_10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a82d25f9fe_2_10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a82d25f9fe_2_10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a82d25f9fe_2_10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ga82d25f9fe_2_10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ga82d25f9fe_2_10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a82d25f9fe_2_10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a82d25f9fe_2_10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ga82d25f9fe_2_10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a82d25f9fe_2_10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a82d25f9fe_2_10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ga82d25f9fe_2_10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ga82d25f9fe_2_10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ga82d25f9fe_2_10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ga82d25f9fe_2_100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26" name="Google Shape;126;ga82d25f9fe_2_100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7" name="Google Shape;127;ga82d25f9fe_2_10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82d25f9fe_2_1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82d25f9fe_2_1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2" name="Google Shape;132;ga82d25f9fe_2_12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3" name="Google Shape;133;ga82d25f9fe_2_12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4" name="Google Shape;134;ga82d25f9fe_2_1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a82d25f9fe_2_1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ga82d25f9fe_2_1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a82d25f9fe_2_14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1" name="Google Shape;21;ga82d25f9fe_2_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ga82d25f9fe_2_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ga82d25f9fe_2_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a82d25f9fe_2_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a82d25f9fe_2_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ga82d25f9fe_2_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a82d25f9fe_2_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a82d25f9fe_2_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a82d25f9fe_2_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ga82d25f9fe_2_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a82d25f9fe_2_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a82d25f9fe_2_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a82d25f9fe_2_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a82d25f9fe_2_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a82d25f9fe_2_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a82d25f9fe_2_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a82d25f9fe_2_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ga82d25f9fe_2_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ga82d25f9fe_2_14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0" name="Google Shape;40;ga82d25f9fe_2_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ga82d25f9fe_2_3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3" name="Google Shape;43;ga82d25f9fe_2_3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a82d25f9fe_2_3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a82d25f9fe_2_3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6" name="Google Shape;46;ga82d25f9fe_2_36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7" name="Google Shape;47;ga82d25f9fe_2_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ga82d25f9fe_2_43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0" name="Google Shape;50;ga82d25f9fe_2_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a82d25f9fe_2_4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a82d25f9fe_2_43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3" name="Google Shape;53;ga82d25f9fe_2_43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ga82d25f9fe_2_43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5" name="Google Shape;55;ga82d25f9fe_2_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ga82d25f9fe_2_51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8" name="Google Shape;58;ga82d25f9fe_2_5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ga82d25f9fe_2_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ga82d25f9fe_2_51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1" name="Google Shape;61;ga82d25f9fe_2_5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a82d25f9fe_2_5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4" name="Google Shape;64;ga82d25f9fe_2_5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a82d25f9fe_2_5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a82d25f9fe_2_57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7" name="Google Shape;67;ga82d25f9fe_2_57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8" name="Google Shape;68;ga82d25f9fe_2_5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a82d25f9fe_2_64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1" name="Google Shape;71;ga82d25f9fe_2_64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a82d25f9fe_2_64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a82d25f9fe_2_6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ga82d25f9fe_2_6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ga82d25f9fe_2_64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a82d25f9fe_2_64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ga82d25f9fe_2_64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ga82d25f9fe_2_64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a82d25f9fe_2_6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a82d25f9fe_2_6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ga82d25f9fe_2_64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a82d25f9fe_2_64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a82d25f9fe_2_6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a82d25f9fe_2_6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a82d25f9fe_2_64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ga82d25f9fe_2_64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a82d25f9fe_2_64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a82d25f9fe_2_64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ga82d25f9fe_2_64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0" name="Google Shape;90;ga82d25f9fe_2_6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a82d25f9fe_2_8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3" name="Google Shape;93;ga82d25f9fe_2_8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a82d25f9fe_2_8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ga82d25f9fe_2_86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6" name="Google Shape;96;ga82d25f9fe_2_86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97" name="Google Shape;97;ga82d25f9fe_2_86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8" name="Google Shape;98;ga82d25f9fe_2_8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a82d25f9fe_2_94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1" name="Google Shape;101;ga82d25f9fe_2_9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a82d25f9fe_2_9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ga82d25f9fe_2_94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4" name="Google Shape;104;ga82d25f9fe_2_9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a82d25f9fe_2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ga82d25f9fe_2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a82d25f9fe_2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/>
              <a:t>Финансовая грамотность.</a:t>
            </a:r>
            <a:br>
              <a:rPr lang="ru-RU"/>
            </a:br>
            <a:r>
              <a:rPr lang="ru-RU"/>
              <a:t>Как создать капитал?!</a:t>
            </a:r>
            <a:endParaRPr/>
          </a:p>
        </p:txBody>
      </p:sp>
      <p:sp>
        <p:nvSpPr>
          <p:cNvPr id="142" name="Google Shape;142;p1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Анализ компании на сервисе FinViz</a:t>
            </a:r>
            <a:endParaRPr/>
          </a:p>
        </p:txBody>
      </p:sp>
      <p:sp>
        <p:nvSpPr>
          <p:cNvPr id="200" name="Google Shape;200;p10"/>
          <p:cNvSpPr txBox="1"/>
          <p:nvPr>
            <p:ph idx="1" type="body"/>
          </p:nvPr>
        </p:nvSpPr>
        <p:spPr>
          <a:xfrm>
            <a:off x="838200" y="1825625"/>
            <a:ext cx="7607300" cy="1082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2800"/>
              <a:buChar char="●"/>
            </a:pPr>
            <a:r>
              <a:rPr lang="ru-RU"/>
              <a:t>Обратим внимание на такие критерии, как: P/E, P/B, Debt/Eq, P/FCF,P/S</a:t>
            </a:r>
            <a:endParaRPr/>
          </a:p>
        </p:txBody>
      </p:sp>
      <p:pic>
        <p:nvPicPr>
          <p:cNvPr id="201" name="Google Shape;20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8884" y="2763202"/>
            <a:ext cx="9724866" cy="3580448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0"/>
          <p:cNvSpPr/>
          <p:nvPr/>
        </p:nvSpPr>
        <p:spPr>
          <a:xfrm>
            <a:off x="6000749" y="2874169"/>
            <a:ext cx="557213" cy="21193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0"/>
          <p:cNvSpPr/>
          <p:nvPr/>
        </p:nvSpPr>
        <p:spPr>
          <a:xfrm>
            <a:off x="6000747" y="3765154"/>
            <a:ext cx="557213" cy="21193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0"/>
          <p:cNvSpPr/>
          <p:nvPr/>
        </p:nvSpPr>
        <p:spPr>
          <a:xfrm>
            <a:off x="6000747" y="3149997"/>
            <a:ext cx="557213" cy="21193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0"/>
          <p:cNvSpPr/>
          <p:nvPr/>
        </p:nvSpPr>
        <p:spPr>
          <a:xfrm>
            <a:off x="6000747" y="5723732"/>
            <a:ext cx="557213" cy="21193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0"/>
          <p:cNvSpPr/>
          <p:nvPr/>
        </p:nvSpPr>
        <p:spPr>
          <a:xfrm>
            <a:off x="6000748" y="5436394"/>
            <a:ext cx="557213" cy="21193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0"/>
          <p:cNvSpPr/>
          <p:nvPr/>
        </p:nvSpPr>
        <p:spPr>
          <a:xfrm>
            <a:off x="6000747" y="4285337"/>
            <a:ext cx="557213" cy="21193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0"/>
          <p:cNvSpPr/>
          <p:nvPr/>
        </p:nvSpPr>
        <p:spPr>
          <a:xfrm>
            <a:off x="6000747" y="4019075"/>
            <a:ext cx="557213" cy="21193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6000748" y="4582083"/>
            <a:ext cx="633416" cy="239154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Мультипликатор P/E</a:t>
            </a:r>
            <a:endParaRPr/>
          </a:p>
        </p:txBody>
      </p:sp>
      <p:sp>
        <p:nvSpPr>
          <p:cNvPr id="215" name="Google Shape;215;p11"/>
          <p:cNvSpPr txBox="1"/>
          <p:nvPr>
            <p:ph idx="1" type="body"/>
          </p:nvPr>
        </p:nvSpPr>
        <p:spPr>
          <a:xfrm>
            <a:off x="709525" y="1825625"/>
            <a:ext cx="40494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94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ru-RU" sz="2500"/>
              <a:t>P/E- Price/Earnings Ratio - финансовый показатель, равный отношению рыночной стоимости акции к годовой прибыли, полученной на акцию.</a:t>
            </a:r>
            <a:endParaRPr sz="25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16" name="Google Shape;21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775" y="1963900"/>
            <a:ext cx="6971974" cy="36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Мультипликатор P/B </a:t>
            </a:r>
            <a:endParaRPr/>
          </a:p>
        </p:txBody>
      </p:sp>
      <p:sp>
        <p:nvSpPr>
          <p:cNvPr id="222" name="Google Shape;222;p12"/>
          <p:cNvSpPr txBox="1"/>
          <p:nvPr>
            <p:ph idx="1" type="body"/>
          </p:nvPr>
        </p:nvSpPr>
        <p:spPr>
          <a:xfrm>
            <a:off x="838200" y="2057625"/>
            <a:ext cx="4357500" cy="41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ru-RU" sz="1900"/>
              <a:t>P/B (Price to Book- Цена/Балансовая стоимость) — показывает отношение рыночной цены акции к балансовой стоимости. </a:t>
            </a:r>
            <a:endParaRPr sz="1900"/>
          </a:p>
          <a:p>
            <a:pPr indent="-241300" lvl="0" marL="2286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3000"/>
              <a:buChar char="●"/>
            </a:pPr>
            <a:r>
              <a:rPr lang="ru-RU" sz="1900"/>
              <a:t>В балансовую стоимость входят все активы компании (оборудования, помещения), которые находятся в бухгалтерском отчете.</a:t>
            </a:r>
            <a:endParaRPr sz="1900"/>
          </a:p>
        </p:txBody>
      </p:sp>
      <p:pic>
        <p:nvPicPr>
          <p:cNvPr id="223" name="Google Shape;22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5375" y="1795238"/>
            <a:ext cx="6375901" cy="326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Мультипликатор Debt/Eq и LT Debt/Eq </a:t>
            </a:r>
            <a:endParaRPr/>
          </a:p>
        </p:txBody>
      </p:sp>
      <p:sp>
        <p:nvSpPr>
          <p:cNvPr id="229" name="Google Shape;229;p13"/>
          <p:cNvSpPr txBox="1"/>
          <p:nvPr>
            <p:ph idx="1" type="body"/>
          </p:nvPr>
        </p:nvSpPr>
        <p:spPr>
          <a:xfrm>
            <a:off x="838200" y="2140400"/>
            <a:ext cx="7815000" cy="40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8450" lvl="0" marL="228600" rtl="0" algn="l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3900"/>
              <a:buChar char="●"/>
            </a:pPr>
            <a:r>
              <a:rPr lang="ru-RU" sz="2800"/>
              <a:t>Debt/Eq- (Debt to Equity Ratio) – представляет собой краткосрочную задолженность по собственному капиталу, а показатель LT Debt/Eq (Long Term Debt to Equity) – долгосрочную задолженность.</a:t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Мультипликатор P/FCF </a:t>
            </a:r>
            <a:endParaRPr/>
          </a:p>
        </p:txBody>
      </p:sp>
      <p:sp>
        <p:nvSpPr>
          <p:cNvPr id="235" name="Google Shape;235;p14"/>
          <p:cNvSpPr txBox="1"/>
          <p:nvPr>
            <p:ph idx="1" type="body"/>
          </p:nvPr>
        </p:nvSpPr>
        <p:spPr>
          <a:xfrm>
            <a:off x="484850" y="1750150"/>
            <a:ext cx="11388000" cy="44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90"/>
              <a:buChar char="●"/>
            </a:pPr>
            <a:r>
              <a:rPr lang="ru-RU" sz="2990"/>
              <a:t>P/FC</a:t>
            </a:r>
            <a:r>
              <a:rPr lang="ru-RU" sz="2990"/>
              <a:t>F (Price/Free Cash Flow, FCF, Цена/Свободный денежный поток) -  показывает какой объем средств ос</a:t>
            </a:r>
            <a:r>
              <a:rPr lang="ru-RU" sz="2990"/>
              <a:t>тается в распоряжении компании и может быть направлен на выплату дивидендов. </a:t>
            </a:r>
            <a:endParaRPr sz="2990"/>
          </a:p>
          <a:p>
            <a:pPr indent="-254000" lvl="0" marL="228600" rtl="0" algn="l">
              <a:lnSpc>
                <a:spcPct val="7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990"/>
              <a:buChar char="●"/>
            </a:pPr>
            <a:r>
              <a:rPr lang="ru-RU" sz="2990"/>
              <a:t>Означает</a:t>
            </a:r>
            <a:r>
              <a:rPr lang="ru-RU" sz="2990"/>
              <a:t> процентную долю дохода, за вычетом операционных расходов, процентов, налогов и дивидендов по привилегированным акциям (но не дивиденды по обыкновенным акциям) из общей выручки компании.</a:t>
            </a:r>
            <a:endParaRPr sz="299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Мультипликатор P/S </a:t>
            </a:r>
            <a:endParaRPr/>
          </a:p>
        </p:txBody>
      </p:sp>
      <p:sp>
        <p:nvSpPr>
          <p:cNvPr id="241" name="Google Shape;241;p15"/>
          <p:cNvSpPr txBox="1"/>
          <p:nvPr>
            <p:ph idx="1" type="body"/>
          </p:nvPr>
        </p:nvSpPr>
        <p:spPr>
          <a:xfrm>
            <a:off x="838200" y="2187700"/>
            <a:ext cx="10738800" cy="39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Char char="●"/>
            </a:pPr>
            <a:r>
              <a:rPr lang="ru-RU" sz="2700"/>
              <a:t>P/S (Price/Sales, Цена/Выручка)— отношение рыночной оценки компании к объему продаж. </a:t>
            </a:r>
            <a:endParaRPr sz="2700"/>
          </a:p>
          <a:p>
            <a:pPr indent="-292100" lvl="0" marL="2286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3800"/>
              <a:buChar char="●"/>
            </a:pPr>
            <a:r>
              <a:rPr lang="ru-RU" sz="2700"/>
              <a:t>Данный мультипликатор показывает, сколько платит инвестор, для реализации продажи на 1 доллар.</a:t>
            </a:r>
            <a:endParaRPr sz="2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Анализ конкурентов в индустрии и выводы</a:t>
            </a:r>
            <a:endParaRPr/>
          </a:p>
        </p:txBody>
      </p:sp>
      <p:sp>
        <p:nvSpPr>
          <p:cNvPr id="247" name="Google Shape;247;p16"/>
          <p:cNvSpPr txBox="1"/>
          <p:nvPr>
            <p:ph idx="1" type="body"/>
          </p:nvPr>
        </p:nvSpPr>
        <p:spPr>
          <a:xfrm>
            <a:off x="838200" y="2365075"/>
            <a:ext cx="10620600" cy="3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●"/>
            </a:pPr>
            <a:r>
              <a:rPr lang="ru-RU" sz="2900"/>
              <a:t>Мы разобрали компанию по основным мультипликаторам. </a:t>
            </a:r>
            <a:endParaRPr sz="2900"/>
          </a:p>
          <a:p>
            <a:pPr indent="-304800" lvl="0" marL="228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4000"/>
              <a:buChar char="●"/>
            </a:pPr>
            <a:r>
              <a:rPr lang="ru-RU" sz="2900"/>
              <a:t>Все показатели находятся выше нормы. </a:t>
            </a:r>
            <a:endParaRPr sz="2900"/>
          </a:p>
          <a:p>
            <a:pPr indent="-304800" lvl="0" marL="2286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4000"/>
              <a:buChar char="●"/>
            </a:pPr>
            <a:r>
              <a:rPr lang="ru-RU" sz="2900"/>
              <a:t>Инвестировать в эту компанию не стоит, но давайте посмотрим, как обстоят дела у конкурентов.</a:t>
            </a:r>
            <a:endParaRPr sz="2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050" y="1123951"/>
            <a:ext cx="11258549" cy="45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7"/>
          <p:cNvSpPr/>
          <p:nvPr/>
        </p:nvSpPr>
        <p:spPr>
          <a:xfrm>
            <a:off x="1504950" y="1676400"/>
            <a:ext cx="1190625" cy="29527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7"/>
          <p:cNvSpPr/>
          <p:nvPr/>
        </p:nvSpPr>
        <p:spPr>
          <a:xfrm>
            <a:off x="10467974" y="1381125"/>
            <a:ext cx="1190625" cy="29527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7"/>
          <p:cNvSpPr/>
          <p:nvPr/>
        </p:nvSpPr>
        <p:spPr>
          <a:xfrm>
            <a:off x="8248650" y="1381125"/>
            <a:ext cx="1190625" cy="29527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1219201"/>
            <a:ext cx="10801350" cy="430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8"/>
          <p:cNvSpPr/>
          <p:nvPr/>
        </p:nvSpPr>
        <p:spPr>
          <a:xfrm>
            <a:off x="571500" y="1657350"/>
            <a:ext cx="10801350" cy="36195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8"/>
          <p:cNvSpPr/>
          <p:nvPr/>
        </p:nvSpPr>
        <p:spPr>
          <a:xfrm>
            <a:off x="4267200" y="1219201"/>
            <a:ext cx="857250" cy="4171949"/>
          </a:xfrm>
          <a:prstGeom prst="rect">
            <a:avLst/>
          </a:prstGeom>
          <a:noFill/>
          <a:ln cap="flat" cmpd="sng" w="28575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8"/>
          <p:cNvSpPr/>
          <p:nvPr/>
        </p:nvSpPr>
        <p:spPr>
          <a:xfrm>
            <a:off x="7700962" y="1285875"/>
            <a:ext cx="728663" cy="4105276"/>
          </a:xfrm>
          <a:prstGeom prst="rect">
            <a:avLst/>
          </a:prstGeom>
          <a:noFill/>
          <a:ln cap="flat" cmpd="sng" w="28575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8"/>
          <p:cNvSpPr/>
          <p:nvPr/>
        </p:nvSpPr>
        <p:spPr>
          <a:xfrm>
            <a:off x="8601074" y="1285875"/>
            <a:ext cx="752474" cy="4105275"/>
          </a:xfrm>
          <a:prstGeom prst="rect">
            <a:avLst/>
          </a:prstGeom>
          <a:noFill/>
          <a:ln cap="flat" cmpd="sng" w="28575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8"/>
          <p:cNvSpPr/>
          <p:nvPr/>
        </p:nvSpPr>
        <p:spPr>
          <a:xfrm>
            <a:off x="9524996" y="1285875"/>
            <a:ext cx="704853" cy="4105275"/>
          </a:xfrm>
          <a:prstGeom prst="rect">
            <a:avLst/>
          </a:prstGeom>
          <a:noFill/>
          <a:ln cap="flat" cmpd="sng" w="28575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8"/>
          <p:cNvSpPr/>
          <p:nvPr/>
        </p:nvSpPr>
        <p:spPr>
          <a:xfrm>
            <a:off x="10401297" y="1285875"/>
            <a:ext cx="971552" cy="4105275"/>
          </a:xfrm>
          <a:prstGeom prst="rect">
            <a:avLst/>
          </a:prstGeom>
          <a:noFill/>
          <a:ln cap="flat" cmpd="sng" w="28575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Другие сервисы</a:t>
            </a:r>
            <a:endParaRPr/>
          </a:p>
        </p:txBody>
      </p:sp>
      <p:sp>
        <p:nvSpPr>
          <p:cNvPr id="272" name="Google Shape;272;p19"/>
          <p:cNvSpPr txBox="1"/>
          <p:nvPr>
            <p:ph idx="1" type="body"/>
          </p:nvPr>
        </p:nvSpPr>
        <p:spPr>
          <a:xfrm>
            <a:off x="838200" y="1825625"/>
            <a:ext cx="102657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Char char="●"/>
            </a:pPr>
            <a:r>
              <a:rPr lang="ru-RU" sz="2600"/>
              <a:t>GuruFocus - удобный сервис для анализа дивидендных выплат. Есть форум для обсуждений</a:t>
            </a:r>
            <a:endParaRPr sz="2600"/>
          </a:p>
          <a:p>
            <a:pPr indent="-2857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Char char="●"/>
            </a:pPr>
            <a:r>
              <a:rPr lang="ru-RU" sz="2600"/>
              <a:t>Seeking Alpha - более содержательный сервис в плане графиков, отчетностей компаний.</a:t>
            </a:r>
            <a:endParaRPr sz="26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8" name="Google Shape;148;p2"/>
          <p:cNvSpPr txBox="1"/>
          <p:nvPr>
            <p:ph idx="1" type="body"/>
          </p:nvPr>
        </p:nvSpPr>
        <p:spPr>
          <a:xfrm>
            <a:off x="838200" y="1825624"/>
            <a:ext cx="5334000" cy="448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ru-RU"/>
              <a:t>Что значит финансово грамотный человек?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ru-RU"/>
              <a:t>Как теряют ценность деньги?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ru-RU"/>
              <a:t>Как можно заработать на накоплениях?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ru-RU"/>
              <a:t>Почему стоит инвестировать в акции компаний, как выбрать те самые компании?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9" name="Google Shape;149;p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Расчет капитала по дивидендным акциям</a:t>
            </a:r>
            <a:endParaRPr/>
          </a:p>
        </p:txBody>
      </p:sp>
      <p:sp>
        <p:nvSpPr>
          <p:cNvPr id="278" name="Google Shape;278;p20"/>
          <p:cNvSpPr txBox="1"/>
          <p:nvPr>
            <p:ph idx="1" type="body"/>
          </p:nvPr>
        </p:nvSpPr>
        <p:spPr>
          <a:xfrm>
            <a:off x="838200" y="1825625"/>
            <a:ext cx="10515600" cy="221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Пример прироста капитала по годам при условиях: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ru-RU"/>
              <a:t>Ежемесячно откладывать в акции 10 000 р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ru-RU"/>
              <a:t>Процент роста акций - 10%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ru-RU"/>
              <a:t>Процент </a:t>
            </a:r>
            <a:r>
              <a:rPr lang="ru-RU"/>
              <a:t>дивидендов</a:t>
            </a:r>
            <a:r>
              <a:rPr lang="ru-RU"/>
              <a:t> - 5%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79" name="Google Shape;2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700" y="3070175"/>
            <a:ext cx="5793725" cy="333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8100" y="1377275"/>
            <a:ext cx="6723699" cy="519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"/>
          <p:cNvSpPr txBox="1"/>
          <p:nvPr>
            <p:ph type="title"/>
          </p:nvPr>
        </p:nvSpPr>
        <p:spPr>
          <a:xfrm>
            <a:off x="895350" y="23463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5 признаков финансово грамотного человека</a:t>
            </a:r>
            <a:endParaRPr/>
          </a:p>
        </p:txBody>
      </p:sp>
      <p:sp>
        <p:nvSpPr>
          <p:cNvPr id="155" name="Google Shape;155;p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ru-RU"/>
              <a:t>У него всё под контролем.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ru-RU"/>
              <a:t>Этот человек тратит меньше, чем зарабатывает.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ru-RU"/>
              <a:t>Он ориентируется в мире финансов.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ru-RU"/>
              <a:t>У него есть собственный резервный фонд.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ru-RU"/>
              <a:t>Этот человек грамотно делает пенсионные накопления.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6" name="Google Shape;156;p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Почему копить деньги «под подушкой» не выгодно?</a:t>
            </a:r>
            <a:endParaRPr/>
          </a:p>
        </p:txBody>
      </p:sp>
      <p:sp>
        <p:nvSpPr>
          <p:cNvPr id="162" name="Google Shape;162;p4"/>
          <p:cNvSpPr txBox="1"/>
          <p:nvPr>
            <p:ph idx="1" type="body"/>
          </p:nvPr>
        </p:nvSpPr>
        <p:spPr>
          <a:xfrm>
            <a:off x="838200" y="1825625"/>
            <a:ext cx="89725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ru-RU"/>
              <a:t>Инфляция – рост цен на товары и услуги. При инфляции происходит обесценивание денег, снижается покупательная способность населения.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3" name="Google Shape;16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4297" y="3648074"/>
            <a:ext cx="10043406" cy="218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 Варианты инвестирования:</a:t>
            </a:r>
            <a:endParaRPr/>
          </a:p>
        </p:txBody>
      </p:sp>
      <p:sp>
        <p:nvSpPr>
          <p:cNvPr id="169" name="Google Shape;169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ru-RU"/>
              <a:t>Акции, облигации компаний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ru-RU"/>
              <a:t>Банковский вклад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ru-RU"/>
              <a:t>Недвижимость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ru-RU"/>
              <a:t>Драгоценные металлы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ru-RU"/>
              <a:t>Бизнес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0" name="Google Shape;170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Преимущества и недостатки инвестирования в акции и облигации</a:t>
            </a:r>
            <a:endParaRPr/>
          </a:p>
        </p:txBody>
      </p:sp>
      <p:sp>
        <p:nvSpPr>
          <p:cNvPr id="176" name="Google Shape;176;p6"/>
          <p:cNvSpPr txBox="1"/>
          <p:nvPr>
            <p:ph idx="1" type="body"/>
          </p:nvPr>
        </p:nvSpPr>
        <p:spPr>
          <a:xfrm>
            <a:off x="838200" y="1825625"/>
            <a:ext cx="10797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rPr lang="ru-RU" sz="2700"/>
              <a:t>Данный вариант имеет такие преимущества, как:</a:t>
            </a:r>
            <a:endParaRPr sz="2700"/>
          </a:p>
          <a:p>
            <a:pPr indent="-27559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ru-RU" sz="2700"/>
              <a:t>Возможность начать инвестирование, не имея никакого опыта в данной сфере и обладая небольшим стартовым капиталом.</a:t>
            </a:r>
            <a:endParaRPr sz="2700"/>
          </a:p>
          <a:p>
            <a:pPr indent="-27559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ru-RU" sz="2700"/>
              <a:t>Возможность получать прибыль от дивидендов, а также от продажи акций при условии роста их цены.</a:t>
            </a:r>
            <a:endParaRPr sz="2700"/>
          </a:p>
          <a:p>
            <a:pPr indent="-27559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ru-RU" sz="2700"/>
              <a:t>Возможность получать быструю прибыль и иметь долгосрочный доход; делать активные и пассивные инвестиции.</a:t>
            </a:r>
            <a:endParaRPr sz="2700"/>
          </a:p>
          <a:p>
            <a:pPr indent="-27559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ru-RU" sz="2700"/>
              <a:t>Высокая ликвидность ценных бумаг.</a:t>
            </a:r>
            <a:endParaRPr sz="2700"/>
          </a:p>
          <a:p>
            <a:pPr indent="-27559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ru-RU" sz="2700"/>
              <a:t>Прогнозируемость ситуации на фондовой бирже.</a:t>
            </a:r>
            <a:endParaRPr sz="2700"/>
          </a:p>
          <a:p>
            <a:pPr indent="-104140" lvl="0" marL="228600" rtl="0" algn="l">
              <a:lnSpc>
                <a:spcPct val="7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1960"/>
              <a:buNone/>
            </a:pPr>
            <a:r>
              <a:t/>
            </a:r>
            <a:endParaRPr sz="196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Преимущества и недостатки инвестирования в акции и облигации</a:t>
            </a:r>
            <a:endParaRPr/>
          </a:p>
        </p:txBody>
      </p:sp>
      <p:sp>
        <p:nvSpPr>
          <p:cNvPr id="182" name="Google Shape;182;p7"/>
          <p:cNvSpPr txBox="1"/>
          <p:nvPr>
            <p:ph idx="1" type="body"/>
          </p:nvPr>
        </p:nvSpPr>
        <p:spPr>
          <a:xfrm>
            <a:off x="271975" y="1825625"/>
            <a:ext cx="116244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924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ru-RU" sz="2600"/>
              <a:t>Расходы, связанные с услугами брокерской фирмы; если же вы решили действовать самостоятельно, вам придется выплачивать НДФЛ государству.</a:t>
            </a:r>
            <a:endParaRPr sz="2600"/>
          </a:p>
          <a:p>
            <a:pPr indent="-26924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t/>
            </a:r>
            <a:endParaRPr sz="2600"/>
          </a:p>
          <a:p>
            <a:pPr indent="-26924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ru-RU" sz="2600"/>
              <a:t>Влияние политической и экономической ситуации на стоимость ценных бумаг.</a:t>
            </a:r>
            <a:endParaRPr sz="2600"/>
          </a:p>
          <a:p>
            <a:pPr indent="-26924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t/>
            </a:r>
            <a:endParaRPr sz="2600"/>
          </a:p>
          <a:p>
            <a:pPr indent="-26924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ru-RU" sz="2600"/>
              <a:t>Отсутствие возможности точно рассчитать прибыль.</a:t>
            </a:r>
            <a:endParaRPr sz="2600"/>
          </a:p>
          <a:p>
            <a:pPr indent="-26924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t/>
            </a:r>
            <a:endParaRPr sz="2600"/>
          </a:p>
          <a:p>
            <a:pPr indent="-26924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ru-RU" sz="2600"/>
              <a:t>В целом, при правильном выборе компании, чьи акции вы хотите приобрести, можно выйти на пассивный доход к пенсии за счет дивидендов, благодаря которым вы сможете себя полностью обеспечивать, а также сколотить капитал. </a:t>
            </a:r>
            <a:endParaRPr sz="2600"/>
          </a:p>
          <a:p>
            <a:pPr indent="-104140" lvl="0" marL="228600" rtl="0" algn="l">
              <a:lnSpc>
                <a:spcPct val="7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1960"/>
              <a:buNone/>
            </a:pPr>
            <a:r>
              <a:t/>
            </a:r>
            <a:endParaRPr sz="196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Анализ компании Pfizer</a:t>
            </a:r>
            <a:endParaRPr/>
          </a:p>
        </p:txBody>
      </p:sp>
      <p:sp>
        <p:nvSpPr>
          <p:cNvPr id="188" name="Google Shape;188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2800"/>
              <a:buChar char="●"/>
            </a:pPr>
            <a:r>
              <a:rPr lang="ru-RU"/>
              <a:t>Pfizer «Пфайзер» — американская фармацевтическая ТНК, одна из крупнейших в мире. Компания производит самый популярный в мире препарат липитор; этот препарат используется для снижения уровня холестерина в крови.</a:t>
            </a:r>
            <a:endParaRPr/>
          </a:p>
        </p:txBody>
      </p:sp>
      <p:pic>
        <p:nvPicPr>
          <p:cNvPr id="189" name="Google Shape;18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500" y="3862850"/>
            <a:ext cx="76771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5862" y="1647824"/>
            <a:ext cx="10138597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2020-12-09T21:09:03Z</dcterms:created>
  <dc:creator>Pk</dc:creator>
</cp:coreProperties>
</file>