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45" r:id="rId2"/>
    <p:sldId id="343" r:id="rId3"/>
    <p:sldId id="283" r:id="rId4"/>
    <p:sldId id="389" r:id="rId5"/>
    <p:sldId id="391" r:id="rId6"/>
    <p:sldId id="315" r:id="rId7"/>
    <p:sldId id="369" r:id="rId8"/>
    <p:sldId id="392" r:id="rId9"/>
    <p:sldId id="400" r:id="rId10"/>
    <p:sldId id="394" r:id="rId11"/>
    <p:sldId id="395" r:id="rId12"/>
    <p:sldId id="397" r:id="rId13"/>
    <p:sldId id="398" r:id="rId14"/>
    <p:sldId id="399" r:id="rId15"/>
    <p:sldId id="3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DB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3" y="82"/>
      </p:cViewPr>
      <p:guideLst>
        <p:guide orient="horz" pos="2160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4A891-F9A3-44B5-B733-09602E748DC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F1ADB-5708-424B-B98F-4FE880655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3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0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3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22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8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1ADB-5708-424B-B98F-4FE8806552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6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2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898781" y="1974152"/>
            <a:ext cx="2476399" cy="2349437"/>
          </a:xfrm>
          <a:prstGeom prst="round2SameRect">
            <a:avLst>
              <a:gd name="adj1" fmla="val 1266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862961" y="1974152"/>
            <a:ext cx="2476399" cy="2349437"/>
          </a:xfrm>
          <a:prstGeom prst="round2SameRect">
            <a:avLst>
              <a:gd name="adj1" fmla="val 1266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827141" y="1974152"/>
            <a:ext cx="2476399" cy="2349437"/>
          </a:xfrm>
          <a:prstGeom prst="round2SameRect">
            <a:avLst>
              <a:gd name="adj1" fmla="val 1266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panose="020B0503030403020204" charset="0"/>
                <a:ea typeface="Source Sans Pro" panose="020B0503030403020204" charset="0"/>
                <a:cs typeface="Source Sans Pro" panose="020B0503030403020204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299A6B-0115-4F4D-82E6-9E49BB5B72E3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D833F-A95A-44FC-B0D7-486FA26845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7.jp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10.jpeg"/><Relationship Id="rId5" Type="http://schemas.openxmlformats.org/officeDocument/2006/relationships/image" Target="../media/image5.emf"/><Relationship Id="rId10" Type="http://schemas.openxmlformats.org/officeDocument/2006/relationships/image" Target="../media/image14.jpe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7.jp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5" y="709930"/>
            <a:ext cx="9432925" cy="5305425"/>
          </a:xfrm>
          <a:prstGeom prst="rect">
            <a:avLst/>
          </a:prstGeom>
        </p:spPr>
      </p:pic>
      <p:pic>
        <p:nvPicPr>
          <p:cNvPr id="2" name="图片 1" descr="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90" y="713104"/>
            <a:ext cx="9422765" cy="53600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>
                <a:ea typeface="微软简标宋" pitchFamily="2" charset="-122"/>
              </a:rPr>
              <a:t>设计</a:t>
            </a:r>
            <a:endParaRPr lang="zh-CN" sz="3200" dirty="0">
              <a:ea typeface="微软简标宋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2130" r="3791" b="2265"/>
          <a:stretch/>
        </p:blipFill>
        <p:spPr>
          <a:xfrm>
            <a:off x="6326848" y="1263903"/>
            <a:ext cx="2972421" cy="53918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279" y="522331"/>
            <a:ext cx="1111060" cy="1114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/>
          <a:srcRect l="13509" t="10570" r="10695" b="11760"/>
          <a:stretch/>
        </p:blipFill>
        <p:spPr>
          <a:xfrm>
            <a:off x="2310788" y="1307347"/>
            <a:ext cx="2935162" cy="5304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8799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前端</a:t>
            </a:r>
            <a:r>
              <a:rPr lang="zh-CN" altLang="en-US" sz="3200" dirty="0" smtClean="0">
                <a:ea typeface="微软简标宋" pitchFamily="2" charset="-122"/>
              </a:rPr>
              <a:t>开发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1344391" y="2135124"/>
            <a:ext cx="86825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基于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的安卓</a:t>
            </a:r>
            <a:r>
              <a:rPr lang="en-US" altLang="zh-CN" sz="2400" dirty="0" smtClean="0"/>
              <a:t>app</a:t>
            </a:r>
            <a:r>
              <a:rPr lang="zh-CN" altLang="en-US" sz="2400" dirty="0" smtClean="0"/>
              <a:t>开发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HTML5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/ CSS3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《HTML/CSS </a:t>
            </a:r>
            <a:r>
              <a:rPr lang="zh-CN" altLang="en-US" sz="2400" dirty="0" smtClean="0"/>
              <a:t>设计与构建网站</a:t>
            </a:r>
            <a:r>
              <a:rPr lang="en-US" altLang="zh-CN" sz="2400" dirty="0" smtClean="0"/>
              <a:t>》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915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后端</a:t>
            </a:r>
            <a:r>
              <a:rPr lang="zh-CN" altLang="en-US" sz="3200" dirty="0" smtClean="0">
                <a:ea typeface="微软简标宋" pitchFamily="2" charset="-122"/>
              </a:rPr>
              <a:t>开发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1344391" y="2135124"/>
            <a:ext cx="868250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Java EE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Django (Python)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Webview</a:t>
            </a:r>
            <a:r>
              <a:rPr lang="zh-CN" altLang="en-US" sz="2400" dirty="0" smtClean="0"/>
              <a:t>与安卓</a:t>
            </a:r>
            <a:r>
              <a:rPr lang="en-US" altLang="zh-CN" sz="2400" dirty="0" err="1" smtClean="0"/>
              <a:t>api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Nginx </a:t>
            </a:r>
            <a:r>
              <a:rPr lang="zh-CN" altLang="en-US" sz="2400" dirty="0" smtClean="0"/>
              <a:t>服务器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200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核心技术</a:t>
            </a:r>
            <a:r>
              <a:rPr lang="zh-CN" altLang="en-US" sz="3200" dirty="0" smtClean="0">
                <a:ea typeface="微软简标宋" pitchFamily="2" charset="-122"/>
              </a:rPr>
              <a:t>学习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1344391" y="2135124"/>
            <a:ext cx="868250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tanford </a:t>
            </a:r>
            <a:r>
              <a:rPr lang="zh-CN" altLang="en-US" sz="2400" dirty="0"/>
              <a:t>深度学习课程</a:t>
            </a:r>
            <a:r>
              <a:rPr lang="en-US" altLang="zh-CN" sz="2400" dirty="0"/>
              <a:t>(CS231n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/>
              <a:t>Pytorch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TensorFlow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框架初探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Github </a:t>
            </a:r>
            <a:r>
              <a:rPr lang="zh-CN" altLang="en-US" sz="2400" dirty="0" smtClean="0"/>
              <a:t>项目：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style-transfer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MVision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论文阅读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3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7144" y="299270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14102" y="734948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核心技术</a:t>
            </a:r>
            <a:r>
              <a:rPr lang="zh-CN" altLang="en-US" sz="3200" dirty="0" smtClean="0">
                <a:ea typeface="微软简标宋" pitchFamily="2" charset="-122"/>
              </a:rPr>
              <a:t>学习</a:t>
            </a:r>
            <a:endParaRPr lang="zh-CN" sz="3200" dirty="0">
              <a:ea typeface="微软简标宋" pitchFamily="2" charset="-122"/>
            </a:endParaRPr>
          </a:p>
        </p:txBody>
      </p:sp>
      <p:pic>
        <p:nvPicPr>
          <p:cNvPr id="8" name="图片 7" descr="C:\Users\Kai98\Documents\Tencent Files\943148570\FileRecv\5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" y="1671495"/>
            <a:ext cx="3529558" cy="23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Kai98\Documents\Tencent Files\943148570\FileRecv\6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" y="4048105"/>
            <a:ext cx="3529558" cy="268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图片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57" y="999358"/>
            <a:ext cx="3277936" cy="218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315" y="2461928"/>
            <a:ext cx="3435110" cy="22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94" y="3948745"/>
            <a:ext cx="3378926" cy="22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102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670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调整情况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00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5" y="709930"/>
            <a:ext cx="9432925" cy="53759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47920" y="2848610"/>
            <a:ext cx="24180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墨影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91004" y="3319412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754373" y="2742767"/>
            <a:ext cx="8682506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基于计算机视觉的边缘检测算法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图像特征提取 </a:t>
            </a:r>
            <a:r>
              <a:rPr lang="en-US" altLang="zh-CN" sz="2400" dirty="0">
                <a:latin typeface="隶书" panose="02010509060101010101" pitchFamily="49" charset="-122"/>
                <a:ea typeface="微软简中圆" pitchFamily="2" charset="-122"/>
              </a:rPr>
              <a:t>+ </a:t>
            </a: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图像风格迁移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采用</a:t>
            </a:r>
            <a:r>
              <a:rPr lang="en-US" altLang="zh-CN" sz="2400" dirty="0">
                <a:latin typeface="隶书" panose="02010509060101010101" pitchFamily="49" charset="-122"/>
                <a:ea typeface="微软简中圆" pitchFamily="2" charset="-122"/>
              </a:rPr>
              <a:t>vgg19</a:t>
            </a:r>
            <a:r>
              <a:rPr lang="zh-CN" altLang="en-US" sz="2400" dirty="0">
                <a:latin typeface="隶书" panose="02010509060101010101" pitchFamily="49" charset="-122"/>
                <a:ea typeface="微软简中圆" pitchFamily="2" charset="-122"/>
              </a:rPr>
              <a:t>卷积神经网络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sz="3200" dirty="0">
                <a:ea typeface="微软简标宋" pitchFamily="2" charset="-122"/>
              </a:rPr>
              <a:t>核心技术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sz="3200" dirty="0">
                <a:ea typeface="微软简标宋" pitchFamily="2" charset="-122"/>
              </a:rPr>
              <a:t>核心技术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40" y="2742565"/>
            <a:ext cx="10015220" cy="38969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91004" y="3319412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754373" y="2838017"/>
            <a:ext cx="8682506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隶书" panose="02010509060101010101" pitchFamily="49" charset="-122"/>
                <a:ea typeface="微软简中圆" pitchFamily="2" charset="-122"/>
              </a:rPr>
              <a:t>传统艺术的发展现状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2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隶书" panose="02010509060101010101" pitchFamily="49" charset="-122"/>
                <a:ea typeface="微软简中圆" pitchFamily="2" charset="-122"/>
              </a:rPr>
              <a:t>文化创意产业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2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隶书" panose="02010509060101010101" pitchFamily="49" charset="-122"/>
                <a:ea typeface="微软简中圆" pitchFamily="2" charset="-122"/>
              </a:rPr>
              <a:t>“互联网</a:t>
            </a:r>
            <a:r>
              <a:rPr lang="en-US" altLang="zh-CN" sz="2200" dirty="0" smtClean="0">
                <a:latin typeface="隶书" panose="02010509060101010101" pitchFamily="49" charset="-122"/>
                <a:ea typeface="微软简中圆" pitchFamily="2" charset="-122"/>
              </a:rPr>
              <a:t>+</a:t>
            </a:r>
            <a:r>
              <a:rPr lang="zh-CN" altLang="en-US" sz="2200" dirty="0" smtClean="0">
                <a:latin typeface="隶书" panose="02010509060101010101" pitchFamily="49" charset="-122"/>
                <a:ea typeface="微软简中圆" pitchFamily="2" charset="-122"/>
              </a:rPr>
              <a:t>”时代</a:t>
            </a:r>
            <a:r>
              <a:rPr lang="zh-CN" altLang="en-US" sz="2200" dirty="0">
                <a:latin typeface="隶书" panose="02010509060101010101" pitchFamily="49" charset="-122"/>
                <a:ea typeface="微软简中圆" pitchFamily="2" charset="-122"/>
              </a:rPr>
              <a:t>下的水墨画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>
                <a:ea typeface="微软简标宋" pitchFamily="2" charset="-122"/>
              </a:rPr>
              <a:t>项目背景</a:t>
            </a:r>
            <a:endParaRPr lang="en-US" altLang="zh-CN" sz="3200" dirty="0">
              <a:ea typeface="微软简标宋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42655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普通人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绘画工具、绘画水平的限制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学习者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临摹作品少、交流平台少、寻名师指点难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画家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举办画展成本高、分享传播渠道少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水墨画爱好者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装裱画作、印制折扇衣服，成本高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000" dirty="0">
              <a:latin typeface="隶书" panose="02010509060101010101" pitchFamily="49" charset="-122"/>
              <a:ea typeface="微软简中圆" pitchFamily="2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厂商</a:t>
            </a:r>
            <a:r>
              <a:rPr lang="en-US" altLang="zh-CN" sz="2000" dirty="0">
                <a:latin typeface="隶书" panose="02010509060101010101" pitchFamily="49" charset="-122"/>
                <a:ea typeface="微软简中圆" pitchFamily="2" charset="-122"/>
              </a:rPr>
              <a:t>—— </a:t>
            </a:r>
            <a:r>
              <a:rPr lang="zh-CN" altLang="en-US" sz="2000" dirty="0">
                <a:latin typeface="隶书" panose="02010509060101010101" pitchFamily="49" charset="-122"/>
                <a:ea typeface="微软简中圆" pitchFamily="2" charset="-122"/>
              </a:rPr>
              <a:t>水墨画及周边制品没有大规模的订单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sz="3200" dirty="0">
                <a:ea typeface="微软简标宋" pitchFamily="2" charset="-122"/>
              </a:rPr>
              <a:t>社会痛点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>
                <a:ea typeface="微软简标宋" pitchFamily="2" charset="-122"/>
              </a:rPr>
              <a:t>项目介绍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6"/>
            <a:ext cx="1090011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 smtClean="0"/>
              <a:t>创作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交流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分享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 smtClean="0"/>
              <a:t>教育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商品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2130" r="3791" b="2265"/>
          <a:stretch/>
        </p:blipFill>
        <p:spPr>
          <a:xfrm>
            <a:off x="5950498" y="1036320"/>
            <a:ext cx="3053004" cy="5538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305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78753" y="2075815"/>
            <a:ext cx="3649345" cy="47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4782" y="1342322"/>
            <a:ext cx="1166810" cy="140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8"/>
          <p:cNvSpPr>
            <a:spLocks noGrp="1"/>
          </p:cNvSpPr>
          <p:nvPr>
            <p:ph type="title" idx="4294967295"/>
          </p:nvPr>
        </p:nvSpPr>
        <p:spPr>
          <a:xfrm>
            <a:off x="2491740" y="1778000"/>
            <a:ext cx="4396105" cy="528955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>
                <a:ea typeface="微软简标宋" pitchFamily="2" charset="-122"/>
              </a:rPr>
              <a:t>项目前期开发过程</a:t>
            </a:r>
            <a:endParaRPr lang="zh-CN" sz="3200" dirty="0">
              <a:ea typeface="微软简标宋" pitchFamily="2" charset="-122"/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1663568" y="2774517"/>
            <a:ext cx="86825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隶书" panose="02010509060101010101" pitchFamily="49" charset="-122"/>
                <a:ea typeface="微软简中圆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设计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前端开发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后端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核心</a:t>
            </a:r>
            <a:r>
              <a:rPr lang="zh-CN" altLang="en-US" sz="2400" dirty="0" smtClean="0"/>
              <a:t>技术学习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06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189</Words>
  <Application>Microsoft Office PowerPoint</Application>
  <PresentationFormat>宽屏</PresentationFormat>
  <Paragraphs>69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Roboto Black</vt:lpstr>
      <vt:lpstr>Roboto Medium</vt:lpstr>
      <vt:lpstr>华文行楷</vt:lpstr>
      <vt:lpstr>宋体</vt:lpstr>
      <vt:lpstr>微软简中圆</vt:lpstr>
      <vt:lpstr>微软简标宋</vt:lpstr>
      <vt:lpstr>隶书</vt:lpstr>
      <vt:lpstr>Arial</vt:lpstr>
      <vt:lpstr>Calibri</vt:lpstr>
      <vt:lpstr>Calibri Light</vt:lpstr>
      <vt:lpstr>Source Sans Pro</vt:lpstr>
      <vt:lpstr>Office 主题</vt:lpstr>
      <vt:lpstr>PowerPoint 演示文稿</vt:lpstr>
      <vt:lpstr>PowerPoint 演示文稿</vt:lpstr>
      <vt:lpstr>PowerPoint 演示文稿</vt:lpstr>
      <vt:lpstr>核心技术</vt:lpstr>
      <vt:lpstr>核心技术</vt:lpstr>
      <vt:lpstr>项目背景</vt:lpstr>
      <vt:lpstr>社会痛点</vt:lpstr>
      <vt:lpstr>项目介绍</vt:lpstr>
      <vt:lpstr>项目前期开发过程</vt:lpstr>
      <vt:lpstr>设计</vt:lpstr>
      <vt:lpstr>前端开发</vt:lpstr>
      <vt:lpstr>后端开发</vt:lpstr>
      <vt:lpstr>核心技术学习</vt:lpstr>
      <vt:lpstr>核心技术学习</vt:lpstr>
      <vt:lpstr>调整情况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46</cp:revision>
  <dcterms:created xsi:type="dcterms:W3CDTF">2016-05-09T13:01:00Z</dcterms:created>
  <dcterms:modified xsi:type="dcterms:W3CDTF">2018-10-07T07:21:18Z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