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69373a94784b9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69373a94784b9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9373a94784b9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69373a94784b9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69373a94784b9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69373a94784b9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69373a94784b9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69373a94784b9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9625048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327760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51420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597395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3929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6595937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3380102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3031843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77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7605579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3275648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8396463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6508932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792844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2708745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53964441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6304738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‹#›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4607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ackoffice.logikaschool.com.ua/students/active/30519/groups/1025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4381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Що</a:t>
            </a:r>
            <a:r>
              <a:rPr lang="ru-RU" dirty="0"/>
              <a:t> буде, </a:t>
            </a:r>
            <a:r>
              <a:rPr lang="ru-RU" dirty="0" err="1"/>
              <a:t>якщо</a:t>
            </a:r>
            <a:r>
              <a:rPr lang="ru-RU" dirty="0"/>
              <a:t> сервер </a:t>
            </a:r>
            <a:r>
              <a:rPr lang="ru-RU" dirty="0" err="1"/>
              <a:t>вимкнеться</a:t>
            </a:r>
            <a:r>
              <a:rPr lang="ru-RU" dirty="0"/>
              <a:t>?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957515"/>
            <a:ext cx="85206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b="1" i="0" u="none" strike="noStrike" dirty="0" err="1">
                <a:solidFill>
                  <a:srgbClr val="99CA3C"/>
                </a:solidFill>
                <a:effectLst/>
                <a:latin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Солтус</a:t>
            </a:r>
            <a:r>
              <a:rPr lang="uk-UA" sz="2000" b="1" i="0" u="none" strike="noStrike" dirty="0">
                <a:solidFill>
                  <a:srgbClr val="99CA3C"/>
                </a:solidFill>
                <a:effectLst/>
                <a:latin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uk-UA" sz="2000" b="1" i="0" u="none" strike="noStrike" dirty="0">
                <a:solidFill>
                  <a:schemeClr val="accent1"/>
                </a:solidFill>
                <a:effectLst/>
                <a:latin typeface="Inter T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Павл</a:t>
            </a:r>
            <a:r>
              <a:rPr lang="uk-UA" sz="2000" b="1" i="0" u="none" strike="noStrike" dirty="0">
                <a:solidFill>
                  <a:schemeClr val="accent1"/>
                </a:solidFill>
                <a:effectLst/>
                <a:latin typeface="Inter Tight"/>
              </a:rPr>
              <a:t>о</a:t>
            </a:r>
            <a:endParaRPr lang="ru-RU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64062" y="1114425"/>
            <a:ext cx="6813001" cy="26284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286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uk" sz="1800" dirty="0"/>
              <a:t>1.</a:t>
            </a:r>
            <a:r>
              <a:rPr lang="ru-RU" sz="1800" dirty="0"/>
              <a:t> Сервер не </a:t>
            </a:r>
            <a:r>
              <a:rPr lang="ru-RU" sz="1800" dirty="0" err="1"/>
              <a:t>відповідає</a:t>
            </a:r>
            <a:r>
              <a:rPr lang="ru-RU" sz="1800" dirty="0"/>
              <a:t> на </a:t>
            </a:r>
            <a:r>
              <a:rPr lang="ru-RU" sz="1800" dirty="0" err="1"/>
              <a:t>запити</a:t>
            </a:r>
            <a:r>
              <a:rPr lang="ru-RU" sz="1800" dirty="0"/>
              <a:t>.</a:t>
            </a:r>
            <a:br>
              <a:rPr lang="ru-RU" sz="1800" dirty="0"/>
            </a:br>
            <a:endParaRPr sz="1800" dirty="0"/>
          </a:p>
          <a:p>
            <a:pPr marL="22860" lvl="0" algn="l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uk" sz="1800" dirty="0"/>
              <a:t>2.</a:t>
            </a:r>
            <a:r>
              <a:rPr lang="ru-RU" sz="1800" dirty="0"/>
              <a:t> </a:t>
            </a:r>
            <a:r>
              <a:rPr lang="ru-RU" sz="1800" dirty="0" err="1"/>
              <a:t>Усі</a:t>
            </a:r>
            <a:r>
              <a:rPr lang="ru-RU" sz="1800" dirty="0"/>
              <a:t> </a:t>
            </a:r>
            <a:r>
              <a:rPr lang="ru-RU" sz="1800" dirty="0" err="1"/>
              <a:t>клієнти</a:t>
            </a:r>
            <a:r>
              <a:rPr lang="ru-RU" sz="1800" dirty="0"/>
              <a:t> </a:t>
            </a:r>
            <a:r>
              <a:rPr lang="ru-RU" sz="1800" dirty="0" err="1"/>
              <a:t>втрачають</a:t>
            </a:r>
            <a:r>
              <a:rPr lang="ru-RU" sz="1800" dirty="0"/>
              <a:t> доступ до </a:t>
            </a:r>
            <a:r>
              <a:rPr lang="ru-RU" sz="1800" dirty="0" err="1"/>
              <a:t>сервісу</a:t>
            </a:r>
            <a:r>
              <a:rPr lang="ru-RU" sz="1800" dirty="0"/>
              <a:t>.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FBBAF0-5BEB-B275-408C-7F2DB3B33F5E}"/>
              </a:ext>
            </a:extLst>
          </p:cNvPr>
          <p:cNvSpPr/>
          <p:nvPr/>
        </p:nvSpPr>
        <p:spPr>
          <a:xfrm>
            <a:off x="1531744" y="176700"/>
            <a:ext cx="608051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dirty="0">
                <a:solidFill>
                  <a:srgbClr val="92D050"/>
                </a:solidFill>
              </a:rPr>
              <a:t>Сервер </a:t>
            </a:r>
            <a:r>
              <a:rPr lang="ru-RU" sz="2800" dirty="0" err="1">
                <a:solidFill>
                  <a:srgbClr val="92D050"/>
                </a:solidFill>
              </a:rPr>
              <a:t>вимкнено</a:t>
            </a:r>
            <a:r>
              <a:rPr lang="ru-RU" sz="2800" dirty="0">
                <a:solidFill>
                  <a:srgbClr val="92D050"/>
                </a:solidFill>
              </a:rPr>
              <a:t> — </a:t>
            </a:r>
            <a:r>
              <a:rPr lang="ru-RU" sz="2800" dirty="0" err="1">
                <a:solidFill>
                  <a:srgbClr val="92D050"/>
                </a:solidFill>
              </a:rPr>
              <a:t>що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це</a:t>
            </a:r>
            <a:r>
              <a:rPr lang="ru-RU" sz="2800" dirty="0">
                <a:solidFill>
                  <a:srgbClr val="92D050"/>
                </a:solidFill>
              </a:rPr>
              <a:t> </a:t>
            </a:r>
            <a:r>
              <a:rPr lang="ru-RU" sz="2800" dirty="0" err="1">
                <a:solidFill>
                  <a:srgbClr val="92D050"/>
                </a:solidFill>
              </a:rPr>
              <a:t>означає</a:t>
            </a:r>
            <a:r>
              <a:rPr lang="ru-RU" sz="2800" dirty="0">
                <a:solidFill>
                  <a:srgbClr val="92D050"/>
                </a:solidFill>
              </a:rPr>
              <a:t>?</a:t>
            </a:r>
            <a:endParaRPr lang="ru-RU" sz="2800" b="0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EEC3FE-C954-B908-2C1D-FAD75A37A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686" y="2543864"/>
            <a:ext cx="3586626" cy="23979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-326476" y="0"/>
            <a:ext cx="8520600" cy="41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>
              <a:buNone/>
            </a:pPr>
            <a:r>
              <a:rPr lang="uk-UA" sz="1100" dirty="0"/>
              <a:t>З боку клієнта — усе виглядає як </a:t>
            </a:r>
            <a:r>
              <a:rPr lang="uk-UA" sz="1100" b="1" dirty="0"/>
              <a:t>втрата зв'язку з сервісом</a:t>
            </a:r>
            <a:r>
              <a:rPr lang="uk-UA" sz="1100" dirty="0"/>
              <a:t>. Це може проявлятись так: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/>
              <a:t>🕓 </a:t>
            </a:r>
            <a:r>
              <a:rPr lang="uk-UA" sz="1100" b="1" dirty="0"/>
              <a:t>Тривале завантаження</a:t>
            </a:r>
            <a:r>
              <a:rPr lang="uk-UA" sz="1100" dirty="0"/>
              <a:t> або взагалі нічого не відбувається.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/>
              <a:t>❌ </a:t>
            </a:r>
            <a:r>
              <a:rPr lang="uk-UA" sz="1100" b="1" dirty="0"/>
              <a:t>Помилки</a:t>
            </a:r>
            <a:r>
              <a:rPr lang="uk-UA" sz="1100" dirty="0"/>
              <a:t>:</a:t>
            </a:r>
            <a:br>
              <a:rPr lang="uk-UA" sz="1100" dirty="0"/>
            </a:br>
            <a:r>
              <a:rPr lang="uk-UA" sz="1100" dirty="0"/>
              <a:t>«Не вдалося підключитися до сервера»</a:t>
            </a:r>
            <a:br>
              <a:rPr lang="uk-UA" sz="1100" dirty="0"/>
            </a:br>
            <a:r>
              <a:rPr lang="uk-UA" sz="1100" dirty="0"/>
              <a:t>«Сторінку не знайдено» (404)</a:t>
            </a:r>
            <a:br>
              <a:rPr lang="uk-UA" sz="1100" dirty="0"/>
            </a:br>
            <a:r>
              <a:rPr lang="uk-UA" sz="1100" dirty="0"/>
              <a:t>«Сервер не відповідає» (500 або 503)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/>
              <a:t>📱 </a:t>
            </a:r>
            <a:r>
              <a:rPr lang="uk-UA" sz="1100" b="1" dirty="0"/>
              <a:t>Мобільні додатки не працюють</a:t>
            </a:r>
            <a:r>
              <a:rPr lang="uk-UA" sz="1100" dirty="0"/>
              <a:t> — не оновлюють дані, не дозволяють увійти.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/>
              <a:t>🎮 </a:t>
            </a:r>
            <a:r>
              <a:rPr lang="uk-UA" sz="1100" b="1" dirty="0"/>
              <a:t>Ігри</a:t>
            </a:r>
            <a:r>
              <a:rPr lang="uk-UA" sz="1100" dirty="0"/>
              <a:t> — обрив з’єднання, втрата прогресу.</a:t>
            </a:r>
            <a:br>
              <a:rPr lang="uk-UA" sz="1100" dirty="0"/>
            </a:br>
            <a:br>
              <a:rPr lang="uk-UA" sz="1100" dirty="0"/>
            </a:br>
            <a:r>
              <a:rPr lang="uk-UA" sz="1100" dirty="0"/>
              <a:t>📧 </a:t>
            </a:r>
            <a:r>
              <a:rPr lang="uk-UA" sz="1100" b="1" dirty="0"/>
              <a:t>Електронна пошта або чати</a:t>
            </a:r>
            <a:r>
              <a:rPr lang="uk-UA" sz="1100" dirty="0"/>
              <a:t> — неможливо відправити чи отримати повідомлення.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AC7CC86-B779-0859-F45B-895B73E23B5D}"/>
              </a:ext>
            </a:extLst>
          </p:cNvPr>
          <p:cNvSpPr/>
          <p:nvPr/>
        </p:nvSpPr>
        <p:spPr>
          <a:xfrm>
            <a:off x="2587322" y="176510"/>
            <a:ext cx="39693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3200" dirty="0">
                <a:solidFill>
                  <a:srgbClr val="92D050"/>
                </a:solidFill>
              </a:rPr>
              <a:t>Що відчуває клієнт?</a:t>
            </a:r>
            <a:endParaRPr lang="ru-RU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990639C-C142-7273-B693-227943AC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633" y="3573485"/>
            <a:ext cx="1532334" cy="15700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1F335B-2C31-E56A-A459-22C6222A9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87" y="3533776"/>
            <a:ext cx="1655479" cy="1570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90D758-0DBE-F2EE-4AC4-CBED7315747B}"/>
              </a:ext>
            </a:extLst>
          </p:cNvPr>
          <p:cNvSpPr/>
          <p:nvPr/>
        </p:nvSpPr>
        <p:spPr>
          <a:xfrm>
            <a:off x="1583841" y="190798"/>
            <a:ext cx="5976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400" dirty="0">
                <a:solidFill>
                  <a:srgbClr val="92D050"/>
                </a:solidFill>
              </a:rPr>
              <a:t>Наслідки для системи</a:t>
            </a:r>
            <a:endParaRPr lang="ru-RU" sz="4400" b="0" cap="none" spc="0" dirty="0">
              <a:ln w="0"/>
              <a:solidFill>
                <a:srgbClr val="92D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F3E34B-5536-39ED-919A-327FA60B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66729"/>
            <a:ext cx="42195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Проста зупинка роботи.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Втрата даних (якщо не збережено).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Зниження довіри користувачів.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Фінансові збитки для компанії.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0D3818-EF40-7FC7-E4C7-1892275C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462087"/>
            <a:ext cx="3682807" cy="3100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DA21684-2D55-FA95-AF9A-CD5300F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60112"/>
            <a:ext cx="8520600" cy="841800"/>
          </a:xfrm>
        </p:spPr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DBD7D-BB34-0CFA-4720-5C3472AC3D77}"/>
              </a:ext>
            </a:extLst>
          </p:cNvPr>
          <p:cNvSpPr txBox="1"/>
          <p:nvPr/>
        </p:nvSpPr>
        <p:spPr>
          <a:xfrm>
            <a:off x="617339" y="1244144"/>
            <a:ext cx="63472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92D050"/>
                </a:solidFill>
              </a:rPr>
              <a:t>Сервер — </a:t>
            </a:r>
            <a:r>
              <a:rPr lang="uk-UA" dirty="0" err="1">
                <a:solidFill>
                  <a:srgbClr val="92D050"/>
                </a:solidFill>
              </a:rPr>
              <a:t>життєво</a:t>
            </a:r>
            <a:r>
              <a:rPr lang="uk-UA" dirty="0">
                <a:solidFill>
                  <a:srgbClr val="92D050"/>
                </a:solidFill>
              </a:rPr>
              <a:t> важливий елемент цифрових сервісів.</a:t>
            </a:r>
            <a:br>
              <a:rPr lang="uk-UA" dirty="0">
                <a:solidFill>
                  <a:srgbClr val="92D050"/>
                </a:solidFill>
              </a:rPr>
            </a:br>
            <a:r>
              <a:rPr lang="uk-UA" dirty="0">
                <a:solidFill>
                  <a:srgbClr val="92D050"/>
                </a:solidFill>
              </a:rPr>
              <a:t>Якщо він вимикається — клієнти залишаються без доступу, а система перестає функціонувати.</a:t>
            </a:r>
            <a:br>
              <a:rPr lang="uk-UA" dirty="0">
                <a:solidFill>
                  <a:srgbClr val="92D050"/>
                </a:solidFill>
              </a:rPr>
            </a:br>
            <a:r>
              <a:rPr lang="uk-UA" dirty="0">
                <a:solidFill>
                  <a:srgbClr val="92D050"/>
                </a:solidFill>
              </a:rPr>
              <a:t>Тому важливо забезпечувати </a:t>
            </a:r>
            <a:r>
              <a:rPr lang="uk-UA" b="1" dirty="0">
                <a:solidFill>
                  <a:srgbClr val="92D050"/>
                </a:solidFill>
              </a:rPr>
              <a:t>надійність</a:t>
            </a:r>
            <a:r>
              <a:rPr lang="uk-UA" dirty="0">
                <a:solidFill>
                  <a:srgbClr val="92D050"/>
                </a:solidFill>
              </a:rPr>
              <a:t> та </a:t>
            </a:r>
            <a:r>
              <a:rPr lang="uk-UA" b="1" dirty="0">
                <a:solidFill>
                  <a:srgbClr val="92D050"/>
                </a:solidFill>
              </a:rPr>
              <a:t>резервне копіювання</a:t>
            </a:r>
            <a:r>
              <a:rPr lang="uk-UA" dirty="0">
                <a:solidFill>
                  <a:srgbClr val="92D050"/>
                </a:solidFill>
              </a:rPr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8A40A9E-1FE6-2A08-6044-4FB222299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97" y="2682802"/>
            <a:ext cx="2849229" cy="2460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196</Words>
  <Application>Microsoft Office PowerPoint</Application>
  <PresentationFormat>Экран (16:9)</PresentationFormat>
  <Paragraphs>14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Inter Tight</vt:lpstr>
      <vt:lpstr>Trebuchet MS</vt:lpstr>
      <vt:lpstr>Wingdings 3</vt:lpstr>
      <vt:lpstr>Аспект</vt:lpstr>
      <vt:lpstr>Що буде, якщо сервер вимкнеться?</vt:lpstr>
      <vt:lpstr>1. Сервер не відповідає на запити.  2. Усі клієнти втрачають доступ до сервісу.  </vt:lpstr>
      <vt:lpstr>З боку клієнта — усе виглядає як втрата зв'язку з сервісом. Це може проявлятись так:  🕓 Тривале завантаження або взагалі нічого не відбувається.  ❌ Помилки: «Не вдалося підключитися до сервера» «Сторінку не знайдено» (404) «Сервер не відповідає» (500 або 503)  📱 Мобільні додатки не працюють — не оновлюють дані, не дозволяють увійти.  🎮 Ігри — обрив з’єднання, втрата прогресу.  📧 Електронна пошта або чати — неможливо відправити чи отримати повідомлення.</vt:lpstr>
      <vt:lpstr>Презентация PowerPoint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Oleg</dc:creator>
  <cp:lastModifiedBy>Богосян Олег Альбертович</cp:lastModifiedBy>
  <cp:revision>2</cp:revision>
  <dcterms:modified xsi:type="dcterms:W3CDTF">2025-05-02T15:05:40Z</dcterms:modified>
</cp:coreProperties>
</file>