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80" r:id="rId4"/>
    <p:sldId id="297" r:id="rId5"/>
    <p:sldId id="281" r:id="rId6"/>
    <p:sldId id="282" r:id="rId7"/>
    <p:sldId id="283" r:id="rId8"/>
    <p:sldId id="285" r:id="rId9"/>
    <p:sldId id="284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5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C1C9E-1EA2-497B-8997-A905DFCCC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A49757-0CAF-497A-9C77-29C09E67F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93135B-1A4A-4149-B0C8-63517428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47-F34F-42D9-8E54-2F3262237AEB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F9253C-5D63-46C2-8E7B-6E3305EA6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D1C27F-EBBC-4605-8D93-6D3C7181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AF13-6929-4528-9F33-7585031E1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96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0C729-D68C-4ECD-97CF-0ECD0CF9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321780-D958-4EA9-91A4-500DF4140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9ECB3B-4D22-496A-A8E3-3FE4C5B7A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47-F34F-42D9-8E54-2F3262237AEB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A6BEE2-C31F-4711-ACEB-2CCD9E09D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A6C50C-F44F-4EAD-B29E-AF3DF950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AF13-6929-4528-9F33-7585031E1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03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538374-3BF0-4F92-8870-D6338BB6B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4B9F9C-2741-41D0-BAA1-1AA31B86E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7D1BD2-E5EA-4DDB-ABFB-BE18D2E1B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47-F34F-42D9-8E54-2F3262237AEB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D24D2C-24E2-4F27-A12D-258817246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2470B0-9156-4F43-88A7-E5082D9B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AF13-6929-4528-9F33-7585031E1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88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29232" y="5156200"/>
            <a:ext cx="8179003" cy="1701800"/>
            <a:chOff x="21924" y="3867150"/>
            <a:chExt cx="6134252" cy="1276350"/>
          </a:xfrm>
        </p:grpSpPr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24" y="3867150"/>
              <a:ext cx="6134252" cy="127635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5" descr="F:\百度云\logo.png"/>
            <p:cNvPicPr>
              <a:picLocks noChangeAspect="1" noChangeArrowheads="1"/>
            </p:cNvPicPr>
            <p:nvPr userDrawn="1"/>
          </p:nvPicPr>
          <p:blipFill>
            <a:blip r:embed="rId3" cstate="print">
              <a:duotone>
                <a:prstClr val="black"/>
                <a:schemeClr val="bg1">
                  <a:lumMod val="9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24" y="4125054"/>
              <a:ext cx="1410747" cy="299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5" descr="F:\百度云\logo.png">
            <a:extLst>
              <a:ext uri="{FF2B5EF4-FFF2-40B4-BE49-F238E27FC236}">
                <a16:creationId xmlns:a16="http://schemas.microsoft.com/office/drawing/2014/main" id="{D281AE1F-8688-47A5-94F1-E2C490F03A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20517" y="357522"/>
            <a:ext cx="2258216" cy="48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F98B5197-73FD-42E0-8173-02A31EF254E2}"/>
              </a:ext>
            </a:extLst>
          </p:cNvPr>
          <p:cNvGrpSpPr/>
          <p:nvPr userDrawn="1"/>
        </p:nvGrpSpPr>
        <p:grpSpPr>
          <a:xfrm>
            <a:off x="9478733" y="312589"/>
            <a:ext cx="2377907" cy="619183"/>
            <a:chOff x="7109050" y="234441"/>
            <a:chExt cx="1783430" cy="464387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7941"/>
            <a:stretch/>
          </p:blipFill>
          <p:spPr>
            <a:xfrm>
              <a:off x="7109050" y="234441"/>
              <a:ext cx="802431" cy="46438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228B04A-B5D3-4EBA-858F-4F9BD52F94C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058"/>
            <a:stretch/>
          </p:blipFill>
          <p:spPr>
            <a:xfrm>
              <a:off x="7824894" y="257588"/>
              <a:ext cx="1067586" cy="3777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5731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34" y="164637"/>
            <a:ext cx="1069908" cy="997744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5138377"/>
            <a:ext cx="8176684" cy="1706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143339" y="5138376"/>
            <a:ext cx="8176684" cy="1719624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08405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75FEF-A940-41EC-BC8C-173F6EF3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5D7356-3158-4924-9798-DDFF9B444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BFFB61-330F-4627-A3DD-34957616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47-F34F-42D9-8E54-2F3262237AEB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77DA1E-09A0-413A-ADD1-14DBDE28F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5142A-C406-4AB9-9E54-7A457E99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AF13-6929-4528-9F33-7585031E1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14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356FF-956D-410B-88FF-E59AAC0C4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9BB480-A5C0-4844-8BBA-3FF8BD948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6CDD7C-35C5-4CC7-B0D2-95AFC619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47-F34F-42D9-8E54-2F3262237AEB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D85881-ED8E-4BE5-B210-9C785400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80F0B7-AF2A-4205-A969-A73445F9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AF13-6929-4528-9F33-7585031E1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86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91258-C2C5-40D2-A483-B63864D4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CA2D5-BF34-48FD-9CD1-F0A4F72E7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FF434B-FB7E-489B-A015-33D0FDBDC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7BF6B9-6E1A-44E6-8DA8-A14C80D9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47-F34F-42D9-8E54-2F3262237AEB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3BF80B-9E98-4777-9B2D-871B71F3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493A0B-E2E5-4590-A1A2-8238AE24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AF13-6929-4528-9F33-7585031E1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0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51D75-DC1D-4DC2-8B82-0AFA2E05F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7E016E-CA00-4664-92A6-2107F101F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7A4DA-71E5-435C-9226-7013B2C39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C452A6-CD55-42F5-A1FE-5DE652E1D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2954C0-78C9-4678-920E-BC6D7CE45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4C46DA-7D11-48B7-8C88-396B7CB1E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47-F34F-42D9-8E54-2F3262237AEB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A7BF54-CB5B-41F8-90C3-C2D575DE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DB1F8F-F138-410A-9C04-938CE542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AF13-6929-4528-9F33-7585031E1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407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83BFF-A5D2-4D80-937F-0C2BA62BD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EC4476-CDFA-4757-B1D4-6964339F6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47-F34F-42D9-8E54-2F3262237AEB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FF4ADB-A0A3-4891-968D-8B2C50D3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2F5DD6-8EF1-45ED-9CDF-ECB33BED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AF13-6929-4528-9F33-7585031E1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33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1D9057-685B-47E0-A0EF-090FAC149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47-F34F-42D9-8E54-2F3262237AEB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133646-06B8-4929-A865-9295FD7C4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12F228-65C8-4C45-8C37-F0C02EBE3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AF13-6929-4528-9F33-7585031E1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3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1DBFD-02DD-42A6-96B8-BF9DFAB94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34E523-EFDA-45CA-98FA-D011C70C7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C73551-58A0-4B0B-8B75-395757187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7E4274-542B-41DF-83E8-60A8C8C7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47-F34F-42D9-8E54-2F3262237AEB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E3841C-30F0-409A-8070-8A0295E32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7EA1BE-3CB5-4355-802B-199B4B99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AF13-6929-4528-9F33-7585031E1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4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C99D4-43AE-4DC2-BF54-080C8C619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782BA7-E47B-4D47-8180-8C1CD0174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33B2CE-2EA5-427A-A328-42E153190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2ACA63-3DB8-4560-9E15-58013EF6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47-F34F-42D9-8E54-2F3262237AEB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D1347E-5DC5-40CC-A49D-5F54DBC4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B2A7A5-7A25-4AC8-BCE0-5452A79A9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AF13-6929-4528-9F33-7585031E1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56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5E12DB-65C7-49EE-BF4B-C625313D1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81EDD3-1927-4738-A321-585D2F4E8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1896CC-DF17-4C8A-B40D-15150E7A1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DCB47-F34F-42D9-8E54-2F3262237AEB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3724F8-BB67-4073-90E6-704205784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A3C4D-8A05-4F87-B2DE-307440AA6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FAF13-6929-4528-9F33-7585031E1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54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jgamblin/Mirai-Source-Code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>
            <a:spLocks/>
          </p:cNvSpPr>
          <p:nvPr/>
        </p:nvSpPr>
        <p:spPr>
          <a:xfrm>
            <a:off x="623393" y="2520115"/>
            <a:ext cx="11125548" cy="1044503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 algn="ctr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3733" b="1" dirty="0">
                <a:latin typeface="等线" panose="02010600030101010101" pitchFamily="2" charset="-122"/>
                <a:cs typeface="+mj-cs"/>
              </a:rPr>
              <a:t>物联网</a:t>
            </a:r>
            <a:r>
              <a:rPr lang="en-US" altLang="zh-CN" sz="3733" b="1" dirty="0" err="1">
                <a:latin typeface="等线" panose="02010600030101010101" pitchFamily="2" charset="-122"/>
                <a:cs typeface="+mj-cs"/>
              </a:rPr>
              <a:t>Mirai</a:t>
            </a:r>
            <a:r>
              <a:rPr lang="zh-CN" altLang="en-US" sz="3733" b="1" dirty="0">
                <a:latin typeface="等线" panose="02010600030101010101" pitchFamily="2" charset="-122"/>
                <a:cs typeface="+mj-cs"/>
              </a:rPr>
              <a:t>源码分析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60D9E52-70CA-480C-9BE5-111E8D70BCD9}"/>
              </a:ext>
            </a:extLst>
          </p:cNvPr>
          <p:cNvSpPr/>
          <p:nvPr/>
        </p:nvSpPr>
        <p:spPr>
          <a:xfrm>
            <a:off x="17816" y="1316766"/>
            <a:ext cx="12192000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267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电子科技大学 </a:t>
            </a:r>
            <a:r>
              <a:rPr lang="en-US" altLang="zh-CN" sz="4267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- </a:t>
            </a:r>
            <a:r>
              <a:rPr lang="zh-CN" altLang="en-US" sz="4267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网络空间安全研究中心（暨学院）</a:t>
            </a:r>
            <a:endParaRPr lang="zh-CN" altLang="en-US" sz="4267" dirty="0">
              <a:solidFill>
                <a:srgbClr val="FF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D906D24-CF3A-4E1E-9315-0E6AE675B841}"/>
              </a:ext>
            </a:extLst>
          </p:cNvPr>
          <p:cNvSpPr txBox="1"/>
          <p:nvPr/>
        </p:nvSpPr>
        <p:spPr>
          <a:xfrm>
            <a:off x="143339" y="157485"/>
            <a:ext cx="10081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二、过程分析</a:t>
            </a:r>
            <a:endParaRPr lang="zh-CN" altLang="en-US" sz="1867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7FF171-DFFC-4527-9DEF-56A6016EF6C6}"/>
              </a:ext>
            </a:extLst>
          </p:cNvPr>
          <p:cNvSpPr/>
          <p:nvPr/>
        </p:nvSpPr>
        <p:spPr>
          <a:xfrm>
            <a:off x="251520" y="843558"/>
            <a:ext cx="2016224" cy="106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Loader</a:t>
            </a:r>
            <a:r>
              <a:rPr lang="zh-CN" altLang="en-US" dirty="0"/>
              <a:t>分析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3E579E-41B7-4F2D-AEE7-09799182CD5B}"/>
              </a:ext>
            </a:extLst>
          </p:cNvPr>
          <p:cNvSpPr/>
          <p:nvPr/>
        </p:nvSpPr>
        <p:spPr>
          <a:xfrm>
            <a:off x="749601" y="2010347"/>
            <a:ext cx="2590758" cy="478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latinLnBrk="1"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  <a:buFont typeface="Wingdings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telnet_info_pars</a:t>
            </a:r>
            <a:r>
              <a:rPr lang="zh-CN" altLang="en-US" dirty="0"/>
              <a:t>分析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A93760C-F7C0-4159-AFEB-2473B930C1A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258" y="742260"/>
            <a:ext cx="6577135" cy="5705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5716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D906D24-CF3A-4E1E-9315-0E6AE675B841}"/>
              </a:ext>
            </a:extLst>
          </p:cNvPr>
          <p:cNvSpPr txBox="1"/>
          <p:nvPr/>
        </p:nvSpPr>
        <p:spPr>
          <a:xfrm>
            <a:off x="143339" y="157485"/>
            <a:ext cx="10081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二、过程分析</a:t>
            </a:r>
            <a:endParaRPr lang="zh-CN" altLang="en-US" sz="1867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7FF171-DFFC-4527-9DEF-56A6016EF6C6}"/>
              </a:ext>
            </a:extLst>
          </p:cNvPr>
          <p:cNvSpPr/>
          <p:nvPr/>
        </p:nvSpPr>
        <p:spPr>
          <a:xfrm>
            <a:off x="251520" y="843558"/>
            <a:ext cx="2016224" cy="106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Loader</a:t>
            </a:r>
            <a:r>
              <a:rPr lang="zh-CN" altLang="en-US" dirty="0"/>
              <a:t>分析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3E579E-41B7-4F2D-AEE7-09799182CD5B}"/>
              </a:ext>
            </a:extLst>
          </p:cNvPr>
          <p:cNvSpPr/>
          <p:nvPr/>
        </p:nvSpPr>
        <p:spPr>
          <a:xfrm>
            <a:off x="749601" y="2010347"/>
            <a:ext cx="2590758" cy="478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latinLnBrk="1"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  <a:buFont typeface="Wingdings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server_create</a:t>
            </a:r>
            <a:r>
              <a:rPr lang="zh-CN" altLang="zh-CN" b="1" kern="100" dirty="0">
                <a:latin typeface="等线 Light" panose="02010600030101010101" pitchFamily="2" charset="-122"/>
                <a:ea typeface="等线 Light" panose="02010600030101010101" pitchFamily="2" charset="-122"/>
              </a:rPr>
              <a:t>分析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65FC431-B397-4986-92A2-5BD687365F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511" y="153849"/>
            <a:ext cx="5856059" cy="65466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4023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D906D24-CF3A-4E1E-9315-0E6AE675B841}"/>
              </a:ext>
            </a:extLst>
          </p:cNvPr>
          <p:cNvSpPr txBox="1"/>
          <p:nvPr/>
        </p:nvSpPr>
        <p:spPr>
          <a:xfrm>
            <a:off x="143339" y="157485"/>
            <a:ext cx="10081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二、过程分析</a:t>
            </a:r>
            <a:endParaRPr lang="zh-CN" altLang="en-US" sz="1867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7FF171-DFFC-4527-9DEF-56A6016EF6C6}"/>
              </a:ext>
            </a:extLst>
          </p:cNvPr>
          <p:cNvSpPr/>
          <p:nvPr/>
        </p:nvSpPr>
        <p:spPr>
          <a:xfrm>
            <a:off x="251520" y="843558"/>
            <a:ext cx="2016224" cy="106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cnc</a:t>
            </a:r>
            <a:r>
              <a:rPr lang="zh-CN" altLang="en-US" dirty="0"/>
              <a:t>分析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1B6DB4-68CD-429B-8DF3-526E378181FE}"/>
              </a:ext>
            </a:extLst>
          </p:cNvPr>
          <p:cNvSpPr/>
          <p:nvPr/>
        </p:nvSpPr>
        <p:spPr>
          <a:xfrm>
            <a:off x="3214046" y="677626"/>
            <a:ext cx="1872068" cy="478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latinLnBrk="1"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  <a:buFont typeface="Wingdings" pitchFamily="2" charset="2"/>
              <a:buChar char="ü"/>
            </a:pPr>
            <a:r>
              <a:rPr lang="en-US" altLang="zh-CN" dirty="0"/>
              <a:t>main</a:t>
            </a:r>
            <a:r>
              <a:rPr lang="zh-CN" altLang="en-US" dirty="0"/>
              <a:t>分析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587D3B2-B189-40A4-8957-AB64382435F9}"/>
              </a:ext>
            </a:extLst>
          </p:cNvPr>
          <p:cNvSpPr/>
          <p:nvPr/>
        </p:nvSpPr>
        <p:spPr>
          <a:xfrm>
            <a:off x="2433553" y="1184586"/>
            <a:ext cx="36624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cnc</a:t>
            </a:r>
            <a:r>
              <a:rPr lang="zh-C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为跑在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C&amp;C</a:t>
            </a:r>
            <a:r>
              <a:rPr lang="zh-C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服务器上的僵尸网络服务端，用于下发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C&amp;C</a:t>
            </a:r>
            <a:r>
              <a:rPr lang="zh-C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命令。它会监听两个端口：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23</a:t>
            </a:r>
            <a:r>
              <a:rPr lang="zh-C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和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101</a:t>
            </a:r>
            <a:endParaRPr lang="zh-CN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F58BDAB-8768-4BED-B253-D779F9B28369}"/>
              </a:ext>
            </a:extLst>
          </p:cNvPr>
          <p:cNvSpPr/>
          <p:nvPr/>
        </p:nvSpPr>
        <p:spPr>
          <a:xfrm>
            <a:off x="804596" y="2564376"/>
            <a:ext cx="4153362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ts val="1950"/>
              </a:lnSpc>
              <a:spcAft>
                <a:spcPts val="1200"/>
              </a:spcAft>
            </a:pPr>
            <a:r>
              <a:rPr lang="zh-CN" altLang="en-US" kern="0" dirty="0">
                <a:solidFill>
                  <a:srgbClr val="4F4F4F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如</a:t>
            </a:r>
            <a:r>
              <a:rPr lang="zh-CN" altLang="zh-CN" kern="0" dirty="0">
                <a:solidFill>
                  <a:srgbClr val="4F4F4F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下还是</a:t>
            </a:r>
            <a:r>
              <a:rPr lang="en-US" altLang="zh-CN" kern="0" dirty="0" err="1">
                <a:solidFill>
                  <a:srgbClr val="4F4F4F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main.go</a:t>
            </a:r>
            <a:r>
              <a:rPr lang="zh-CN" altLang="zh-CN" kern="0" dirty="0">
                <a:solidFill>
                  <a:srgbClr val="4F4F4F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文件的代码。</a:t>
            </a:r>
            <a:endParaRPr lang="zh-CN" altLang="zh-CN" sz="2000" kern="100" dirty="0">
              <a:effectLst/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27BF1DB-4B97-4B36-9671-732DD49C3B5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147917"/>
            <a:ext cx="5664627" cy="6562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DB04B3D-902D-4872-BC0B-5374809791D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80" y="2957743"/>
            <a:ext cx="4781550" cy="3829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7573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D906D24-CF3A-4E1E-9315-0E6AE675B841}"/>
              </a:ext>
            </a:extLst>
          </p:cNvPr>
          <p:cNvSpPr txBox="1"/>
          <p:nvPr/>
        </p:nvSpPr>
        <p:spPr>
          <a:xfrm>
            <a:off x="143339" y="157485"/>
            <a:ext cx="10081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二、过程分析</a:t>
            </a:r>
            <a:endParaRPr lang="zh-CN" altLang="en-US" sz="1867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7FF171-DFFC-4527-9DEF-56A6016EF6C6}"/>
              </a:ext>
            </a:extLst>
          </p:cNvPr>
          <p:cNvSpPr/>
          <p:nvPr/>
        </p:nvSpPr>
        <p:spPr>
          <a:xfrm>
            <a:off x="251520" y="843558"/>
            <a:ext cx="2016224" cy="106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cnc</a:t>
            </a:r>
            <a:r>
              <a:rPr lang="zh-CN" altLang="en-US" dirty="0"/>
              <a:t>分析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4FAADE-DCFF-40E6-B26C-3E19E0A6CF7C}"/>
              </a:ext>
            </a:extLst>
          </p:cNvPr>
          <p:cNvSpPr/>
          <p:nvPr/>
        </p:nvSpPr>
        <p:spPr>
          <a:xfrm>
            <a:off x="749602" y="2201686"/>
            <a:ext cx="2603584" cy="478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latinLnBrk="1"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  <a:buFont typeface="Wingdings" pitchFamily="2" charset="2"/>
              <a:buChar char="ü"/>
            </a:pPr>
            <a:r>
              <a:rPr lang="en-US" altLang="zh-CN" dirty="0" err="1"/>
              <a:t>NewBot</a:t>
            </a:r>
            <a:r>
              <a:rPr lang="zh-CN" altLang="en-US" dirty="0"/>
              <a:t>分析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20A900-41CA-415C-BDA2-A0818C03AFD0}"/>
              </a:ext>
            </a:extLst>
          </p:cNvPr>
          <p:cNvSpPr/>
          <p:nvPr/>
        </p:nvSpPr>
        <p:spPr>
          <a:xfrm>
            <a:off x="389962" y="3254593"/>
            <a:ext cx="306236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ts val="1950"/>
              </a:lnSpc>
              <a:spcAft>
                <a:spcPts val="1200"/>
              </a:spcAft>
            </a:pPr>
            <a:r>
              <a:rPr lang="en-US" altLang="zh-CN" kern="0" dirty="0" err="1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NewBot</a:t>
            </a:r>
            <a:r>
              <a:rPr lang="zh-CN" altLang="zh-CN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位于</a:t>
            </a:r>
            <a:r>
              <a:rPr lang="en-US" altLang="zh-CN" kern="0" dirty="0" err="1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bot.go</a:t>
            </a:r>
            <a:r>
              <a:rPr lang="zh-CN" altLang="zh-CN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中，用于接收肉鸡上传上来的版本信息、平台类型。</a:t>
            </a:r>
            <a:endParaRPr lang="zh-CN" altLang="zh-CN" sz="2000" kern="100" dirty="0">
              <a:effectLst/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0BB985A-E0BE-4CA8-BA05-C2E9E10D26F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289" y="1865340"/>
            <a:ext cx="7434542" cy="40838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294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D906D24-CF3A-4E1E-9315-0E6AE675B841}"/>
              </a:ext>
            </a:extLst>
          </p:cNvPr>
          <p:cNvSpPr txBox="1"/>
          <p:nvPr/>
        </p:nvSpPr>
        <p:spPr>
          <a:xfrm>
            <a:off x="143339" y="157485"/>
            <a:ext cx="10081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二、过程分析</a:t>
            </a:r>
            <a:endParaRPr lang="zh-CN" altLang="en-US" sz="1867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7FF171-DFFC-4527-9DEF-56A6016EF6C6}"/>
              </a:ext>
            </a:extLst>
          </p:cNvPr>
          <p:cNvSpPr/>
          <p:nvPr/>
        </p:nvSpPr>
        <p:spPr>
          <a:xfrm>
            <a:off x="251520" y="843558"/>
            <a:ext cx="2016224" cy="106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cnc</a:t>
            </a:r>
            <a:r>
              <a:rPr lang="zh-CN" altLang="en-US" dirty="0"/>
              <a:t>分析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E136C5-75D6-46BB-A727-AF2DDE1368A0}"/>
              </a:ext>
            </a:extLst>
          </p:cNvPr>
          <p:cNvSpPr/>
          <p:nvPr/>
        </p:nvSpPr>
        <p:spPr>
          <a:xfrm>
            <a:off x="684287" y="2205277"/>
            <a:ext cx="2603584" cy="478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latinLnBrk="1"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  <a:buFont typeface="Wingdings" pitchFamily="2" charset="2"/>
              <a:buChar char="ü"/>
            </a:pPr>
            <a:r>
              <a:rPr lang="en-US" altLang="zh-CN" dirty="0" err="1"/>
              <a:t>NewAdmin</a:t>
            </a:r>
            <a:r>
              <a:rPr lang="zh-CN" altLang="en-US" dirty="0"/>
              <a:t>分析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9820408-17C6-4F3F-9395-246B4AD35F6C}"/>
              </a:ext>
            </a:extLst>
          </p:cNvPr>
          <p:cNvSpPr/>
          <p:nvPr/>
        </p:nvSpPr>
        <p:spPr>
          <a:xfrm>
            <a:off x="620419" y="2853524"/>
            <a:ext cx="2574717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ts val="1950"/>
              </a:lnSpc>
              <a:spcAft>
                <a:spcPts val="1200"/>
              </a:spcAft>
            </a:pPr>
            <a:r>
              <a:rPr lang="en-US" altLang="zh-CN" kern="0" dirty="0" err="1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NewAdmin</a:t>
            </a:r>
            <a:r>
              <a:rPr lang="zh-CN" altLang="zh-CN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位于</a:t>
            </a:r>
            <a:r>
              <a:rPr lang="en-US" altLang="zh-CN" kern="0" dirty="0" err="1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admin.go</a:t>
            </a:r>
            <a:r>
              <a:rPr lang="zh-CN" altLang="zh-CN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文件，用于黑客远程添加账号名、账号密码和僵尸主机数量。</a:t>
            </a:r>
            <a:endParaRPr lang="zh-CN" altLang="zh-CN" sz="2000" kern="100" dirty="0">
              <a:effectLst/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4B518E-6EBC-4CC6-8546-EF48D84AB4B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47" y="58311"/>
            <a:ext cx="8747219" cy="67413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8269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D906D24-CF3A-4E1E-9315-0E6AE675B841}"/>
              </a:ext>
            </a:extLst>
          </p:cNvPr>
          <p:cNvSpPr txBox="1"/>
          <p:nvPr/>
        </p:nvSpPr>
        <p:spPr>
          <a:xfrm>
            <a:off x="143339" y="157485"/>
            <a:ext cx="10081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二、过程分析</a:t>
            </a:r>
            <a:endParaRPr lang="zh-CN" altLang="en-US" sz="1867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7FF171-DFFC-4527-9DEF-56A6016EF6C6}"/>
              </a:ext>
            </a:extLst>
          </p:cNvPr>
          <p:cNvSpPr/>
          <p:nvPr/>
        </p:nvSpPr>
        <p:spPr>
          <a:xfrm>
            <a:off x="251520" y="843558"/>
            <a:ext cx="2016224" cy="106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cnc</a:t>
            </a:r>
            <a:r>
              <a:rPr lang="zh-CN" altLang="en-US" dirty="0"/>
              <a:t>分析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6D3EF81-2D12-4F67-9645-B35BB0FE0619}"/>
              </a:ext>
            </a:extLst>
          </p:cNvPr>
          <p:cNvSpPr/>
          <p:nvPr/>
        </p:nvSpPr>
        <p:spPr>
          <a:xfrm>
            <a:off x="777594" y="2177285"/>
            <a:ext cx="2603584" cy="478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latinLnBrk="1"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  <a:buFont typeface="Wingdings" pitchFamily="2" charset="2"/>
              <a:buChar char="ü"/>
            </a:pPr>
            <a:r>
              <a:rPr lang="en-US" altLang="zh-CN" dirty="0" err="1"/>
              <a:t>NewApi</a:t>
            </a:r>
            <a:r>
              <a:rPr lang="zh-CN" altLang="en-US" dirty="0"/>
              <a:t>分析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A58284-1E75-4B1B-9107-4B44608B6BDD}"/>
              </a:ext>
            </a:extLst>
          </p:cNvPr>
          <p:cNvSpPr/>
          <p:nvPr/>
        </p:nvSpPr>
        <p:spPr>
          <a:xfrm>
            <a:off x="713726" y="2825532"/>
            <a:ext cx="2574717" cy="2041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ts val="1950"/>
              </a:lnSpc>
              <a:spcAft>
                <a:spcPts val="1200"/>
              </a:spcAft>
            </a:pPr>
            <a:r>
              <a:rPr lang="en-US" altLang="zh-CN" dirty="0" err="1"/>
              <a:t>NewApi</a:t>
            </a:r>
            <a:r>
              <a:rPr lang="zh-CN" altLang="zh-CN" dirty="0"/>
              <a:t>是对</a:t>
            </a:r>
            <a:r>
              <a:rPr lang="en-US" altLang="zh-CN" dirty="0" err="1"/>
              <a:t>NewAttack</a:t>
            </a:r>
            <a:r>
              <a:rPr lang="zh-CN" altLang="zh-CN" dirty="0"/>
              <a:t>的封装，后者用于给肉鸡下发</a:t>
            </a:r>
            <a:r>
              <a:rPr lang="en-US" altLang="zh-CN" dirty="0"/>
              <a:t>DDoS</a:t>
            </a:r>
            <a:r>
              <a:rPr lang="zh-CN" altLang="zh-CN" dirty="0"/>
              <a:t>命令，该函数位于</a:t>
            </a:r>
            <a:r>
              <a:rPr lang="en-US" altLang="zh-CN" dirty="0" err="1"/>
              <a:t>attack.go</a:t>
            </a:r>
            <a:r>
              <a:rPr lang="zh-CN" altLang="zh-CN" dirty="0"/>
              <a:t>中。下图为</a:t>
            </a:r>
            <a:r>
              <a:rPr lang="en-US" altLang="zh-CN" dirty="0"/>
              <a:t>DDoS</a:t>
            </a:r>
            <a:r>
              <a:rPr lang="zh-CN" altLang="zh-CN" dirty="0"/>
              <a:t>攻击包的构造参数</a:t>
            </a:r>
            <a:r>
              <a:rPr lang="en-US" altLang="zh-CN" dirty="0"/>
              <a:t>Flag</a:t>
            </a:r>
            <a:r>
              <a:rPr lang="zh-CN" altLang="zh-CN" dirty="0"/>
              <a:t>。</a:t>
            </a:r>
          </a:p>
          <a:p>
            <a:pPr latinLnBrk="1">
              <a:lnSpc>
                <a:spcPts val="1950"/>
              </a:lnSpc>
              <a:spcAft>
                <a:spcPts val="1200"/>
              </a:spcAft>
            </a:pPr>
            <a:endParaRPr lang="zh-CN" altLang="zh-CN" sz="2000" kern="100" dirty="0">
              <a:effectLst/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F876282-3ED5-4498-94A3-C0F0E2344FB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494" y="289112"/>
            <a:ext cx="7086599" cy="62797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9148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D906D24-CF3A-4E1E-9315-0E6AE675B841}"/>
              </a:ext>
            </a:extLst>
          </p:cNvPr>
          <p:cNvSpPr txBox="1"/>
          <p:nvPr/>
        </p:nvSpPr>
        <p:spPr>
          <a:xfrm>
            <a:off x="143339" y="157485"/>
            <a:ext cx="10081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二、过程分析</a:t>
            </a:r>
            <a:endParaRPr lang="zh-CN" altLang="en-US" sz="1867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7FF171-DFFC-4527-9DEF-56A6016EF6C6}"/>
              </a:ext>
            </a:extLst>
          </p:cNvPr>
          <p:cNvSpPr/>
          <p:nvPr/>
        </p:nvSpPr>
        <p:spPr>
          <a:xfrm>
            <a:off x="251520" y="843558"/>
            <a:ext cx="2016224" cy="106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bot</a:t>
            </a:r>
            <a:r>
              <a:rPr lang="zh-CN" altLang="en-US" dirty="0"/>
              <a:t>分析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0F1858-F500-488A-8A91-5F8FF7095055}"/>
              </a:ext>
            </a:extLst>
          </p:cNvPr>
          <p:cNvSpPr/>
          <p:nvPr/>
        </p:nvSpPr>
        <p:spPr>
          <a:xfrm>
            <a:off x="609643" y="2354567"/>
            <a:ext cx="1872068" cy="478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latinLnBrk="1"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  <a:buFont typeface="Wingdings" pitchFamily="2" charset="2"/>
              <a:buChar char="ü"/>
            </a:pPr>
            <a:r>
              <a:rPr lang="en-US" altLang="zh-CN" dirty="0"/>
              <a:t>main</a:t>
            </a:r>
            <a:r>
              <a:rPr lang="zh-CN" altLang="en-US" dirty="0"/>
              <a:t>分析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DB0D38-B7E1-4728-BB10-A258DE2DF00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104" y="93054"/>
            <a:ext cx="7286908" cy="66718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6268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D906D24-CF3A-4E1E-9315-0E6AE675B841}"/>
              </a:ext>
            </a:extLst>
          </p:cNvPr>
          <p:cNvSpPr txBox="1"/>
          <p:nvPr/>
        </p:nvSpPr>
        <p:spPr>
          <a:xfrm>
            <a:off x="143339" y="157485"/>
            <a:ext cx="10081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二、过程分析</a:t>
            </a:r>
            <a:endParaRPr lang="zh-CN" altLang="en-US" sz="1867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7FF171-DFFC-4527-9DEF-56A6016EF6C6}"/>
              </a:ext>
            </a:extLst>
          </p:cNvPr>
          <p:cNvSpPr/>
          <p:nvPr/>
        </p:nvSpPr>
        <p:spPr>
          <a:xfrm>
            <a:off x="251520" y="843558"/>
            <a:ext cx="2016224" cy="106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bot</a:t>
            </a:r>
            <a:r>
              <a:rPr lang="zh-CN" altLang="en-US" dirty="0"/>
              <a:t>分析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3F9D605-EA8B-4224-A910-E571F1174824}"/>
              </a:ext>
            </a:extLst>
          </p:cNvPr>
          <p:cNvSpPr/>
          <p:nvPr/>
        </p:nvSpPr>
        <p:spPr>
          <a:xfrm>
            <a:off x="2244379" y="1619757"/>
            <a:ext cx="2446982" cy="478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latinLnBrk="1"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  <a:buFont typeface="Wingdings" pitchFamily="2" charset="2"/>
              <a:buChar char="ü"/>
            </a:pPr>
            <a:r>
              <a:rPr lang="en-US" altLang="zh-CN" dirty="0" err="1"/>
              <a:t>attack_init</a:t>
            </a:r>
            <a:r>
              <a:rPr lang="zh-CN" altLang="en-US" dirty="0"/>
              <a:t>分析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98091D-811E-4348-B17B-B210CD8FF2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" y="2420308"/>
            <a:ext cx="6763871" cy="43754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E1E3060-EF75-4B46-85C6-AA9028E1A4C5}"/>
              </a:ext>
            </a:extLst>
          </p:cNvPr>
          <p:cNvSpPr/>
          <p:nvPr/>
        </p:nvSpPr>
        <p:spPr>
          <a:xfrm>
            <a:off x="167245" y="2074370"/>
            <a:ext cx="6096000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ts val="1950"/>
              </a:lnSpc>
              <a:spcAft>
                <a:spcPts val="1200"/>
              </a:spcAft>
            </a:pPr>
            <a:r>
              <a:rPr lang="en-US" altLang="zh-CN" kern="0" dirty="0" err="1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attack_init</a:t>
            </a:r>
            <a:r>
              <a:rPr lang="zh-CN" altLang="zh-CN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kern="0" dirty="0" err="1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attack.c</a:t>
            </a:r>
            <a:r>
              <a:rPr lang="zh-CN" altLang="zh-CN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中，用于初始化各种</a:t>
            </a:r>
            <a:r>
              <a:rPr lang="en-US" altLang="zh-CN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DDoS</a:t>
            </a:r>
            <a:r>
              <a:rPr lang="zh-CN" altLang="zh-CN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攻击包。</a:t>
            </a:r>
            <a:endParaRPr lang="zh-CN" altLang="zh-CN" sz="2000" kern="100" dirty="0">
              <a:effectLst/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6DE2C29-72CD-4C80-9784-7762AC27249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499" y="1949281"/>
            <a:ext cx="3591920" cy="484644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19A762E-C27D-45F8-958C-1546B601508C}"/>
              </a:ext>
            </a:extLst>
          </p:cNvPr>
          <p:cNvSpPr/>
          <p:nvPr/>
        </p:nvSpPr>
        <p:spPr>
          <a:xfrm>
            <a:off x="6028247" y="1102586"/>
            <a:ext cx="6096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ts val="1950"/>
              </a:lnSpc>
              <a:spcAft>
                <a:spcPts val="1200"/>
              </a:spcAft>
            </a:pPr>
            <a:r>
              <a:rPr lang="zh-CN" altLang="zh-CN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发送各种</a:t>
            </a:r>
            <a:r>
              <a:rPr lang="en-US" altLang="zh-CN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DDoS</a:t>
            </a:r>
            <a:r>
              <a:rPr lang="zh-CN" altLang="zh-CN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攻击包的实现代码在</a:t>
            </a:r>
            <a:r>
              <a:rPr lang="en-US" altLang="zh-CN" kern="100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attack_app.c</a:t>
            </a:r>
            <a:r>
              <a:rPr lang="zh-CN" altLang="zh-CN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attack_gre.c</a:t>
            </a:r>
            <a:r>
              <a:rPr lang="zh-CN" altLang="zh-CN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attack_tcp.c</a:t>
            </a:r>
            <a:r>
              <a:rPr lang="zh-CN" altLang="zh-CN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attack_udp.c</a:t>
            </a:r>
            <a:r>
              <a:rPr lang="zh-CN" altLang="zh-CN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中，分别</a:t>
            </a:r>
            <a:r>
              <a:rPr lang="en-US" altLang="zh-CN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zh-CN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gre</a:t>
            </a:r>
            <a:r>
              <a:rPr lang="zh-CN" altLang="zh-CN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zh-CN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udp</a:t>
            </a:r>
            <a:r>
              <a:rPr lang="zh-CN" altLang="zh-CN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洪水攻击的代码。</a:t>
            </a:r>
          </a:p>
        </p:txBody>
      </p:sp>
    </p:spTree>
    <p:extLst>
      <p:ext uri="{BB962C8B-B14F-4D97-AF65-F5344CB8AC3E}">
        <p14:creationId xmlns:p14="http://schemas.microsoft.com/office/powerpoint/2010/main" val="3096143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D906D24-CF3A-4E1E-9315-0E6AE675B841}"/>
              </a:ext>
            </a:extLst>
          </p:cNvPr>
          <p:cNvSpPr txBox="1"/>
          <p:nvPr/>
        </p:nvSpPr>
        <p:spPr>
          <a:xfrm>
            <a:off x="143339" y="157485"/>
            <a:ext cx="10081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二、过程分析</a:t>
            </a:r>
            <a:endParaRPr lang="zh-CN" altLang="en-US" sz="1867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7FF171-DFFC-4527-9DEF-56A6016EF6C6}"/>
              </a:ext>
            </a:extLst>
          </p:cNvPr>
          <p:cNvSpPr/>
          <p:nvPr/>
        </p:nvSpPr>
        <p:spPr>
          <a:xfrm>
            <a:off x="251520" y="843558"/>
            <a:ext cx="2016224" cy="106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Bot</a:t>
            </a:r>
            <a:r>
              <a:rPr lang="zh-CN" altLang="en-US" dirty="0"/>
              <a:t>分析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8FB7C2-1EA4-415E-9B42-805648E76357}"/>
              </a:ext>
            </a:extLst>
          </p:cNvPr>
          <p:cNvSpPr/>
          <p:nvPr/>
        </p:nvSpPr>
        <p:spPr>
          <a:xfrm>
            <a:off x="2332815" y="1434108"/>
            <a:ext cx="7891644" cy="473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latinLnBrk="1"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  <a:buFont typeface="Wingdings" pitchFamily="2" charset="2"/>
              <a:buChar char="ü"/>
            </a:pP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attack_tcp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分析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lang="zh-CN" altLang="zh-CN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原始套接字发包，伪造源</a:t>
            </a:r>
            <a:r>
              <a:rPr lang="en-US" altLang="zh-CN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zh-CN" altLang="zh-CN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，循环发送</a:t>
            </a:r>
            <a:r>
              <a:rPr lang="en-US" altLang="zh-CN" kern="0" dirty="0" err="1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tcp</a:t>
            </a:r>
            <a:r>
              <a:rPr lang="zh-CN" altLang="zh-CN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洪水攻击包</a:t>
            </a:r>
            <a:r>
              <a:rPr lang="zh-CN" altLang="en-US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DE2514-062D-4B0C-A586-67BDDB9CE8D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39" y="2010795"/>
            <a:ext cx="10547998" cy="4847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8072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D906D24-CF3A-4E1E-9315-0E6AE675B841}"/>
              </a:ext>
            </a:extLst>
          </p:cNvPr>
          <p:cNvSpPr txBox="1"/>
          <p:nvPr/>
        </p:nvSpPr>
        <p:spPr>
          <a:xfrm>
            <a:off x="143339" y="157485"/>
            <a:ext cx="10081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二、过程分析</a:t>
            </a:r>
            <a:endParaRPr lang="zh-CN" altLang="en-US" sz="1867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7FF171-DFFC-4527-9DEF-56A6016EF6C6}"/>
              </a:ext>
            </a:extLst>
          </p:cNvPr>
          <p:cNvSpPr/>
          <p:nvPr/>
        </p:nvSpPr>
        <p:spPr>
          <a:xfrm>
            <a:off x="251520" y="843558"/>
            <a:ext cx="2016224" cy="106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Bot</a:t>
            </a:r>
            <a:r>
              <a:rPr lang="zh-CN" altLang="en-US" dirty="0"/>
              <a:t>分析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662E80F-068A-4B00-BDB5-9E070C359796}"/>
              </a:ext>
            </a:extLst>
          </p:cNvPr>
          <p:cNvSpPr/>
          <p:nvPr/>
        </p:nvSpPr>
        <p:spPr>
          <a:xfrm>
            <a:off x="572319" y="2307914"/>
            <a:ext cx="7891644" cy="455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latinLnBrk="1"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  <a:buFont typeface="Wingdings" pitchFamily="2" charset="2"/>
              <a:buChar char="ü"/>
            </a:pP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attack_app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分析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B5A6E1F-3F27-458B-99C9-C400E0EF26F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363" y="0"/>
            <a:ext cx="669495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FBA7948-684F-43DF-9A4C-DF1A9249AF41}"/>
              </a:ext>
            </a:extLst>
          </p:cNvPr>
          <p:cNvSpPr/>
          <p:nvPr/>
        </p:nvSpPr>
        <p:spPr>
          <a:xfrm>
            <a:off x="848401" y="2763295"/>
            <a:ext cx="2438488" cy="478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1"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</a:pPr>
            <a:r>
              <a:rPr lang="zh-CN" altLang="zh-CN" dirty="0"/>
              <a:t>构造</a:t>
            </a:r>
            <a:r>
              <a:rPr lang="en-US" altLang="zh-CN" dirty="0"/>
              <a:t>http</a:t>
            </a:r>
            <a:r>
              <a:rPr lang="zh-CN" altLang="zh-CN" dirty="0"/>
              <a:t>洪水攻击包。</a:t>
            </a:r>
          </a:p>
        </p:txBody>
      </p:sp>
    </p:spTree>
    <p:extLst>
      <p:ext uri="{BB962C8B-B14F-4D97-AF65-F5344CB8AC3E}">
        <p14:creationId xmlns:p14="http://schemas.microsoft.com/office/powerpoint/2010/main" val="47242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050"/>
          <p:cNvSpPr>
            <a:spLocks noChangeShapeType="1"/>
          </p:cNvSpPr>
          <p:nvPr/>
        </p:nvSpPr>
        <p:spPr bwMode="auto">
          <a:xfrm>
            <a:off x="3311691" y="1124744"/>
            <a:ext cx="0" cy="4165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" name="TextBox 21"/>
          <p:cNvSpPr txBox="1">
            <a:spLocks noChangeArrowheads="1"/>
          </p:cNvSpPr>
          <p:nvPr/>
        </p:nvSpPr>
        <p:spPr bwMode="auto">
          <a:xfrm>
            <a:off x="3791745" y="1858924"/>
            <a:ext cx="7200800" cy="1363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marL="380990" indent="-380990">
              <a:lnSpc>
                <a:spcPts val="5333"/>
              </a:lnSpc>
              <a:buBlip>
                <a:blip r:embed="rId2"/>
              </a:buBlip>
            </a:pPr>
            <a:r>
              <a:rPr lang="zh-CN" altLang="en-US" sz="2667" b="1" dirty="0">
                <a:solidFill>
                  <a:srgbClr val="FF0000"/>
                </a:solidFill>
                <a:latin typeface="微软雅黑" pitchFamily="34" charset="-122"/>
              </a:rPr>
              <a:t>简介</a:t>
            </a:r>
            <a:endParaRPr lang="en-US" altLang="zh-CN" sz="2667" b="1" dirty="0">
              <a:solidFill>
                <a:srgbClr val="FF0000"/>
              </a:solidFill>
              <a:latin typeface="微软雅黑" pitchFamily="34" charset="-122"/>
            </a:endParaRPr>
          </a:p>
          <a:p>
            <a:pPr marL="380990" indent="-380990">
              <a:lnSpc>
                <a:spcPts val="5333"/>
              </a:lnSpc>
              <a:buBlip>
                <a:blip r:embed="rId2"/>
              </a:buBlip>
            </a:pPr>
            <a:r>
              <a:rPr lang="zh-CN" altLang="en-US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rPr>
              <a:t>过程分析</a:t>
            </a:r>
            <a:endParaRPr lang="en-US" altLang="zh-CN" sz="2667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5" name="TextBox 21"/>
          <p:cNvSpPr txBox="1">
            <a:spLocks noChangeArrowheads="1"/>
          </p:cNvSpPr>
          <p:nvPr/>
        </p:nvSpPr>
        <p:spPr bwMode="auto">
          <a:xfrm>
            <a:off x="791411" y="1858923"/>
            <a:ext cx="2208245" cy="2409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5333" spc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rPr>
              <a:t>教学大纲</a:t>
            </a:r>
            <a:endParaRPr lang="en-US" altLang="zh-CN" sz="5333" spc="8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5783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D906D24-CF3A-4E1E-9315-0E6AE675B841}"/>
              </a:ext>
            </a:extLst>
          </p:cNvPr>
          <p:cNvSpPr txBox="1"/>
          <p:nvPr/>
        </p:nvSpPr>
        <p:spPr>
          <a:xfrm>
            <a:off x="143339" y="157485"/>
            <a:ext cx="10081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二、过程分析</a:t>
            </a:r>
            <a:endParaRPr lang="zh-CN" altLang="en-US" sz="1867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7FF171-DFFC-4527-9DEF-56A6016EF6C6}"/>
              </a:ext>
            </a:extLst>
          </p:cNvPr>
          <p:cNvSpPr/>
          <p:nvPr/>
        </p:nvSpPr>
        <p:spPr>
          <a:xfrm>
            <a:off x="251520" y="843558"/>
            <a:ext cx="2016224" cy="106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Bot</a:t>
            </a:r>
            <a:r>
              <a:rPr lang="zh-CN" altLang="en-US" dirty="0"/>
              <a:t>分析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94A9E37-4111-41E4-9C1F-ED7D085D3D7A}"/>
              </a:ext>
            </a:extLst>
          </p:cNvPr>
          <p:cNvSpPr/>
          <p:nvPr/>
        </p:nvSpPr>
        <p:spPr>
          <a:xfrm>
            <a:off x="674956" y="2358956"/>
            <a:ext cx="7891644" cy="455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latinLnBrk="1"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  <a:buFont typeface="Wingdings" pitchFamily="2" charset="2"/>
              <a:buChar char="ü"/>
            </a:pP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kill_init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分析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609013-418F-4312-B15F-8A2B213C84E0}"/>
              </a:ext>
            </a:extLst>
          </p:cNvPr>
          <p:cNvSpPr/>
          <p:nvPr/>
        </p:nvSpPr>
        <p:spPr>
          <a:xfrm>
            <a:off x="749476" y="3011524"/>
            <a:ext cx="2951224" cy="1774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</a:pPr>
            <a:r>
              <a:rPr lang="zh-CN" altLang="zh-CN" dirty="0"/>
              <a:t>主要用于排除异己，杀掉一些端口对应的服务，如下图，它会杀死</a:t>
            </a:r>
            <a:r>
              <a:rPr lang="en-US" altLang="zh-CN" dirty="0"/>
              <a:t>23</a:t>
            </a:r>
            <a:r>
              <a:rPr lang="zh-CN" altLang="zh-CN" dirty="0"/>
              <a:t>、</a:t>
            </a:r>
            <a:r>
              <a:rPr lang="en-US" altLang="zh-CN" dirty="0"/>
              <a:t>22</a:t>
            </a:r>
            <a:r>
              <a:rPr lang="zh-CN" altLang="zh-CN" dirty="0"/>
              <a:t>、</a:t>
            </a:r>
            <a:r>
              <a:rPr lang="en-US" altLang="zh-CN" dirty="0"/>
              <a:t>80</a:t>
            </a:r>
            <a:r>
              <a:rPr lang="zh-CN" altLang="zh-CN" dirty="0"/>
              <a:t>端口的进程</a:t>
            </a:r>
            <a:r>
              <a:rPr lang="zh-CN" altLang="en-US" dirty="0"/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B8B707-B3BC-4D69-A026-4D1BC066053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357" y="0"/>
            <a:ext cx="7353861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6191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38529" y="2852937"/>
            <a:ext cx="63722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4800" b="1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谢谢，敬请批评指正！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D906D24-CF3A-4E1E-9315-0E6AE675B841}"/>
              </a:ext>
            </a:extLst>
          </p:cNvPr>
          <p:cNvSpPr txBox="1"/>
          <p:nvPr/>
        </p:nvSpPr>
        <p:spPr>
          <a:xfrm>
            <a:off x="143339" y="157485"/>
            <a:ext cx="10081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一、简介</a:t>
            </a:r>
            <a:endParaRPr lang="zh-CN" altLang="en-US" sz="1867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C158D65-0557-4E7D-83C2-82C516799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89" y="1267982"/>
            <a:ext cx="1107082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304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Mirai</a:t>
            </a:r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病毒是物联网病毒的鼻祖，由于其具备了所有僵尸网络病毒的基本功能（爆破、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C&amp;C</a:t>
            </a:r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连接、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DDoS</a:t>
            </a:r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攻击），后来的许多物联网病毒都是基于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Mirai</a:t>
            </a:r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源码进行更改的。所以对研究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Mirai</a:t>
            </a:r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的源码可以让我们对物联网病毒有个全面的了解。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indent="304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项目地址：</a:t>
            </a:r>
            <a:r>
              <a:rPr lang="en-US" altLang="zh-CN" u="sng" dirty="0">
                <a:hlinkClick r:id="rId2"/>
              </a:rPr>
              <a:t>https://github.com/jgamblin/Mirai-Source-Code</a:t>
            </a:r>
            <a:endParaRPr lang="zh-CN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D5D2EB-45D2-44B9-881F-2D3F9A86973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497" y="2468311"/>
            <a:ext cx="5755005" cy="4359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1386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050"/>
          <p:cNvSpPr>
            <a:spLocks noChangeShapeType="1"/>
          </p:cNvSpPr>
          <p:nvPr/>
        </p:nvSpPr>
        <p:spPr bwMode="auto">
          <a:xfrm>
            <a:off x="3311691" y="1124744"/>
            <a:ext cx="0" cy="4165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" name="TextBox 21"/>
          <p:cNvSpPr txBox="1">
            <a:spLocks noChangeArrowheads="1"/>
          </p:cNvSpPr>
          <p:nvPr/>
        </p:nvSpPr>
        <p:spPr bwMode="auto">
          <a:xfrm>
            <a:off x="3791745" y="1858924"/>
            <a:ext cx="7200800" cy="1363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marL="380990" indent="-380990">
              <a:lnSpc>
                <a:spcPts val="5333"/>
              </a:lnSpc>
              <a:buBlip>
                <a:blip r:embed="rId2"/>
              </a:buBlip>
            </a:pPr>
            <a:r>
              <a:rPr lang="zh-CN" altLang="en-US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rPr>
              <a:t>简介</a:t>
            </a:r>
            <a:endParaRPr lang="en-US" altLang="zh-CN" sz="2667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</a:endParaRPr>
          </a:p>
          <a:p>
            <a:pPr marL="380990" indent="-380990">
              <a:lnSpc>
                <a:spcPts val="5333"/>
              </a:lnSpc>
              <a:buBlip>
                <a:blip r:embed="rId2"/>
              </a:buBlip>
            </a:pPr>
            <a:r>
              <a:rPr lang="zh-CN" altLang="en-US" sz="2667" b="1" dirty="0">
                <a:solidFill>
                  <a:srgbClr val="FF0000"/>
                </a:solidFill>
                <a:latin typeface="微软雅黑" pitchFamily="34" charset="-122"/>
              </a:rPr>
              <a:t>过程分析</a:t>
            </a:r>
            <a:endParaRPr lang="en-US" altLang="zh-CN" sz="2667" b="1" dirty="0">
              <a:solidFill>
                <a:srgbClr val="FF0000"/>
              </a:solidFill>
              <a:latin typeface="微软雅黑" pitchFamily="34" charset="-122"/>
            </a:endParaRPr>
          </a:p>
        </p:txBody>
      </p:sp>
      <p:sp>
        <p:nvSpPr>
          <p:cNvPr id="5" name="TextBox 21"/>
          <p:cNvSpPr txBox="1">
            <a:spLocks noChangeArrowheads="1"/>
          </p:cNvSpPr>
          <p:nvPr/>
        </p:nvSpPr>
        <p:spPr bwMode="auto">
          <a:xfrm>
            <a:off x="791411" y="1858923"/>
            <a:ext cx="2208245" cy="2409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5333" spc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rPr>
              <a:t>教学大纲</a:t>
            </a:r>
            <a:endParaRPr lang="en-US" altLang="zh-CN" sz="5333" spc="8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683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D906D24-CF3A-4E1E-9315-0E6AE675B841}"/>
              </a:ext>
            </a:extLst>
          </p:cNvPr>
          <p:cNvSpPr txBox="1"/>
          <p:nvPr/>
        </p:nvSpPr>
        <p:spPr>
          <a:xfrm>
            <a:off x="143339" y="157485"/>
            <a:ext cx="10081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二、过程分析</a:t>
            </a:r>
            <a:endParaRPr lang="zh-CN" altLang="en-US" sz="1867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2">
            <a:extLst>
              <a:ext uri="{FF2B5EF4-FFF2-40B4-BE49-F238E27FC236}">
                <a16:creationId xmlns:a16="http://schemas.microsoft.com/office/drawing/2014/main" id="{F32F6882-281A-4CE6-A8BE-9A749ACB290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12" y="625152"/>
            <a:ext cx="9796984" cy="587360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47FF171-DFFC-4527-9DEF-56A6016EF6C6}"/>
              </a:ext>
            </a:extLst>
          </p:cNvPr>
          <p:cNvSpPr/>
          <p:nvPr/>
        </p:nvSpPr>
        <p:spPr>
          <a:xfrm>
            <a:off x="251520" y="843558"/>
            <a:ext cx="2016224" cy="106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攻击流程</a:t>
            </a:r>
          </a:p>
        </p:txBody>
      </p:sp>
    </p:spTree>
    <p:extLst>
      <p:ext uri="{BB962C8B-B14F-4D97-AF65-F5344CB8AC3E}">
        <p14:creationId xmlns:p14="http://schemas.microsoft.com/office/powerpoint/2010/main" val="246709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D906D24-CF3A-4E1E-9315-0E6AE675B841}"/>
              </a:ext>
            </a:extLst>
          </p:cNvPr>
          <p:cNvSpPr txBox="1"/>
          <p:nvPr/>
        </p:nvSpPr>
        <p:spPr>
          <a:xfrm>
            <a:off x="143339" y="157485"/>
            <a:ext cx="10081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二、过程分析</a:t>
            </a:r>
            <a:endParaRPr lang="zh-CN" altLang="en-US" sz="1867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7FF171-DFFC-4527-9DEF-56A6016EF6C6}"/>
              </a:ext>
            </a:extLst>
          </p:cNvPr>
          <p:cNvSpPr/>
          <p:nvPr/>
        </p:nvSpPr>
        <p:spPr>
          <a:xfrm>
            <a:off x="251520" y="843558"/>
            <a:ext cx="2016224" cy="106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源码分析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7DFA6E-34F1-4263-9DA4-90A4B8787627}"/>
              </a:ext>
            </a:extLst>
          </p:cNvPr>
          <p:cNvSpPr/>
          <p:nvPr/>
        </p:nvSpPr>
        <p:spPr>
          <a:xfrm>
            <a:off x="749602" y="2008805"/>
            <a:ext cx="6053260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lnSpc>
                <a:spcPts val="1950"/>
              </a:lnSpc>
              <a:spcAft>
                <a:spcPts val="1200"/>
              </a:spcAft>
            </a:pPr>
            <a:r>
              <a:rPr lang="zh-CN" altLang="zh-CN" kern="0" dirty="0">
                <a:solidFill>
                  <a:srgbClr val="4F4F4F"/>
                </a:solidFill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源代码包含</a:t>
            </a:r>
            <a:r>
              <a:rPr lang="en-US" altLang="zh-CN" kern="0" dirty="0">
                <a:solidFill>
                  <a:srgbClr val="4F4F4F"/>
                </a:solidFill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kern="0" dirty="0">
                <a:solidFill>
                  <a:srgbClr val="4F4F4F"/>
                </a:solidFill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个核心程序：</a:t>
            </a:r>
            <a:r>
              <a:rPr lang="en-US" altLang="zh-CN" kern="0" dirty="0">
                <a:solidFill>
                  <a:srgbClr val="4F4F4F"/>
                </a:solidFill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loader</a:t>
            </a:r>
            <a:r>
              <a:rPr lang="zh-CN" altLang="zh-CN" kern="0" dirty="0">
                <a:solidFill>
                  <a:srgbClr val="4F4F4F"/>
                </a:solidFill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kern="0" dirty="0">
                <a:solidFill>
                  <a:srgbClr val="4F4F4F"/>
                </a:solidFill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bot</a:t>
            </a:r>
            <a:r>
              <a:rPr lang="zh-CN" altLang="zh-CN" kern="0" dirty="0">
                <a:solidFill>
                  <a:srgbClr val="4F4F4F"/>
                </a:solidFill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kern="0" dirty="0" err="1">
                <a:solidFill>
                  <a:srgbClr val="4F4F4F"/>
                </a:solidFill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dlr</a:t>
            </a:r>
            <a:r>
              <a:rPr lang="zh-CN" altLang="zh-CN" kern="0" dirty="0">
                <a:solidFill>
                  <a:srgbClr val="4F4F4F"/>
                </a:solidFill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kern="0" dirty="0" err="1">
                <a:solidFill>
                  <a:srgbClr val="4F4F4F"/>
                </a:solidFill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cnc</a:t>
            </a:r>
            <a:r>
              <a:rPr lang="zh-CN" altLang="zh-CN" kern="0" dirty="0">
                <a:solidFill>
                  <a:srgbClr val="4F4F4F"/>
                </a:solidFill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kern="0" dirty="0">
                <a:solidFill>
                  <a:srgbClr val="4F4F4F"/>
                </a:solidFill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tools</a:t>
            </a:r>
            <a:r>
              <a:rPr lang="zh-CN" altLang="zh-CN" kern="0" dirty="0">
                <a:solidFill>
                  <a:srgbClr val="4F4F4F"/>
                </a:solidFill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83C787-3A3D-434C-ACB2-73C52DF0AF68}"/>
              </a:ext>
            </a:extLst>
          </p:cNvPr>
          <p:cNvSpPr/>
          <p:nvPr/>
        </p:nvSpPr>
        <p:spPr>
          <a:xfrm>
            <a:off x="728232" y="2619668"/>
            <a:ext cx="6096000" cy="3272691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lnSpc>
                <a:spcPts val="1950"/>
              </a:lnSpc>
              <a:spcAft>
                <a:spcPts val="1200"/>
              </a:spcAft>
            </a:pPr>
            <a:r>
              <a:rPr lang="en-US" altLang="zh-CN" b="1" kern="0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DengXian" panose="02010600030101010101" pitchFamily="2" charset="-122"/>
                <a:cs typeface="宋体" panose="02010600030101010101" pitchFamily="2" charset="-122"/>
              </a:rPr>
              <a:t>loader</a:t>
            </a:r>
            <a:r>
              <a:rPr lang="zh-CN" altLang="zh-CN" b="1" kern="0" dirty="0">
                <a:solidFill>
                  <a:schemeClr val="accent6">
                    <a:lumMod val="75000"/>
                  </a:schemeClr>
                </a:solidFill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zh-CN" altLang="zh-CN" kern="0" dirty="0">
                <a:solidFill>
                  <a:srgbClr val="4F4F4F"/>
                </a:solidFill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黑客攻击程序，运行在黑客电脑上</a:t>
            </a:r>
            <a:r>
              <a:rPr lang="en-US" altLang="zh-CN" kern="0" dirty="0">
                <a:solidFill>
                  <a:srgbClr val="4F4F4F"/>
                </a:solidFill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zh-CN" kern="0" dirty="0">
                <a:solidFill>
                  <a:srgbClr val="4F4F4F"/>
                </a:solidFill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主要功能为</a:t>
            </a:r>
            <a:r>
              <a:rPr lang="en-US" altLang="zh-CN" kern="0" dirty="0">
                <a:solidFill>
                  <a:srgbClr val="4F4F4F"/>
                </a:solidFill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telnet</a:t>
            </a:r>
            <a:r>
              <a:rPr lang="zh-CN" altLang="zh-CN" kern="0" dirty="0">
                <a:solidFill>
                  <a:srgbClr val="4F4F4F"/>
                </a:solidFill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爆破。</a:t>
            </a:r>
            <a:endParaRPr lang="zh-CN" altLang="zh-CN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atinLnBrk="1">
              <a:lnSpc>
                <a:spcPts val="1950"/>
              </a:lnSpc>
              <a:spcAft>
                <a:spcPts val="1200"/>
              </a:spcAft>
            </a:pPr>
            <a:r>
              <a:rPr lang="en-US" altLang="zh-CN" b="1" kern="0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DengXian" panose="02010600030101010101" pitchFamily="2" charset="-122"/>
                <a:cs typeface="宋体" panose="02010600030101010101" pitchFamily="2" charset="-122"/>
              </a:rPr>
              <a:t>bot: </a:t>
            </a:r>
            <a:r>
              <a:rPr lang="zh-CN" altLang="zh-CN" kern="0" dirty="0">
                <a:solidFill>
                  <a:srgbClr val="4F4F4F"/>
                </a:solidFill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被爆破成功后，肉鸡下载的病毒程序，主要功能为</a:t>
            </a:r>
            <a:r>
              <a:rPr lang="en-US" altLang="zh-CN" kern="0" dirty="0">
                <a:solidFill>
                  <a:srgbClr val="4F4F4F"/>
                </a:solidFill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telnet</a:t>
            </a:r>
            <a:r>
              <a:rPr lang="zh-CN" altLang="zh-CN" kern="0" dirty="0">
                <a:solidFill>
                  <a:srgbClr val="4F4F4F"/>
                </a:solidFill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弱密码扫描、</a:t>
            </a:r>
            <a:r>
              <a:rPr lang="en-US" altLang="zh-CN" kern="0" dirty="0">
                <a:solidFill>
                  <a:srgbClr val="4F4F4F"/>
                </a:solidFill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DDoS</a:t>
            </a:r>
            <a:r>
              <a:rPr lang="zh-CN" altLang="zh-CN" kern="0" dirty="0">
                <a:solidFill>
                  <a:srgbClr val="4F4F4F"/>
                </a:solidFill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攻击。</a:t>
            </a:r>
            <a:endParaRPr lang="zh-CN" altLang="zh-CN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atinLnBrk="1">
              <a:lnSpc>
                <a:spcPts val="1950"/>
              </a:lnSpc>
              <a:spcAft>
                <a:spcPts val="1200"/>
              </a:spcAft>
            </a:pPr>
            <a:r>
              <a:rPr lang="en-US" altLang="zh-CN" b="1" kern="0" dirty="0" err="1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DengXian" panose="02010600030101010101" pitchFamily="2" charset="-122"/>
                <a:cs typeface="宋体" panose="02010600030101010101" pitchFamily="2" charset="-122"/>
              </a:rPr>
              <a:t>dlr</a:t>
            </a:r>
            <a:r>
              <a:rPr lang="en-US" altLang="zh-CN" b="1" kern="0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DengXian" panose="02010600030101010101" pitchFamily="2" charset="-122"/>
                <a:cs typeface="宋体" panose="02010600030101010101" pitchFamily="2" charset="-122"/>
              </a:rPr>
              <a:t>: </a:t>
            </a:r>
            <a:r>
              <a:rPr lang="zh-CN" altLang="zh-CN" kern="0" dirty="0">
                <a:solidFill>
                  <a:srgbClr val="4F4F4F"/>
                </a:solidFill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下载程序，被包含在</a:t>
            </a:r>
            <a:r>
              <a:rPr lang="en-US" altLang="zh-CN" kern="0" dirty="0">
                <a:solidFill>
                  <a:srgbClr val="4F4F4F"/>
                </a:solidFill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loader</a:t>
            </a:r>
            <a:r>
              <a:rPr lang="zh-CN" altLang="zh-CN" kern="0" dirty="0">
                <a:solidFill>
                  <a:srgbClr val="4F4F4F"/>
                </a:solidFill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中，只要功能是，当目标设备不支持</a:t>
            </a:r>
            <a:r>
              <a:rPr lang="en-US" altLang="zh-CN" kern="0" dirty="0" err="1">
                <a:solidFill>
                  <a:srgbClr val="4F4F4F"/>
                </a:solidFill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wget</a:t>
            </a:r>
            <a:r>
              <a:rPr lang="zh-CN" altLang="zh-CN" kern="0" dirty="0">
                <a:solidFill>
                  <a:srgbClr val="4F4F4F"/>
                </a:solidFill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kern="0" dirty="0" err="1">
                <a:solidFill>
                  <a:srgbClr val="4F4F4F"/>
                </a:solidFill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tftp</a:t>
            </a:r>
            <a:r>
              <a:rPr lang="zh-CN" altLang="zh-CN" kern="0" dirty="0">
                <a:solidFill>
                  <a:srgbClr val="4F4F4F"/>
                </a:solidFill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命令时，使用</a:t>
            </a:r>
            <a:r>
              <a:rPr lang="en-US" altLang="zh-CN" kern="0" dirty="0" err="1">
                <a:solidFill>
                  <a:srgbClr val="4F4F4F"/>
                </a:solidFill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dlr</a:t>
            </a:r>
            <a:r>
              <a:rPr lang="zh-CN" altLang="zh-CN" kern="0" dirty="0">
                <a:solidFill>
                  <a:srgbClr val="4F4F4F"/>
                </a:solidFill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程序下载</a:t>
            </a:r>
            <a:r>
              <a:rPr lang="en-US" altLang="zh-CN" kern="0" dirty="0" err="1">
                <a:solidFill>
                  <a:srgbClr val="4F4F4F"/>
                </a:solidFill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mirai</a:t>
            </a:r>
            <a:r>
              <a:rPr lang="zh-CN" altLang="zh-CN" kern="0" dirty="0">
                <a:solidFill>
                  <a:srgbClr val="4F4F4F"/>
                </a:solidFill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病毒。</a:t>
            </a:r>
            <a:endParaRPr lang="zh-CN" altLang="zh-CN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atinLnBrk="1">
              <a:lnSpc>
                <a:spcPts val="1950"/>
              </a:lnSpc>
              <a:spcAft>
                <a:spcPts val="1200"/>
              </a:spcAft>
            </a:pPr>
            <a:r>
              <a:rPr lang="en-US" altLang="zh-CN" b="1" kern="0" dirty="0" err="1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DengXian" panose="02010600030101010101" pitchFamily="2" charset="-122"/>
                <a:cs typeface="宋体" panose="02010600030101010101" pitchFamily="2" charset="-122"/>
              </a:rPr>
              <a:t>cnc</a:t>
            </a:r>
            <a:r>
              <a:rPr lang="en-US" altLang="zh-CN" b="1" kern="0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DengXian" panose="02010600030101010101" pitchFamily="2" charset="-122"/>
                <a:cs typeface="宋体" panose="02010600030101010101" pitchFamily="2" charset="-122"/>
              </a:rPr>
              <a:t>: </a:t>
            </a:r>
            <a:r>
              <a:rPr lang="en-US" altLang="zh-CN" kern="0" dirty="0">
                <a:solidFill>
                  <a:srgbClr val="4F4F4F"/>
                </a:solidFill>
                <a:latin typeface="宋体" panose="02010600030101010101" pitchFamily="2" charset="-122"/>
                <a:ea typeface="DengXian" panose="02010600030101010101" pitchFamily="2" charset="-122"/>
                <a:cs typeface="宋体" panose="02010600030101010101" pitchFamily="2" charset="-122"/>
              </a:rPr>
              <a:t>Go</a:t>
            </a:r>
            <a:r>
              <a:rPr lang="zh-CN" altLang="zh-CN" kern="0" dirty="0">
                <a:solidFill>
                  <a:srgbClr val="4F4F4F"/>
                </a:solidFill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语言开发的肉鸡控制程序</a:t>
            </a:r>
            <a:r>
              <a:rPr lang="en-US" altLang="zh-CN" kern="0" dirty="0">
                <a:solidFill>
                  <a:srgbClr val="4F4F4F"/>
                </a:solidFill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zh-CN" kern="0" dirty="0">
                <a:solidFill>
                  <a:srgbClr val="4F4F4F"/>
                </a:solidFill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运行在</a:t>
            </a:r>
            <a:r>
              <a:rPr lang="en-US" altLang="zh-CN" kern="0" dirty="0">
                <a:solidFill>
                  <a:srgbClr val="4F4F4F"/>
                </a:solidFill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C&amp;C</a:t>
            </a:r>
            <a:r>
              <a:rPr lang="zh-CN" altLang="zh-CN" kern="0" dirty="0">
                <a:solidFill>
                  <a:srgbClr val="4F4F4F"/>
                </a:solidFill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服务器上。主要功能为接受黑客指令、控制肉鸡发起</a:t>
            </a:r>
            <a:r>
              <a:rPr lang="en-US" altLang="zh-CN" kern="0" dirty="0">
                <a:solidFill>
                  <a:srgbClr val="4F4F4F"/>
                </a:solidFill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DDoS</a:t>
            </a:r>
            <a:r>
              <a:rPr lang="zh-CN" altLang="zh-CN" kern="0" dirty="0">
                <a:solidFill>
                  <a:srgbClr val="4F4F4F"/>
                </a:solidFill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atinLnBrk="1">
              <a:lnSpc>
                <a:spcPts val="1950"/>
              </a:lnSpc>
              <a:spcAft>
                <a:spcPts val="1200"/>
              </a:spcAft>
            </a:pPr>
            <a:r>
              <a:rPr lang="en-US" altLang="zh-CN" b="1" kern="0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DengXian" panose="02010600030101010101" pitchFamily="2" charset="-122"/>
                <a:cs typeface="宋体" panose="02010600030101010101" pitchFamily="2" charset="-122"/>
              </a:rPr>
              <a:t>tools: </a:t>
            </a:r>
            <a:r>
              <a:rPr lang="zh-CN" altLang="zh-CN" kern="0" dirty="0">
                <a:solidFill>
                  <a:srgbClr val="4F4F4F"/>
                </a:solidFill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几个单独的工具，黑客自己使用。包括</a:t>
            </a:r>
            <a:r>
              <a:rPr lang="en-US" altLang="zh-CN" kern="0" dirty="0" err="1">
                <a:solidFill>
                  <a:srgbClr val="4F4F4F"/>
                </a:solidFill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wget</a:t>
            </a:r>
            <a:r>
              <a:rPr lang="zh-CN" altLang="zh-CN" kern="0" dirty="0">
                <a:solidFill>
                  <a:srgbClr val="4F4F4F"/>
                </a:solidFill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、禁止</a:t>
            </a:r>
            <a:r>
              <a:rPr lang="en-US" altLang="zh-CN" kern="0" dirty="0" err="1">
                <a:solidFill>
                  <a:srgbClr val="4F4F4F"/>
                </a:solidFill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mirai</a:t>
            </a:r>
            <a:r>
              <a:rPr lang="zh-CN" altLang="zh-CN" kern="0" dirty="0">
                <a:solidFill>
                  <a:srgbClr val="4F4F4F"/>
                </a:solidFill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被</a:t>
            </a:r>
            <a:r>
              <a:rPr lang="en-US" altLang="zh-CN" kern="0" dirty="0" err="1">
                <a:solidFill>
                  <a:srgbClr val="4F4F4F"/>
                </a:solidFill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gdb</a:t>
            </a:r>
            <a:r>
              <a:rPr lang="zh-CN" altLang="zh-CN" kern="0" dirty="0">
                <a:solidFill>
                  <a:srgbClr val="4F4F4F"/>
                </a:solidFill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、数据加解密、接受爆破的</a:t>
            </a:r>
            <a:r>
              <a:rPr lang="en-US" altLang="zh-CN" kern="0" dirty="0">
                <a:solidFill>
                  <a:srgbClr val="4F4F4F"/>
                </a:solidFill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telnet</a:t>
            </a:r>
            <a:r>
              <a:rPr lang="zh-CN" altLang="zh-CN" kern="0" dirty="0">
                <a:solidFill>
                  <a:srgbClr val="4F4F4F"/>
                </a:solidFill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用户名密码等。</a:t>
            </a:r>
            <a:endParaRPr lang="zh-CN" altLang="zh-CN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468D38D-DEBF-47B1-9122-A384C6B0AF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792" y="171450"/>
            <a:ext cx="3346450" cy="6515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6473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D906D24-CF3A-4E1E-9315-0E6AE675B841}"/>
              </a:ext>
            </a:extLst>
          </p:cNvPr>
          <p:cNvSpPr txBox="1"/>
          <p:nvPr/>
        </p:nvSpPr>
        <p:spPr>
          <a:xfrm>
            <a:off x="143339" y="157485"/>
            <a:ext cx="10081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二、过程分析</a:t>
            </a:r>
            <a:endParaRPr lang="zh-CN" altLang="en-US" sz="1867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7FF171-DFFC-4527-9DEF-56A6016EF6C6}"/>
              </a:ext>
            </a:extLst>
          </p:cNvPr>
          <p:cNvSpPr/>
          <p:nvPr/>
        </p:nvSpPr>
        <p:spPr>
          <a:xfrm>
            <a:off x="251520" y="843558"/>
            <a:ext cx="2016224" cy="106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Loader</a:t>
            </a:r>
            <a:r>
              <a:rPr lang="zh-CN" altLang="en-US" dirty="0"/>
              <a:t>分析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3E579E-41B7-4F2D-AEE7-09799182CD5B}"/>
              </a:ext>
            </a:extLst>
          </p:cNvPr>
          <p:cNvSpPr/>
          <p:nvPr/>
        </p:nvSpPr>
        <p:spPr>
          <a:xfrm>
            <a:off x="749601" y="2010347"/>
            <a:ext cx="1872068" cy="478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latinLnBrk="1"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  <a:buFont typeface="Wingdings" pitchFamily="2" charset="2"/>
              <a:buChar char="ü"/>
            </a:pPr>
            <a:r>
              <a:rPr lang="en-US" altLang="zh-CN" dirty="0"/>
              <a:t>main</a:t>
            </a:r>
            <a:r>
              <a:rPr lang="zh-CN" altLang="en-US" dirty="0"/>
              <a:t>分析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E7AA09C-BA5F-450A-97C8-DAFF2ECCC9EC}"/>
              </a:ext>
            </a:extLst>
          </p:cNvPr>
          <p:cNvSpPr/>
          <p:nvPr/>
        </p:nvSpPr>
        <p:spPr>
          <a:xfrm>
            <a:off x="749600" y="2511560"/>
            <a:ext cx="3634377" cy="3502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</a:pPr>
            <a:r>
              <a:rPr lang="en-US" altLang="zh-CN" dirty="0"/>
              <a:t>loader</a:t>
            </a:r>
            <a:r>
              <a:rPr lang="zh-CN" altLang="zh-CN" dirty="0"/>
              <a:t>的</a:t>
            </a:r>
            <a:r>
              <a:rPr lang="en-US" altLang="zh-CN" dirty="0" err="1"/>
              <a:t>main.c</a:t>
            </a:r>
            <a:r>
              <a:rPr lang="zh-CN" altLang="zh-CN" dirty="0"/>
              <a:t>的代码，主要调用了</a:t>
            </a:r>
            <a:r>
              <a:rPr lang="en-US" altLang="zh-CN" dirty="0"/>
              <a:t>5</a:t>
            </a:r>
            <a:r>
              <a:rPr lang="zh-CN" altLang="zh-CN" dirty="0"/>
              <a:t>个核心函数：</a:t>
            </a:r>
            <a:r>
              <a:rPr lang="en-US" altLang="zh-CN" dirty="0" err="1"/>
              <a:t>binary_init</a:t>
            </a:r>
            <a:r>
              <a:rPr lang="zh-CN" altLang="zh-CN" dirty="0"/>
              <a:t>、</a:t>
            </a:r>
            <a:r>
              <a:rPr lang="en-US" altLang="zh-CN" dirty="0" err="1"/>
              <a:t>server_create</a:t>
            </a:r>
            <a:r>
              <a:rPr lang="zh-CN" altLang="zh-CN" dirty="0"/>
              <a:t>、</a:t>
            </a:r>
            <a:r>
              <a:rPr lang="en-US" altLang="zh-CN" dirty="0" err="1"/>
              <a:t>fgets</a:t>
            </a:r>
            <a:r>
              <a:rPr lang="zh-CN" altLang="zh-CN" dirty="0"/>
              <a:t>、</a:t>
            </a:r>
            <a:r>
              <a:rPr lang="en-US" altLang="zh-CN" dirty="0" err="1"/>
              <a:t>telnet_info_parse</a:t>
            </a:r>
            <a:r>
              <a:rPr lang="zh-CN" altLang="zh-CN" dirty="0"/>
              <a:t>、</a:t>
            </a:r>
            <a:r>
              <a:rPr lang="en-US" altLang="zh-CN" dirty="0" err="1"/>
              <a:t>server_queue_telnet</a:t>
            </a:r>
            <a:r>
              <a:rPr lang="zh-CN" altLang="zh-CN" dirty="0"/>
              <a:t>，功能依次为：加载</a:t>
            </a:r>
            <a:r>
              <a:rPr lang="en-US" altLang="zh-CN" dirty="0" err="1"/>
              <a:t>dlr</a:t>
            </a:r>
            <a:r>
              <a:rPr lang="zh-CN" altLang="zh-CN" dirty="0"/>
              <a:t>、多线程发起</a:t>
            </a:r>
            <a:r>
              <a:rPr lang="en-US" altLang="zh-CN" dirty="0"/>
              <a:t>telnet</a:t>
            </a:r>
            <a:r>
              <a:rPr lang="zh-CN" altLang="zh-CN" dirty="0"/>
              <a:t>请求、循环读取</a:t>
            </a:r>
            <a:r>
              <a:rPr lang="en-US" altLang="zh-CN" dirty="0"/>
              <a:t>telnet</a:t>
            </a:r>
            <a:r>
              <a:rPr lang="zh-CN" altLang="zh-CN" dirty="0"/>
              <a:t>返回信息、解析</a:t>
            </a:r>
            <a:r>
              <a:rPr lang="en-US" altLang="zh-CN" dirty="0"/>
              <a:t>telnet</a:t>
            </a:r>
            <a:r>
              <a:rPr lang="zh-CN" altLang="zh-CN" dirty="0"/>
              <a:t>返回信息、远程执行恶意操作。</a:t>
            </a:r>
            <a:endParaRPr lang="zh-CN" altLang="zh-CN" b="1" kern="1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D106C8D-17B0-4AD3-9961-EF1C3BFA79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262" y="411480"/>
            <a:ext cx="6983366" cy="6035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2464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D906D24-CF3A-4E1E-9315-0E6AE675B841}"/>
              </a:ext>
            </a:extLst>
          </p:cNvPr>
          <p:cNvSpPr txBox="1"/>
          <p:nvPr/>
        </p:nvSpPr>
        <p:spPr>
          <a:xfrm>
            <a:off x="143339" y="157485"/>
            <a:ext cx="10081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二、过程分析</a:t>
            </a:r>
            <a:endParaRPr lang="zh-CN" altLang="en-US" sz="1867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7FF171-DFFC-4527-9DEF-56A6016EF6C6}"/>
              </a:ext>
            </a:extLst>
          </p:cNvPr>
          <p:cNvSpPr/>
          <p:nvPr/>
        </p:nvSpPr>
        <p:spPr>
          <a:xfrm>
            <a:off x="251520" y="843558"/>
            <a:ext cx="2016224" cy="106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Loader</a:t>
            </a:r>
            <a:r>
              <a:rPr lang="zh-CN" altLang="en-US" dirty="0"/>
              <a:t>分析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3E579E-41B7-4F2D-AEE7-09799182CD5B}"/>
              </a:ext>
            </a:extLst>
          </p:cNvPr>
          <p:cNvSpPr/>
          <p:nvPr/>
        </p:nvSpPr>
        <p:spPr>
          <a:xfrm>
            <a:off x="749601" y="2010347"/>
            <a:ext cx="2590758" cy="478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latinLnBrk="1"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  <a:buFont typeface="Wingdings" pitchFamily="2" charset="2"/>
              <a:buChar char="ü"/>
            </a:pPr>
            <a:r>
              <a:rPr lang="en-US" altLang="zh-CN" dirty="0" err="1"/>
              <a:t>binary_init</a:t>
            </a:r>
            <a:r>
              <a:rPr lang="zh-CN" altLang="en-US" dirty="0"/>
              <a:t>分析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618B12D-A860-4A1C-8DC5-669C1D8B8A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060" y="961714"/>
            <a:ext cx="6783355" cy="51245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0616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D906D24-CF3A-4E1E-9315-0E6AE675B841}"/>
              </a:ext>
            </a:extLst>
          </p:cNvPr>
          <p:cNvSpPr txBox="1"/>
          <p:nvPr/>
        </p:nvSpPr>
        <p:spPr>
          <a:xfrm>
            <a:off x="143339" y="157485"/>
            <a:ext cx="10081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二、过程分析</a:t>
            </a:r>
            <a:endParaRPr lang="zh-CN" altLang="en-US" sz="1867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7FF171-DFFC-4527-9DEF-56A6016EF6C6}"/>
              </a:ext>
            </a:extLst>
          </p:cNvPr>
          <p:cNvSpPr/>
          <p:nvPr/>
        </p:nvSpPr>
        <p:spPr>
          <a:xfrm>
            <a:off x="251520" y="843558"/>
            <a:ext cx="2016224" cy="106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Loader</a:t>
            </a:r>
            <a:r>
              <a:rPr lang="zh-CN" altLang="en-US" dirty="0"/>
              <a:t>分析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3E579E-41B7-4F2D-AEE7-09799182CD5B}"/>
              </a:ext>
            </a:extLst>
          </p:cNvPr>
          <p:cNvSpPr/>
          <p:nvPr/>
        </p:nvSpPr>
        <p:spPr>
          <a:xfrm>
            <a:off x="749601" y="2010347"/>
            <a:ext cx="2590758" cy="478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latinLnBrk="1"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  <a:buFont typeface="Wingdings" pitchFamily="2" charset="2"/>
              <a:buChar char="ü"/>
            </a:pPr>
            <a:r>
              <a:rPr lang="en-US" altLang="zh-CN" dirty="0" err="1"/>
              <a:t>dlr</a:t>
            </a:r>
            <a:r>
              <a:rPr lang="zh-CN" altLang="en-US" dirty="0"/>
              <a:t>分析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6E08BA-17B4-41DE-9385-3166ECD0496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581" y="742260"/>
            <a:ext cx="6759388" cy="57896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5478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683</Words>
  <Application>Microsoft Office PowerPoint</Application>
  <PresentationFormat>宽屏</PresentationFormat>
  <Paragraphs>74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DengXian</vt:lpstr>
      <vt:lpstr>DengXian</vt:lpstr>
      <vt:lpstr>等线 Light</vt:lpstr>
      <vt:lpstr>方正姚体</vt:lpstr>
      <vt:lpstr>黑体</vt:lpstr>
      <vt:lpstr>SimSun</vt:lpstr>
      <vt:lpstr>SimSun</vt:lpstr>
      <vt:lpstr>微软雅黑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Costanzo Sirius</dc:creator>
  <cp:lastModifiedBy>Costanzo Sirius</cp:lastModifiedBy>
  <cp:revision>3</cp:revision>
  <dcterms:created xsi:type="dcterms:W3CDTF">2019-06-30T14:10:46Z</dcterms:created>
  <dcterms:modified xsi:type="dcterms:W3CDTF">2019-07-02T15:44:08Z</dcterms:modified>
</cp:coreProperties>
</file>