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2"/>
  </p:notesMasterIdLst>
  <p:handoutMasterIdLst>
    <p:handoutMasterId r:id="rId23"/>
  </p:handoutMasterIdLst>
  <p:sldIdLst>
    <p:sldId id="257" r:id="rId3"/>
    <p:sldId id="268" r:id="rId4"/>
    <p:sldId id="280" r:id="rId5"/>
    <p:sldId id="279" r:id="rId6"/>
    <p:sldId id="282" r:id="rId7"/>
    <p:sldId id="267" r:id="rId8"/>
    <p:sldId id="269" r:id="rId9"/>
    <p:sldId id="270" r:id="rId10"/>
    <p:sldId id="272" r:id="rId11"/>
    <p:sldId id="273" r:id="rId12"/>
    <p:sldId id="274" r:id="rId13"/>
    <p:sldId id="262" r:id="rId14"/>
    <p:sldId id="263" r:id="rId15"/>
    <p:sldId id="277" r:id="rId16"/>
    <p:sldId id="278" r:id="rId17"/>
    <p:sldId id="275" r:id="rId18"/>
    <p:sldId id="276" r:id="rId19"/>
    <p:sldId id="281" r:id="rId20"/>
    <p:sldId id="265"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70" d="100"/>
          <a:sy n="70" d="100"/>
        </p:scale>
        <p:origin x="70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8/13/2015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8/13/2015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why</a:t>
            </a:r>
            <a:r>
              <a:rPr lang="en-US" baseline="0" dirty="0" smtClean="0"/>
              <a:t> I formed the group: Help learn unity, no other group in state, network. Hoping for at least quarterly meetings with presentations.</a:t>
            </a:r>
          </a:p>
          <a:p>
            <a:r>
              <a:rPr lang="en-US" baseline="0" dirty="0" smtClean="0"/>
              <a:t>Unity Announcements: Still can get early bird ticket prices to Unite </a:t>
            </a:r>
            <a:r>
              <a:rPr lang="en-US" baseline="0" dirty="0" err="1" smtClean="0"/>
              <a:t>converence</a:t>
            </a:r>
            <a:r>
              <a:rPr lang="en-US" baseline="0" dirty="0" smtClean="0"/>
              <a:t> in Boston. </a:t>
            </a:r>
          </a:p>
          <a:p>
            <a:r>
              <a:rPr lang="en-US" baseline="0" dirty="0" smtClean="0"/>
              <a:t>Vision Summit 2016  - </a:t>
            </a:r>
            <a:r>
              <a:rPr lang="en-US" baseline="0" dirty="0" err="1" smtClean="0"/>
              <a:t>Februrary</a:t>
            </a:r>
            <a:r>
              <a:rPr lang="en-US" baseline="0" smtClean="0"/>
              <a:t> 10-11 2016, Hollywood California. </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1565867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do an event system in the destiny scene. Or in the FPS.</a:t>
            </a:r>
            <a:r>
              <a:rPr lang="en-US" baseline="0" dirty="0" smtClean="0"/>
              <a:t> Add an event to the Image and have it do something when the pointer enters. </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3837108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 my Unity Setup.</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1580382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a:t>
            </a:r>
            <a:r>
              <a:rPr lang="en-US" baseline="0" dirty="0" smtClean="0"/>
              <a:t> the GUI script and show the different properties of the GUI object. </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3074079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FPS Scene.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185974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a:t>
            </a:r>
            <a:r>
              <a:rPr lang="en-US" baseline="0" dirty="0" smtClean="0"/>
              <a:t> anchor settings.</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4168041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and show buttons.</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152363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destiny scroll in FPS Scene.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1870869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click methods from old</a:t>
            </a:r>
            <a:r>
              <a:rPr lang="en-US" baseline="0" dirty="0" smtClean="0"/>
              <a:t> GUI script.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269936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8/13/2015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8/13/2015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8/13/2015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8/13/2015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8/13/2015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8/13/2015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8/13/2015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8/13/2015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8/13/2015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a:t>8/13/2015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Picture Placeholder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a:t>8/13/2015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8/13/2015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UUUG First Meeting</a:t>
            </a:r>
            <a:endParaRPr lang="en-US" dirty="0"/>
          </a:p>
        </p:txBody>
      </p:sp>
      <p:sp>
        <p:nvSpPr>
          <p:cNvPr id="5" name="Subtitle 4"/>
          <p:cNvSpPr>
            <a:spLocks noGrp="1"/>
          </p:cNvSpPr>
          <p:nvPr>
            <p:ph type="subTitle" idx="1"/>
          </p:nvPr>
        </p:nvSpPr>
        <p:spPr/>
        <p:txBody>
          <a:bodyPr/>
          <a:lstStyle/>
          <a:p>
            <a:r>
              <a:rPr lang="en-US" dirty="0" smtClean="0"/>
              <a:t>Welcome to the Utah Unity User Group</a:t>
            </a:r>
          </a:p>
          <a:p>
            <a:r>
              <a:rPr lang="en-US" dirty="0" smtClean="0"/>
              <a:t>August 13</a:t>
            </a:r>
            <a:r>
              <a:rPr lang="en-US" baseline="30000" dirty="0" smtClean="0"/>
              <a:t>th</a:t>
            </a:r>
            <a:r>
              <a:rPr lang="en-US" dirty="0" smtClean="0"/>
              <a:t> 2015</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Components</a:t>
            </a:r>
            <a:endParaRPr lang="en-US" dirty="0"/>
          </a:p>
        </p:txBody>
      </p:sp>
      <p:sp>
        <p:nvSpPr>
          <p:cNvPr id="3" name="Content Placeholder 2"/>
          <p:cNvSpPr>
            <a:spLocks noGrp="1"/>
          </p:cNvSpPr>
          <p:nvPr>
            <p:ph sz="half" idx="1"/>
          </p:nvPr>
        </p:nvSpPr>
        <p:spPr/>
        <p:txBody>
          <a:bodyPr/>
          <a:lstStyle/>
          <a:p>
            <a:r>
              <a:rPr lang="en-US" dirty="0" smtClean="0"/>
              <a:t>Text</a:t>
            </a:r>
          </a:p>
          <a:p>
            <a:r>
              <a:rPr lang="en-US" dirty="0" smtClean="0"/>
              <a:t>Raw Image</a:t>
            </a:r>
          </a:p>
          <a:p>
            <a:r>
              <a:rPr lang="en-US" dirty="0" smtClean="0"/>
              <a:t>Mask</a:t>
            </a:r>
          </a:p>
          <a:p>
            <a:r>
              <a:rPr lang="en-US" dirty="0" smtClean="0"/>
              <a:t>Effects</a:t>
            </a:r>
          </a:p>
          <a:p>
            <a:endParaRPr lang="en-US" dirty="0"/>
          </a:p>
        </p:txBody>
      </p:sp>
      <p:sp>
        <p:nvSpPr>
          <p:cNvPr id="4" name="Content Placeholder 3"/>
          <p:cNvSpPr>
            <a:spLocks noGrp="1"/>
          </p:cNvSpPr>
          <p:nvPr>
            <p:ph sz="half" idx="2"/>
          </p:nvPr>
        </p:nvSpPr>
        <p:spPr/>
        <p:txBody>
          <a:bodyPr/>
          <a:lstStyle/>
          <a:p>
            <a:r>
              <a:rPr lang="en-US" dirty="0" smtClean="0"/>
              <a:t>Image</a:t>
            </a:r>
          </a:p>
          <a:p>
            <a:pPr lvl="1"/>
            <a:r>
              <a:rPr lang="en-US" dirty="0" smtClean="0"/>
              <a:t>Types:</a:t>
            </a:r>
          </a:p>
          <a:p>
            <a:pPr lvl="2"/>
            <a:r>
              <a:rPr lang="en-US" dirty="0" smtClean="0"/>
              <a:t>Sliced</a:t>
            </a:r>
          </a:p>
          <a:p>
            <a:pPr lvl="2"/>
            <a:r>
              <a:rPr lang="en-US" dirty="0" smtClean="0"/>
              <a:t>Simple</a:t>
            </a:r>
          </a:p>
          <a:p>
            <a:pPr lvl="2"/>
            <a:r>
              <a:rPr lang="en-US" dirty="0" smtClean="0"/>
              <a:t>Tiled</a:t>
            </a:r>
          </a:p>
          <a:p>
            <a:pPr lvl="2"/>
            <a:r>
              <a:rPr lang="en-US" dirty="0" smtClean="0"/>
              <a:t>Filled</a:t>
            </a:r>
            <a:endParaRPr lang="en-US" dirty="0"/>
          </a:p>
        </p:txBody>
      </p:sp>
      <p:pic>
        <p:nvPicPr>
          <p:cNvPr id="2054" name="Picture 6" descr="C:\Program Files\Unity\Editor\Data\Documentation\en\uploads\Main\UI_TextInspec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552" y="1828799"/>
            <a:ext cx="2790825" cy="30099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Program Files\Unity\Editor\Data\Documentation\en\uploads\Main\UI_ImageInspect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632" y="4305300"/>
            <a:ext cx="2790825"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65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Components</a:t>
            </a:r>
            <a:endParaRPr lang="en-US" dirty="0"/>
          </a:p>
        </p:txBody>
      </p:sp>
      <p:sp>
        <p:nvSpPr>
          <p:cNvPr id="3" name="Content Placeholder 2"/>
          <p:cNvSpPr>
            <a:spLocks noGrp="1"/>
          </p:cNvSpPr>
          <p:nvPr>
            <p:ph sz="half" idx="1"/>
          </p:nvPr>
        </p:nvSpPr>
        <p:spPr/>
        <p:txBody>
          <a:bodyPr/>
          <a:lstStyle/>
          <a:p>
            <a:r>
              <a:rPr lang="en-US" dirty="0" smtClean="0"/>
              <a:t>Button</a:t>
            </a:r>
          </a:p>
          <a:p>
            <a:r>
              <a:rPr lang="en-US" dirty="0" smtClean="0"/>
              <a:t>Toggle</a:t>
            </a:r>
          </a:p>
          <a:p>
            <a:r>
              <a:rPr lang="en-US" dirty="0" smtClean="0"/>
              <a:t>Toggle Group</a:t>
            </a:r>
          </a:p>
          <a:p>
            <a:r>
              <a:rPr lang="en-US" dirty="0" smtClean="0"/>
              <a:t>Slider</a:t>
            </a:r>
          </a:p>
          <a:p>
            <a:r>
              <a:rPr lang="en-US" dirty="0" smtClean="0"/>
              <a:t>Scrollbar</a:t>
            </a:r>
          </a:p>
          <a:p>
            <a:r>
              <a:rPr lang="en-US" dirty="0" smtClean="0"/>
              <a:t>Input Field</a:t>
            </a:r>
            <a:endParaRPr lang="en-US" dirty="0"/>
          </a:p>
        </p:txBody>
      </p:sp>
      <p:pic>
        <p:nvPicPr>
          <p:cNvPr id="4098" name="Picture 2" descr="C:\Program Files\Unity\Editor\Data\Documentation\en\uploads\Main\UI_ButtonExample.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60089" y="1009822"/>
            <a:ext cx="3333750" cy="762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Program Files\Unity\Editor\Data\Documentation\en\uploads\Main\UI_ToggleExamp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9558" y="1958093"/>
            <a:ext cx="3333750" cy="762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Program Files\Unity\Editor\Data\Documentation\en\uploads\Main\UI_ToggleGroupExampl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0401" y="2233785"/>
            <a:ext cx="1666875" cy="154305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C:\Program Files\Unity\Editor\Data\Documentation\en\uploads\Main\UI_SliderExampl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8612" y="3323741"/>
            <a:ext cx="3333750" cy="7620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C:\Program Files\Unity\Editor\Data\Documentation\en\uploads\Main\UI_ScrollbarExamp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08612" y="4306378"/>
            <a:ext cx="3333750" cy="76200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C:\Program Files\Unity\Editor\Data\Documentation\en\uploads\Main\UI_InputFieldExampl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8612" y="5218694"/>
            <a:ext cx="333375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34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Transitions (buttons and sliders)</a:t>
            </a:r>
            <a:endParaRPr lang="en-US" dirty="0"/>
          </a:p>
        </p:txBody>
      </p:sp>
      <p:sp>
        <p:nvSpPr>
          <p:cNvPr id="2" name="Content Placeholder 1"/>
          <p:cNvSpPr>
            <a:spLocks noGrp="1"/>
          </p:cNvSpPr>
          <p:nvPr>
            <p:ph idx="1"/>
          </p:nvPr>
        </p:nvSpPr>
        <p:spPr/>
        <p:txBody>
          <a:bodyPr/>
          <a:lstStyle/>
          <a:p>
            <a:r>
              <a:rPr lang="en-US" dirty="0" smtClean="0"/>
              <a:t>Types:</a:t>
            </a:r>
          </a:p>
          <a:p>
            <a:pPr lvl="1"/>
            <a:r>
              <a:rPr lang="en-US" dirty="0" smtClean="0"/>
              <a:t>Color Tint – Changes colors based on state</a:t>
            </a:r>
          </a:p>
          <a:p>
            <a:pPr lvl="1"/>
            <a:r>
              <a:rPr lang="en-US" dirty="0" smtClean="0"/>
              <a:t>Sprite Swap – Changes sprites based on state</a:t>
            </a:r>
          </a:p>
          <a:p>
            <a:pPr lvl="1"/>
            <a:r>
              <a:rPr lang="en-US" dirty="0" smtClean="0"/>
              <a:t>Animation – Animates to change set based on state. </a:t>
            </a:r>
          </a:p>
          <a:p>
            <a:r>
              <a:rPr lang="en-US" dirty="0" smtClean="0"/>
              <a:t>States</a:t>
            </a:r>
          </a:p>
          <a:p>
            <a:pPr lvl="1"/>
            <a:r>
              <a:rPr lang="en-US" dirty="0" smtClean="0"/>
              <a:t>Normal</a:t>
            </a:r>
          </a:p>
          <a:p>
            <a:pPr lvl="1"/>
            <a:r>
              <a:rPr lang="en-US" dirty="0" smtClean="0"/>
              <a:t>Highlighted</a:t>
            </a:r>
          </a:p>
          <a:p>
            <a:pPr lvl="1"/>
            <a:r>
              <a:rPr lang="en-US" dirty="0" smtClean="0"/>
              <a:t>Pressed</a:t>
            </a:r>
          </a:p>
          <a:p>
            <a:pPr lvl="1"/>
            <a:r>
              <a:rPr lang="en-US" dirty="0" smtClean="0"/>
              <a:t>Disabled</a:t>
            </a:r>
            <a:endParaRPr lang="en-US"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Scroll </a:t>
            </a:r>
            <a:r>
              <a:rPr lang="en-US" dirty="0" err="1" smtClean="0"/>
              <a:t>Rect</a:t>
            </a:r>
            <a:endParaRPr lang="en-US" dirty="0"/>
          </a:p>
        </p:txBody>
      </p:sp>
      <p:sp>
        <p:nvSpPr>
          <p:cNvPr id="3" name="Content Placeholder 2"/>
          <p:cNvSpPr>
            <a:spLocks noGrp="1"/>
          </p:cNvSpPr>
          <p:nvPr>
            <p:ph idx="1"/>
          </p:nvPr>
        </p:nvSpPr>
        <p:spPr>
          <a:xfrm>
            <a:off x="1218883" y="1701797"/>
            <a:ext cx="5485129" cy="4462272"/>
          </a:xfrm>
        </p:spPr>
        <p:txBody>
          <a:bodyPr>
            <a:normAutofit lnSpcReduction="10000"/>
          </a:bodyPr>
          <a:lstStyle/>
          <a:p>
            <a:r>
              <a:rPr lang="en-US" dirty="0" smtClean="0"/>
              <a:t>Allows content to be scrolled or clicked and dragged.</a:t>
            </a:r>
          </a:p>
          <a:p>
            <a:r>
              <a:rPr lang="en-US" dirty="0" smtClean="0"/>
              <a:t>Commonly used with a mask to hide the other content. </a:t>
            </a:r>
          </a:p>
          <a:p>
            <a:r>
              <a:rPr lang="en-US" dirty="0" smtClean="0"/>
              <a:t>Scroll bars will automatically hook up.</a:t>
            </a:r>
          </a:p>
          <a:p>
            <a:r>
              <a:rPr lang="en-US" dirty="0" smtClean="0"/>
              <a:t>Movement types: </a:t>
            </a:r>
          </a:p>
          <a:p>
            <a:pPr lvl="1"/>
            <a:r>
              <a:rPr lang="en-US" dirty="0" smtClean="0"/>
              <a:t>Unrestricted</a:t>
            </a:r>
          </a:p>
          <a:p>
            <a:pPr lvl="1"/>
            <a:r>
              <a:rPr lang="en-US" dirty="0" smtClean="0"/>
              <a:t>Elastic</a:t>
            </a:r>
          </a:p>
          <a:p>
            <a:pPr lvl="1"/>
            <a:r>
              <a:rPr lang="en-US" dirty="0" smtClean="0"/>
              <a:t>Clamped</a:t>
            </a:r>
          </a:p>
          <a:p>
            <a:pPr lvl="1"/>
            <a:endParaRPr lang="en-US" dirty="0"/>
          </a:p>
        </p:txBody>
      </p:sp>
      <p:pic>
        <p:nvPicPr>
          <p:cNvPr id="4" name="Picture 3"/>
          <p:cNvPicPr>
            <a:picLocks noChangeAspect="1"/>
          </p:cNvPicPr>
          <p:nvPr/>
        </p:nvPicPr>
        <p:blipFill>
          <a:blip r:embed="rId3"/>
          <a:stretch>
            <a:fillRect/>
          </a:stretch>
        </p:blipFill>
        <p:spPr>
          <a:xfrm>
            <a:off x="7618412" y="1498600"/>
            <a:ext cx="3848100" cy="2981325"/>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Rich Text</a:t>
            </a:r>
            <a:endParaRPr lang="en-US"/>
          </a:p>
        </p:txBody>
      </p:sp>
      <p:sp>
        <p:nvSpPr>
          <p:cNvPr id="3" name="Content Placeholder 2"/>
          <p:cNvSpPr>
            <a:spLocks noGrp="1"/>
          </p:cNvSpPr>
          <p:nvPr>
            <p:ph sz="half" idx="1"/>
          </p:nvPr>
        </p:nvSpPr>
        <p:spPr/>
        <p:txBody>
          <a:bodyPr>
            <a:normAutofit lnSpcReduction="10000"/>
          </a:bodyPr>
          <a:lstStyle/>
          <a:p>
            <a:r>
              <a:rPr lang="en-US" dirty="0" smtClean="0"/>
              <a:t>Text for UI elements and meshes can have multiple font styles and sizes.</a:t>
            </a:r>
          </a:p>
          <a:p>
            <a:r>
              <a:rPr lang="en-US" dirty="0" smtClean="0"/>
              <a:t>Similar to HTML by putting the section in a pair of matching tags: We are &lt;b&gt;not&lt;/b&gt; amused.</a:t>
            </a:r>
          </a:p>
          <a:p>
            <a:r>
              <a:rPr lang="en-US" dirty="0" err="1" smtClean="0"/>
              <a:t>Debug.Log</a:t>
            </a:r>
            <a:r>
              <a:rPr lang="en-US" dirty="0" smtClean="0"/>
              <a:t>() can also have markup tags.</a:t>
            </a:r>
          </a:p>
          <a:p>
            <a:r>
              <a:rPr lang="en-US" dirty="0" smtClean="0"/>
              <a:t>Color tags can be used.</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433496558"/>
              </p:ext>
            </p:extLst>
          </p:nvPr>
        </p:nvGraphicFramePr>
        <p:xfrm>
          <a:off x="6780211" y="685801"/>
          <a:ext cx="4876800" cy="5582072"/>
        </p:xfrm>
        <a:graphic>
          <a:graphicData uri="http://schemas.openxmlformats.org/drawingml/2006/table">
            <a:tbl>
              <a:tblPr/>
              <a:tblGrid>
                <a:gridCol w="1219200"/>
                <a:gridCol w="1219200"/>
                <a:gridCol w="1219200"/>
                <a:gridCol w="1219200"/>
              </a:tblGrid>
              <a:tr h="181125">
                <a:tc>
                  <a:txBody>
                    <a:bodyPr/>
                    <a:lstStyle/>
                    <a:p>
                      <a:pPr algn="l"/>
                      <a:r>
                        <a:rPr lang="en-US" sz="800" b="1" i="1">
                          <a:effectLst/>
                        </a:rPr>
                        <a:t>Tag</a:t>
                      </a:r>
                      <a:endParaRPr lang="en-US" sz="800">
                        <a:effectLst/>
                      </a:endParaRPr>
                    </a:p>
                  </a:txBody>
                  <a:tcPr marL="29187" marR="29187" marT="14594" marB="14594" anchor="ctr">
                    <a:lnL>
                      <a:noFill/>
                    </a:lnL>
                    <a:lnR>
                      <a:noFill/>
                    </a:lnR>
                    <a:lnT>
                      <a:noFill/>
                    </a:lnT>
                    <a:lnB>
                      <a:noFill/>
                    </a:lnB>
                  </a:tcPr>
                </a:tc>
                <a:tc>
                  <a:txBody>
                    <a:bodyPr/>
                    <a:lstStyle/>
                    <a:p>
                      <a:pPr algn="l"/>
                      <a:r>
                        <a:rPr lang="en-US" sz="800" b="1" i="1">
                          <a:effectLst/>
                        </a:rPr>
                        <a:t>Description</a:t>
                      </a:r>
                      <a:endParaRPr lang="en-US" sz="800">
                        <a:effectLst/>
                      </a:endParaRPr>
                    </a:p>
                  </a:txBody>
                  <a:tcPr marL="29187" marR="29187" marT="14594" marB="14594" anchor="ctr">
                    <a:lnL>
                      <a:noFill/>
                    </a:lnL>
                    <a:lnR>
                      <a:noFill/>
                    </a:lnR>
                    <a:lnT>
                      <a:noFill/>
                    </a:lnT>
                    <a:lnB>
                      <a:noFill/>
                    </a:lnB>
                  </a:tcPr>
                </a:tc>
                <a:tc>
                  <a:txBody>
                    <a:bodyPr/>
                    <a:lstStyle/>
                    <a:p>
                      <a:pPr algn="l"/>
                      <a:r>
                        <a:rPr lang="en-US" sz="800" b="1" i="1">
                          <a:effectLst/>
                        </a:rPr>
                        <a:t>Example</a:t>
                      </a:r>
                      <a:endParaRPr lang="en-US" sz="800">
                        <a:effectLst/>
                      </a:endParaRPr>
                    </a:p>
                  </a:txBody>
                  <a:tcPr marL="29187" marR="29187" marT="14594" marB="14594" anchor="ctr">
                    <a:lnL>
                      <a:noFill/>
                    </a:lnL>
                    <a:lnR>
                      <a:noFill/>
                    </a:lnR>
                    <a:lnT>
                      <a:noFill/>
                    </a:lnT>
                    <a:lnB>
                      <a:noFill/>
                    </a:lnB>
                  </a:tcPr>
                </a:tc>
                <a:tc>
                  <a:txBody>
                    <a:bodyPr/>
                    <a:lstStyle/>
                    <a:p>
                      <a:pPr algn="l"/>
                      <a:r>
                        <a:rPr lang="en-US" sz="800" b="1" i="1">
                          <a:effectLst/>
                        </a:rPr>
                        <a:t>Notes</a:t>
                      </a:r>
                      <a:endParaRPr lang="en-US" sz="800">
                        <a:effectLst/>
                      </a:endParaRPr>
                    </a:p>
                  </a:txBody>
                  <a:tcPr marL="29187" marR="29187" marT="14594" marB="14594" anchor="ctr">
                    <a:lnL>
                      <a:noFill/>
                    </a:lnL>
                    <a:lnR>
                      <a:noFill/>
                    </a:lnR>
                    <a:lnT>
                      <a:noFill/>
                    </a:lnT>
                    <a:lnB>
                      <a:noFill/>
                    </a:lnB>
                  </a:tcPr>
                </a:tc>
              </a:tr>
              <a:tr h="473403">
                <a:tc>
                  <a:txBody>
                    <a:bodyPr/>
                    <a:lstStyle/>
                    <a:p>
                      <a:pPr algn="l"/>
                      <a:r>
                        <a:rPr lang="en-US" sz="800" b="1">
                          <a:effectLst/>
                        </a:rPr>
                        <a:t>b</a:t>
                      </a:r>
                      <a:endParaRPr lang="en-US" sz="800">
                        <a:effectLst/>
                      </a:endParaRPr>
                    </a:p>
                  </a:txBody>
                  <a:tcPr marL="29187" marR="29187" marT="14594" marB="14594" anchor="ctr">
                    <a:lnL>
                      <a:noFill/>
                    </a:lnL>
                    <a:lnR>
                      <a:noFill/>
                    </a:lnR>
                    <a:lnT>
                      <a:noFill/>
                    </a:lnT>
                    <a:lnB>
                      <a:noFill/>
                    </a:lnB>
                  </a:tcPr>
                </a:tc>
                <a:tc>
                  <a:txBody>
                    <a:bodyPr/>
                    <a:lstStyle/>
                    <a:p>
                      <a:pPr algn="l"/>
                      <a:r>
                        <a:rPr lang="en-US" sz="800">
                          <a:effectLst/>
                        </a:rPr>
                        <a:t>Renders the text in boldface.</a:t>
                      </a:r>
                    </a:p>
                  </a:txBody>
                  <a:tcPr marL="29187" marR="29187" marT="14594" marB="14594" anchor="ctr">
                    <a:lnL>
                      <a:noFill/>
                    </a:lnL>
                    <a:lnR>
                      <a:noFill/>
                    </a:lnR>
                    <a:lnT>
                      <a:noFill/>
                    </a:lnT>
                    <a:lnB>
                      <a:noFill/>
                    </a:lnB>
                  </a:tcPr>
                </a:tc>
                <a:tc>
                  <a:txBody>
                    <a:bodyPr/>
                    <a:lstStyle/>
                    <a:p>
                      <a:pPr algn="l"/>
                      <a:r>
                        <a:rPr lang="en-US" sz="800">
                          <a:effectLst/>
                        </a:rPr>
                        <a:t>   We are &lt;b&gt;not&lt;/b&gt; amused.</a:t>
                      </a:r>
                    </a:p>
                  </a:txBody>
                  <a:tcPr marL="29187" marR="29187" marT="14594" marB="14594" anchor="ctr">
                    <a:lnL>
                      <a:noFill/>
                    </a:lnL>
                    <a:lnR>
                      <a:noFill/>
                    </a:lnR>
                    <a:lnT>
                      <a:noFill/>
                    </a:lnT>
                    <a:lnB>
                      <a:noFill/>
                    </a:lnB>
                  </a:tcPr>
                </a:tc>
                <a:tc>
                  <a:txBody>
                    <a:bodyPr/>
                    <a:lstStyle/>
                    <a:p>
                      <a:pPr algn="l"/>
                      <a:endParaRPr lang="en-US" sz="800">
                        <a:effectLst/>
                      </a:endParaRPr>
                    </a:p>
                  </a:txBody>
                  <a:tcPr marL="29187" marR="29187" marT="14594" marB="14594" anchor="ctr">
                    <a:lnL>
                      <a:noFill/>
                    </a:lnL>
                    <a:lnR>
                      <a:noFill/>
                    </a:lnR>
                    <a:lnT>
                      <a:noFill/>
                    </a:lnT>
                    <a:lnB>
                      <a:noFill/>
                    </a:lnB>
                  </a:tcPr>
                </a:tc>
              </a:tr>
              <a:tr h="473403">
                <a:tc>
                  <a:txBody>
                    <a:bodyPr/>
                    <a:lstStyle/>
                    <a:p>
                      <a:pPr algn="l"/>
                      <a:r>
                        <a:rPr lang="en-US" sz="800" b="1">
                          <a:effectLst/>
                        </a:rPr>
                        <a:t>i</a:t>
                      </a:r>
                      <a:endParaRPr lang="en-US" sz="800">
                        <a:effectLst/>
                      </a:endParaRPr>
                    </a:p>
                  </a:txBody>
                  <a:tcPr marL="29187" marR="29187" marT="14594" marB="14594" anchor="ctr">
                    <a:lnL>
                      <a:noFill/>
                    </a:lnL>
                    <a:lnR>
                      <a:noFill/>
                    </a:lnR>
                    <a:lnT>
                      <a:noFill/>
                    </a:lnT>
                    <a:lnB>
                      <a:noFill/>
                    </a:lnB>
                  </a:tcPr>
                </a:tc>
                <a:tc>
                  <a:txBody>
                    <a:bodyPr/>
                    <a:lstStyle/>
                    <a:p>
                      <a:pPr algn="l"/>
                      <a:r>
                        <a:rPr lang="en-US" sz="800">
                          <a:effectLst/>
                        </a:rPr>
                        <a:t>Renders the text in italics.</a:t>
                      </a:r>
                    </a:p>
                  </a:txBody>
                  <a:tcPr marL="29187" marR="29187" marT="14594" marB="14594" anchor="ctr">
                    <a:lnL>
                      <a:noFill/>
                    </a:lnL>
                    <a:lnR>
                      <a:noFill/>
                    </a:lnR>
                    <a:lnT>
                      <a:noFill/>
                    </a:lnT>
                    <a:lnB>
                      <a:noFill/>
                    </a:lnB>
                  </a:tcPr>
                </a:tc>
                <a:tc>
                  <a:txBody>
                    <a:bodyPr/>
                    <a:lstStyle/>
                    <a:p>
                      <a:pPr algn="l"/>
                      <a:r>
                        <a:rPr lang="en-US" sz="800">
                          <a:effectLst/>
                        </a:rPr>
                        <a:t>   We are &lt;i&gt;usually&lt;/i&gt; not amused.</a:t>
                      </a:r>
                    </a:p>
                  </a:txBody>
                  <a:tcPr marL="29187" marR="29187" marT="14594" marB="14594" anchor="ctr">
                    <a:lnL>
                      <a:noFill/>
                    </a:lnL>
                    <a:lnR>
                      <a:noFill/>
                    </a:lnR>
                    <a:lnT>
                      <a:noFill/>
                    </a:lnT>
                    <a:lnB>
                      <a:noFill/>
                    </a:lnB>
                  </a:tcPr>
                </a:tc>
                <a:tc>
                  <a:txBody>
                    <a:bodyPr/>
                    <a:lstStyle/>
                    <a:p>
                      <a:pPr algn="l"/>
                      <a:endParaRPr lang="en-US" sz="800">
                        <a:effectLst/>
                      </a:endParaRPr>
                    </a:p>
                  </a:txBody>
                  <a:tcPr marL="29187" marR="29187" marT="14594" marB="14594" anchor="ctr">
                    <a:lnL>
                      <a:noFill/>
                    </a:lnL>
                    <a:lnR>
                      <a:noFill/>
                    </a:lnR>
                    <a:lnT>
                      <a:noFill/>
                    </a:lnT>
                    <a:lnB>
                      <a:noFill/>
                    </a:lnB>
                  </a:tcPr>
                </a:tc>
              </a:tr>
              <a:tr h="1350237">
                <a:tc>
                  <a:txBody>
                    <a:bodyPr/>
                    <a:lstStyle/>
                    <a:p>
                      <a:pPr algn="l"/>
                      <a:r>
                        <a:rPr lang="en-US" sz="800" b="1">
                          <a:effectLst/>
                        </a:rPr>
                        <a:t>size</a:t>
                      </a:r>
                      <a:endParaRPr lang="en-US" sz="800">
                        <a:effectLst/>
                      </a:endParaRPr>
                    </a:p>
                  </a:txBody>
                  <a:tcPr marL="29187" marR="29187" marT="14594" marB="14594" anchor="ctr">
                    <a:lnL>
                      <a:noFill/>
                    </a:lnL>
                    <a:lnR>
                      <a:noFill/>
                    </a:lnR>
                    <a:lnT>
                      <a:noFill/>
                    </a:lnT>
                    <a:lnB>
                      <a:noFill/>
                    </a:lnB>
                  </a:tcPr>
                </a:tc>
                <a:tc>
                  <a:txBody>
                    <a:bodyPr/>
                    <a:lstStyle/>
                    <a:p>
                      <a:pPr algn="l"/>
                      <a:r>
                        <a:rPr lang="en-US" sz="800">
                          <a:effectLst/>
                        </a:rPr>
                        <a:t>Sets the size of the text according to the parameter value, given in pixels.</a:t>
                      </a:r>
                    </a:p>
                  </a:txBody>
                  <a:tcPr marL="29187" marR="29187" marT="14594" marB="14594" anchor="ctr">
                    <a:lnL>
                      <a:noFill/>
                    </a:lnL>
                    <a:lnR>
                      <a:noFill/>
                    </a:lnR>
                    <a:lnT>
                      <a:noFill/>
                    </a:lnT>
                    <a:lnB>
                      <a:noFill/>
                    </a:lnB>
                  </a:tcPr>
                </a:tc>
                <a:tc>
                  <a:txBody>
                    <a:bodyPr/>
                    <a:lstStyle/>
                    <a:p>
                      <a:pPr algn="l"/>
                      <a:r>
                        <a:rPr lang="en-US" sz="800">
                          <a:effectLst/>
                        </a:rPr>
                        <a:t>   We are &lt;size=50&gt;largely&lt;/size&gt; unaffected.</a:t>
                      </a:r>
                    </a:p>
                  </a:txBody>
                  <a:tcPr marL="29187" marR="29187" marT="14594" marB="14594" anchor="ctr">
                    <a:lnL>
                      <a:noFill/>
                    </a:lnL>
                    <a:lnR>
                      <a:noFill/>
                    </a:lnR>
                    <a:lnT>
                      <a:noFill/>
                    </a:lnT>
                    <a:lnB>
                      <a:noFill/>
                    </a:lnB>
                  </a:tcPr>
                </a:tc>
                <a:tc>
                  <a:txBody>
                    <a:bodyPr/>
                    <a:lstStyle/>
                    <a:p>
                      <a:pPr algn="l"/>
                      <a:r>
                        <a:rPr lang="en-US" sz="800">
                          <a:effectLst/>
                        </a:rPr>
                        <a:t>Although this tag is available for Debug.Log, you will find that the line spacing in the window bar and Console looks strange if the size is set too large.</a:t>
                      </a:r>
                    </a:p>
                  </a:txBody>
                  <a:tcPr marL="29187" marR="29187" marT="14594" marB="14594" anchor="ctr">
                    <a:lnL>
                      <a:noFill/>
                    </a:lnL>
                    <a:lnR>
                      <a:noFill/>
                    </a:lnR>
                    <a:lnT>
                      <a:noFill/>
                    </a:lnT>
                    <a:lnB>
                      <a:noFill/>
                    </a:lnB>
                  </a:tcPr>
                </a:tc>
              </a:tr>
              <a:tr h="3103904">
                <a:tc>
                  <a:txBody>
                    <a:bodyPr/>
                    <a:lstStyle/>
                    <a:p>
                      <a:pPr algn="l"/>
                      <a:r>
                        <a:rPr lang="en-US" sz="800" b="1">
                          <a:effectLst/>
                        </a:rPr>
                        <a:t>color</a:t>
                      </a:r>
                      <a:endParaRPr lang="en-US" sz="800">
                        <a:effectLst/>
                      </a:endParaRPr>
                    </a:p>
                  </a:txBody>
                  <a:tcPr marL="29187" marR="29187" marT="14594" marB="14594" anchor="ctr">
                    <a:lnL>
                      <a:noFill/>
                    </a:lnL>
                    <a:lnR>
                      <a:noFill/>
                    </a:lnR>
                    <a:lnT>
                      <a:noFill/>
                    </a:lnT>
                    <a:lnB>
                      <a:noFill/>
                    </a:lnB>
                  </a:tcPr>
                </a:tc>
                <a:tc>
                  <a:txBody>
                    <a:bodyPr/>
                    <a:lstStyle/>
                    <a:p>
                      <a:pPr algn="l"/>
                      <a:r>
                        <a:rPr lang="en-US" sz="800">
                          <a:effectLst/>
                        </a:rPr>
                        <a:t>Sets the color of the text according to the parameter value. The color can be specified in the traditional HTML format. </a:t>
                      </a:r>
                      <a:r>
                        <a:rPr lang="en-US" sz="800" i="1">
                          <a:effectLst/>
                        </a:rPr>
                        <a:t>   #rrggbbaa</a:t>
                      </a:r>
                      <a:r>
                        <a:rPr lang="en-US" sz="800">
                          <a:effectLst/>
                        </a:rPr>
                        <a:t> …where the letters correspond to pairs of hexadecimal digits denoting the red, green, blue and alpha (transparency) values for the color. For example, cyan at full opacity would be specified by</a:t>
                      </a:r>
                    </a:p>
                  </a:txBody>
                  <a:tcPr marL="29187" marR="29187" marT="14594" marB="14594" anchor="ctr">
                    <a:lnL>
                      <a:noFill/>
                    </a:lnL>
                    <a:lnR>
                      <a:noFill/>
                    </a:lnR>
                    <a:lnT>
                      <a:noFill/>
                    </a:lnT>
                    <a:lnB>
                      <a:noFill/>
                    </a:lnB>
                  </a:tcPr>
                </a:tc>
                <a:tc>
                  <a:txBody>
                    <a:bodyPr/>
                    <a:lstStyle/>
                    <a:p>
                      <a:pPr algn="l"/>
                      <a:r>
                        <a:rPr lang="en-US" sz="800" i="1">
                          <a:effectLst/>
                        </a:rPr>
                        <a:t>   &lt;color=#00ffffff&gt;…</a:t>
                      </a:r>
                      <a:endParaRPr lang="en-US" sz="800">
                        <a:effectLst/>
                      </a:endParaRPr>
                    </a:p>
                  </a:txBody>
                  <a:tcPr marL="29187" marR="29187" marT="14594" marB="14594" anchor="ctr">
                    <a:lnL>
                      <a:noFill/>
                    </a:lnL>
                    <a:lnR>
                      <a:noFill/>
                    </a:lnR>
                    <a:lnT>
                      <a:noFill/>
                    </a:lnT>
                    <a:lnB>
                      <a:noFill/>
                    </a:lnB>
                  </a:tcPr>
                </a:tc>
                <a:tc>
                  <a:txBody>
                    <a:bodyPr/>
                    <a:lstStyle/>
                    <a:p>
                      <a:pPr algn="l"/>
                      <a:r>
                        <a:rPr lang="en-US" sz="800" dirty="0">
                          <a:effectLst/>
                        </a:rPr>
                        <a:t>Another option is to use the name of the color. This is easier to understand but naturally, the range of colors is limited and full opacity is always assumed. </a:t>
                      </a:r>
                      <a:r>
                        <a:rPr lang="en-US" sz="800" i="1" dirty="0">
                          <a:effectLst/>
                        </a:rPr>
                        <a:t>   &lt;color=cyan&gt;…</a:t>
                      </a:r>
                      <a:r>
                        <a:rPr lang="en-US" sz="800" dirty="0">
                          <a:effectLst/>
                        </a:rPr>
                        <a:t> The available color names are given in the table below.</a:t>
                      </a:r>
                    </a:p>
                  </a:txBody>
                  <a:tcPr marL="29187" marR="29187" marT="14594" marB="14594" anchor="ctr">
                    <a:lnL>
                      <a:noFill/>
                    </a:lnL>
                    <a:lnR>
                      <a:noFill/>
                    </a:lnR>
                    <a:lnT>
                      <a:noFill/>
                    </a:lnT>
                    <a:lnB>
                      <a:noFill/>
                    </a:lnB>
                  </a:tcPr>
                </a:tc>
              </a:tr>
            </a:tbl>
          </a:graphicData>
        </a:graphic>
      </p:graphicFrame>
    </p:spTree>
    <p:extLst>
      <p:ext uri="{BB962C8B-B14F-4D97-AF65-F5344CB8AC3E}">
        <p14:creationId xmlns:p14="http://schemas.microsoft.com/office/powerpoint/2010/main" val="214573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System</a:t>
            </a:r>
            <a:endParaRPr lang="en-US" dirty="0"/>
          </a:p>
        </p:txBody>
      </p:sp>
      <p:sp>
        <p:nvSpPr>
          <p:cNvPr id="3" name="Content Placeholder 2"/>
          <p:cNvSpPr>
            <a:spLocks noGrp="1"/>
          </p:cNvSpPr>
          <p:nvPr>
            <p:ph sz="half" idx="1"/>
          </p:nvPr>
        </p:nvSpPr>
        <p:spPr/>
        <p:txBody>
          <a:bodyPr>
            <a:normAutofit/>
          </a:bodyPr>
          <a:lstStyle/>
          <a:p>
            <a:r>
              <a:rPr lang="en-US" dirty="0" smtClean="0"/>
              <a:t>The Event system object is created whenever a canvas is created.</a:t>
            </a:r>
          </a:p>
          <a:p>
            <a:r>
              <a:rPr lang="en-US" dirty="0" smtClean="0"/>
              <a:t>Event components can be added to UI items.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041490573"/>
              </p:ext>
            </p:extLst>
          </p:nvPr>
        </p:nvGraphicFramePr>
        <p:xfrm>
          <a:off x="6780211" y="685801"/>
          <a:ext cx="4876800" cy="5582072"/>
        </p:xfrm>
        <a:graphic>
          <a:graphicData uri="http://schemas.openxmlformats.org/drawingml/2006/table">
            <a:tbl>
              <a:tblPr/>
              <a:tblGrid>
                <a:gridCol w="1219200"/>
                <a:gridCol w="1219200"/>
                <a:gridCol w="1219200"/>
                <a:gridCol w="1219200"/>
              </a:tblGrid>
              <a:tr h="181125">
                <a:tc>
                  <a:txBody>
                    <a:bodyPr/>
                    <a:lstStyle/>
                    <a:p>
                      <a:pPr algn="l"/>
                      <a:endParaRPr lang="en-US" sz="800" dirty="0">
                        <a:effectLst/>
                      </a:endParaRPr>
                    </a:p>
                  </a:txBody>
                  <a:tcPr marL="29187" marR="29187" marT="14594" marB="14594" anchor="ctr">
                    <a:lnL>
                      <a:noFill/>
                    </a:lnL>
                    <a:lnR>
                      <a:noFill/>
                    </a:lnR>
                    <a:lnT>
                      <a:noFill/>
                    </a:lnT>
                    <a:lnB>
                      <a:noFill/>
                    </a:lnB>
                  </a:tcPr>
                </a:tc>
                <a:tc>
                  <a:txBody>
                    <a:bodyPr/>
                    <a:lstStyle/>
                    <a:p>
                      <a:pPr algn="l"/>
                      <a:endParaRPr lang="en-US" sz="800">
                        <a:effectLst/>
                      </a:endParaRPr>
                    </a:p>
                  </a:txBody>
                  <a:tcPr marL="29187" marR="29187" marT="14594" marB="14594" anchor="ctr">
                    <a:lnL>
                      <a:noFill/>
                    </a:lnL>
                    <a:lnR>
                      <a:noFill/>
                    </a:lnR>
                    <a:lnT>
                      <a:noFill/>
                    </a:lnT>
                    <a:lnB>
                      <a:noFill/>
                    </a:lnB>
                  </a:tcPr>
                </a:tc>
                <a:tc>
                  <a:txBody>
                    <a:bodyPr/>
                    <a:lstStyle/>
                    <a:p>
                      <a:pPr algn="l"/>
                      <a:endParaRPr lang="en-US" sz="800">
                        <a:effectLst/>
                      </a:endParaRPr>
                    </a:p>
                  </a:txBody>
                  <a:tcPr marL="29187" marR="29187" marT="14594" marB="14594" anchor="ctr">
                    <a:lnL>
                      <a:noFill/>
                    </a:lnL>
                    <a:lnR>
                      <a:noFill/>
                    </a:lnR>
                    <a:lnT>
                      <a:noFill/>
                    </a:lnT>
                    <a:lnB>
                      <a:noFill/>
                    </a:lnB>
                  </a:tcPr>
                </a:tc>
                <a:tc>
                  <a:txBody>
                    <a:bodyPr/>
                    <a:lstStyle/>
                    <a:p>
                      <a:pPr algn="l"/>
                      <a:endParaRPr lang="en-US" sz="800">
                        <a:effectLst/>
                      </a:endParaRPr>
                    </a:p>
                  </a:txBody>
                  <a:tcPr marL="29187" marR="29187" marT="14594" marB="14594" anchor="ctr">
                    <a:lnL>
                      <a:noFill/>
                    </a:lnL>
                    <a:lnR>
                      <a:noFill/>
                    </a:lnR>
                    <a:lnT>
                      <a:noFill/>
                    </a:lnT>
                    <a:lnB>
                      <a:noFill/>
                    </a:lnB>
                  </a:tcPr>
                </a:tc>
              </a:tr>
              <a:tr h="473403">
                <a:tc>
                  <a:txBody>
                    <a:bodyPr/>
                    <a:lstStyle/>
                    <a:p>
                      <a:pPr algn="l"/>
                      <a:endParaRPr lang="en-US" sz="800">
                        <a:effectLst/>
                      </a:endParaRPr>
                    </a:p>
                  </a:txBody>
                  <a:tcPr marL="29187" marR="29187" marT="14594" marB="14594" anchor="ctr">
                    <a:lnL>
                      <a:noFill/>
                    </a:lnL>
                    <a:lnR>
                      <a:noFill/>
                    </a:lnR>
                    <a:lnT>
                      <a:noFill/>
                    </a:lnT>
                    <a:lnB>
                      <a:noFill/>
                    </a:lnB>
                  </a:tcPr>
                </a:tc>
                <a:tc>
                  <a:txBody>
                    <a:bodyPr/>
                    <a:lstStyle/>
                    <a:p>
                      <a:pPr algn="l"/>
                      <a:endParaRPr lang="en-US" sz="800">
                        <a:effectLst/>
                      </a:endParaRPr>
                    </a:p>
                  </a:txBody>
                  <a:tcPr marL="29187" marR="29187" marT="14594" marB="14594" anchor="ctr">
                    <a:lnL>
                      <a:noFill/>
                    </a:lnL>
                    <a:lnR>
                      <a:noFill/>
                    </a:lnR>
                    <a:lnT>
                      <a:noFill/>
                    </a:lnT>
                    <a:lnB>
                      <a:noFill/>
                    </a:lnB>
                  </a:tcPr>
                </a:tc>
                <a:tc>
                  <a:txBody>
                    <a:bodyPr/>
                    <a:lstStyle/>
                    <a:p>
                      <a:pPr algn="l"/>
                      <a:endParaRPr lang="en-US" sz="800">
                        <a:effectLst/>
                      </a:endParaRPr>
                    </a:p>
                  </a:txBody>
                  <a:tcPr marL="29187" marR="29187" marT="14594" marB="14594" anchor="ctr">
                    <a:lnL>
                      <a:noFill/>
                    </a:lnL>
                    <a:lnR>
                      <a:noFill/>
                    </a:lnR>
                    <a:lnT>
                      <a:noFill/>
                    </a:lnT>
                    <a:lnB>
                      <a:noFill/>
                    </a:lnB>
                  </a:tcPr>
                </a:tc>
                <a:tc>
                  <a:txBody>
                    <a:bodyPr/>
                    <a:lstStyle/>
                    <a:p>
                      <a:pPr algn="l"/>
                      <a:endParaRPr lang="en-US" sz="800">
                        <a:effectLst/>
                      </a:endParaRPr>
                    </a:p>
                  </a:txBody>
                  <a:tcPr marL="29187" marR="29187" marT="14594" marB="14594" anchor="ctr">
                    <a:lnL>
                      <a:noFill/>
                    </a:lnL>
                    <a:lnR>
                      <a:noFill/>
                    </a:lnR>
                    <a:lnT>
                      <a:noFill/>
                    </a:lnT>
                    <a:lnB>
                      <a:noFill/>
                    </a:lnB>
                  </a:tcPr>
                </a:tc>
              </a:tr>
              <a:tr h="473403">
                <a:tc>
                  <a:txBody>
                    <a:bodyPr/>
                    <a:lstStyle/>
                    <a:p>
                      <a:pPr algn="l"/>
                      <a:endParaRPr lang="en-US" sz="800">
                        <a:effectLst/>
                      </a:endParaRPr>
                    </a:p>
                  </a:txBody>
                  <a:tcPr marL="29187" marR="29187" marT="14594" marB="14594" anchor="ctr">
                    <a:lnL>
                      <a:noFill/>
                    </a:lnL>
                    <a:lnR>
                      <a:noFill/>
                    </a:lnR>
                    <a:lnT>
                      <a:noFill/>
                    </a:lnT>
                    <a:lnB>
                      <a:noFill/>
                    </a:lnB>
                  </a:tcPr>
                </a:tc>
                <a:tc>
                  <a:txBody>
                    <a:bodyPr/>
                    <a:lstStyle/>
                    <a:p>
                      <a:pPr algn="l"/>
                      <a:endParaRPr lang="en-US" sz="800" dirty="0">
                        <a:effectLst/>
                      </a:endParaRPr>
                    </a:p>
                  </a:txBody>
                  <a:tcPr marL="29187" marR="29187" marT="14594" marB="14594" anchor="ctr">
                    <a:lnL>
                      <a:noFill/>
                    </a:lnL>
                    <a:lnR>
                      <a:noFill/>
                    </a:lnR>
                    <a:lnT>
                      <a:noFill/>
                    </a:lnT>
                    <a:lnB>
                      <a:noFill/>
                    </a:lnB>
                  </a:tcPr>
                </a:tc>
                <a:tc>
                  <a:txBody>
                    <a:bodyPr/>
                    <a:lstStyle/>
                    <a:p>
                      <a:pPr algn="l"/>
                      <a:endParaRPr lang="en-US" sz="800">
                        <a:effectLst/>
                      </a:endParaRPr>
                    </a:p>
                  </a:txBody>
                  <a:tcPr marL="29187" marR="29187" marT="14594" marB="14594" anchor="ctr">
                    <a:lnL>
                      <a:noFill/>
                    </a:lnL>
                    <a:lnR>
                      <a:noFill/>
                    </a:lnR>
                    <a:lnT>
                      <a:noFill/>
                    </a:lnT>
                    <a:lnB>
                      <a:noFill/>
                    </a:lnB>
                  </a:tcPr>
                </a:tc>
                <a:tc>
                  <a:txBody>
                    <a:bodyPr/>
                    <a:lstStyle/>
                    <a:p>
                      <a:pPr algn="l"/>
                      <a:endParaRPr lang="en-US" sz="800">
                        <a:effectLst/>
                      </a:endParaRPr>
                    </a:p>
                  </a:txBody>
                  <a:tcPr marL="29187" marR="29187" marT="14594" marB="14594" anchor="ctr">
                    <a:lnL>
                      <a:noFill/>
                    </a:lnL>
                    <a:lnR>
                      <a:noFill/>
                    </a:lnR>
                    <a:lnT>
                      <a:noFill/>
                    </a:lnT>
                    <a:lnB>
                      <a:noFill/>
                    </a:lnB>
                  </a:tcPr>
                </a:tc>
              </a:tr>
              <a:tr h="1350237">
                <a:tc>
                  <a:txBody>
                    <a:bodyPr/>
                    <a:lstStyle/>
                    <a:p>
                      <a:pPr algn="l"/>
                      <a:endParaRPr lang="en-US" sz="800">
                        <a:effectLst/>
                      </a:endParaRPr>
                    </a:p>
                  </a:txBody>
                  <a:tcPr marL="29187" marR="29187" marT="14594" marB="14594" anchor="ctr">
                    <a:lnL>
                      <a:noFill/>
                    </a:lnL>
                    <a:lnR>
                      <a:noFill/>
                    </a:lnR>
                    <a:lnT>
                      <a:noFill/>
                    </a:lnT>
                    <a:lnB>
                      <a:noFill/>
                    </a:lnB>
                  </a:tcPr>
                </a:tc>
                <a:tc>
                  <a:txBody>
                    <a:bodyPr/>
                    <a:lstStyle/>
                    <a:p>
                      <a:pPr algn="l"/>
                      <a:endParaRPr lang="en-US" sz="800">
                        <a:effectLst/>
                      </a:endParaRPr>
                    </a:p>
                  </a:txBody>
                  <a:tcPr marL="29187" marR="29187" marT="14594" marB="14594" anchor="ctr">
                    <a:lnL>
                      <a:noFill/>
                    </a:lnL>
                    <a:lnR>
                      <a:noFill/>
                    </a:lnR>
                    <a:lnT>
                      <a:noFill/>
                    </a:lnT>
                    <a:lnB>
                      <a:noFill/>
                    </a:lnB>
                  </a:tcPr>
                </a:tc>
                <a:tc>
                  <a:txBody>
                    <a:bodyPr/>
                    <a:lstStyle/>
                    <a:p>
                      <a:pPr algn="l"/>
                      <a:endParaRPr lang="en-US" sz="800">
                        <a:effectLst/>
                      </a:endParaRPr>
                    </a:p>
                  </a:txBody>
                  <a:tcPr marL="29187" marR="29187" marT="14594" marB="14594" anchor="ctr">
                    <a:lnL>
                      <a:noFill/>
                    </a:lnL>
                    <a:lnR>
                      <a:noFill/>
                    </a:lnR>
                    <a:lnT>
                      <a:noFill/>
                    </a:lnT>
                    <a:lnB>
                      <a:noFill/>
                    </a:lnB>
                  </a:tcPr>
                </a:tc>
                <a:tc>
                  <a:txBody>
                    <a:bodyPr/>
                    <a:lstStyle/>
                    <a:p>
                      <a:pPr algn="l"/>
                      <a:endParaRPr lang="en-US" sz="800">
                        <a:effectLst/>
                      </a:endParaRPr>
                    </a:p>
                  </a:txBody>
                  <a:tcPr marL="29187" marR="29187" marT="14594" marB="14594" anchor="ctr">
                    <a:lnL>
                      <a:noFill/>
                    </a:lnL>
                    <a:lnR>
                      <a:noFill/>
                    </a:lnR>
                    <a:lnT>
                      <a:noFill/>
                    </a:lnT>
                    <a:lnB>
                      <a:noFill/>
                    </a:lnB>
                  </a:tcPr>
                </a:tc>
              </a:tr>
              <a:tr h="3103904">
                <a:tc>
                  <a:txBody>
                    <a:bodyPr/>
                    <a:lstStyle/>
                    <a:p>
                      <a:pPr algn="l"/>
                      <a:endParaRPr lang="en-US" sz="800">
                        <a:effectLst/>
                      </a:endParaRPr>
                    </a:p>
                  </a:txBody>
                  <a:tcPr marL="29187" marR="29187" marT="14594" marB="14594" anchor="ctr">
                    <a:lnL>
                      <a:noFill/>
                    </a:lnL>
                    <a:lnR>
                      <a:noFill/>
                    </a:lnR>
                    <a:lnT>
                      <a:noFill/>
                    </a:lnT>
                    <a:lnB>
                      <a:noFill/>
                    </a:lnB>
                  </a:tcPr>
                </a:tc>
                <a:tc>
                  <a:txBody>
                    <a:bodyPr/>
                    <a:lstStyle/>
                    <a:p>
                      <a:pPr algn="l"/>
                      <a:endParaRPr lang="en-US" sz="800">
                        <a:effectLst/>
                      </a:endParaRPr>
                    </a:p>
                  </a:txBody>
                  <a:tcPr marL="29187" marR="29187" marT="14594" marB="14594" anchor="ctr">
                    <a:lnL>
                      <a:noFill/>
                    </a:lnL>
                    <a:lnR>
                      <a:noFill/>
                    </a:lnR>
                    <a:lnT>
                      <a:noFill/>
                    </a:lnT>
                    <a:lnB>
                      <a:noFill/>
                    </a:lnB>
                  </a:tcPr>
                </a:tc>
                <a:tc>
                  <a:txBody>
                    <a:bodyPr/>
                    <a:lstStyle/>
                    <a:p>
                      <a:pPr algn="l"/>
                      <a:endParaRPr lang="en-US" sz="800" dirty="0">
                        <a:effectLst/>
                      </a:endParaRPr>
                    </a:p>
                  </a:txBody>
                  <a:tcPr marL="29187" marR="29187" marT="14594" marB="14594" anchor="ctr">
                    <a:lnL>
                      <a:noFill/>
                    </a:lnL>
                    <a:lnR>
                      <a:noFill/>
                    </a:lnR>
                    <a:lnT>
                      <a:noFill/>
                    </a:lnT>
                    <a:lnB>
                      <a:noFill/>
                    </a:lnB>
                  </a:tcPr>
                </a:tc>
                <a:tc>
                  <a:txBody>
                    <a:bodyPr/>
                    <a:lstStyle/>
                    <a:p>
                      <a:pPr algn="l"/>
                      <a:endParaRPr lang="en-US" sz="800" dirty="0">
                        <a:effectLst/>
                      </a:endParaRPr>
                    </a:p>
                  </a:txBody>
                  <a:tcPr marL="29187" marR="29187" marT="14594" marB="14594" anchor="ctr">
                    <a:lnL>
                      <a:noFill/>
                    </a:lnL>
                    <a:lnR>
                      <a:noFill/>
                    </a:lnR>
                    <a:lnT>
                      <a:noFill/>
                    </a:lnT>
                    <a:lnB>
                      <a:noFill/>
                    </a:lnB>
                  </a:tcPr>
                </a:tc>
              </a:tr>
            </a:tbl>
          </a:graphicData>
        </a:graphic>
      </p:graphicFrame>
      <p:pic>
        <p:nvPicPr>
          <p:cNvPr id="4" name="Picture 3"/>
          <p:cNvPicPr>
            <a:picLocks noChangeAspect="1"/>
          </p:cNvPicPr>
          <p:nvPr/>
        </p:nvPicPr>
        <p:blipFill>
          <a:blip r:embed="rId3"/>
          <a:stretch>
            <a:fillRect/>
          </a:stretch>
        </p:blipFill>
        <p:spPr>
          <a:xfrm>
            <a:off x="7237412" y="886618"/>
            <a:ext cx="3810000" cy="4286250"/>
          </a:xfrm>
          <a:prstGeom prst="rect">
            <a:avLst/>
          </a:prstGeom>
        </p:spPr>
      </p:pic>
    </p:spTree>
    <p:extLst>
      <p:ext uri="{BB962C8B-B14F-4D97-AF65-F5344CB8AC3E}">
        <p14:creationId xmlns:p14="http://schemas.microsoft.com/office/powerpoint/2010/main" val="62570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Animation Integration</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Allows for transitions between control states.</a:t>
            </a:r>
          </a:p>
          <a:p>
            <a:r>
              <a:rPr lang="en-US" dirty="0" smtClean="0"/>
              <a:t>Animator Component needs to be attached.</a:t>
            </a:r>
          </a:p>
          <a:p>
            <a:r>
              <a:rPr lang="en-US" dirty="0" smtClean="0"/>
              <a:t>The states can be recorded and edited using the Animation window.</a:t>
            </a:r>
          </a:p>
          <a:p>
            <a:r>
              <a:rPr lang="en-US" dirty="0" smtClean="0"/>
              <a:t>Properties can have parameters set per </a:t>
            </a:r>
            <a:r>
              <a:rPr lang="en-US" dirty="0" err="1" smtClean="0"/>
              <a:t>keyframe</a:t>
            </a:r>
            <a:r>
              <a:rPr lang="en-US" dirty="0" smtClean="0"/>
              <a:t>.</a:t>
            </a:r>
          </a:p>
          <a:p>
            <a:r>
              <a:rPr lang="en-US" dirty="0" smtClean="0"/>
              <a:t>Sharing animator controllers can have several buttons share the same behavior.</a:t>
            </a:r>
            <a:endParaRPr lang="en-US" dirty="0"/>
          </a:p>
        </p:txBody>
      </p:sp>
      <p:pic>
        <p:nvPicPr>
          <p:cNvPr id="5122" name="Picture 2" descr="C:\Program Files\Unity\Editor\Data\Documentation\en\uploads\Main\GUI_ButtonAnimator.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27812" y="274637"/>
            <a:ext cx="4191000" cy="405359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Program Files\Unity\Editor\Data\Documentation\en\uploads\Main\GUI_ButtonAnimationWind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612" y="4419600"/>
            <a:ext cx="3505200" cy="2232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03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layout</a:t>
            </a:r>
            <a:endParaRPr lang="en-US" dirty="0"/>
          </a:p>
        </p:txBody>
      </p:sp>
      <p:sp>
        <p:nvSpPr>
          <p:cNvPr id="3" name="Content Placeholder 2"/>
          <p:cNvSpPr>
            <a:spLocks noGrp="1"/>
          </p:cNvSpPr>
          <p:nvPr>
            <p:ph sz="half" idx="1"/>
          </p:nvPr>
        </p:nvSpPr>
        <p:spPr/>
        <p:txBody>
          <a:bodyPr/>
          <a:lstStyle/>
          <a:p>
            <a:r>
              <a:rPr lang="en-US" dirty="0" smtClean="0"/>
              <a:t>Layout Element Component</a:t>
            </a:r>
          </a:p>
          <a:p>
            <a:pPr lvl="1"/>
            <a:r>
              <a:rPr lang="en-US" dirty="0" smtClean="0"/>
              <a:t>Allows you to override the minimum, preferred, or flexible size.</a:t>
            </a:r>
          </a:p>
          <a:p>
            <a:pPr lvl="1"/>
            <a:r>
              <a:rPr lang="en-US" dirty="0" smtClean="0"/>
              <a:t>Enable the checkbox for a property you want to override. </a:t>
            </a:r>
          </a:p>
          <a:p>
            <a:pPr marL="377886" lvl="1" indent="0">
              <a:buNone/>
            </a:pPr>
            <a:endParaRPr lang="en-US" dirty="0"/>
          </a:p>
        </p:txBody>
      </p:sp>
      <p:pic>
        <p:nvPicPr>
          <p:cNvPr id="8" name="Content Placeholder 7"/>
          <p:cNvPicPr>
            <a:picLocks noGrp="1" noChangeAspect="1"/>
          </p:cNvPicPr>
          <p:nvPr>
            <p:ph sz="half" idx="2"/>
          </p:nvPr>
        </p:nvPicPr>
        <p:blipFill>
          <a:blip r:embed="rId2"/>
          <a:stretch>
            <a:fillRect/>
          </a:stretch>
        </p:blipFill>
        <p:spPr>
          <a:xfrm>
            <a:off x="2372333" y="4343400"/>
            <a:ext cx="2771775" cy="127635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991737413"/>
              </p:ext>
            </p:extLst>
          </p:nvPr>
        </p:nvGraphicFramePr>
        <p:xfrm>
          <a:off x="6297560" y="762000"/>
          <a:ext cx="5483780" cy="5537140"/>
        </p:xfrm>
        <a:graphic>
          <a:graphicData uri="http://schemas.openxmlformats.org/drawingml/2006/table">
            <a:tbl>
              <a:tblPr/>
              <a:tblGrid>
                <a:gridCol w="2741890"/>
                <a:gridCol w="2741890"/>
              </a:tblGrid>
              <a:tr h="227139">
                <a:tc>
                  <a:txBody>
                    <a:bodyPr/>
                    <a:lstStyle/>
                    <a:p>
                      <a:pPr algn="l"/>
                      <a:r>
                        <a:rPr lang="en-US" sz="1600" b="1" i="1">
                          <a:effectLst/>
                        </a:rPr>
                        <a:t>Property:</a:t>
                      </a:r>
                      <a:endParaRPr lang="en-US" sz="1600">
                        <a:effectLst/>
                      </a:endParaRPr>
                    </a:p>
                  </a:txBody>
                  <a:tcPr marL="59500" marR="59500" marT="29750" marB="29750" anchor="ctr">
                    <a:lnL>
                      <a:noFill/>
                    </a:lnL>
                    <a:lnR>
                      <a:noFill/>
                    </a:lnR>
                    <a:lnT>
                      <a:noFill/>
                    </a:lnT>
                    <a:lnB>
                      <a:noFill/>
                    </a:lnB>
                  </a:tcPr>
                </a:tc>
                <a:tc>
                  <a:txBody>
                    <a:bodyPr/>
                    <a:lstStyle/>
                    <a:p>
                      <a:pPr algn="l"/>
                      <a:r>
                        <a:rPr lang="en-US" sz="1600" b="1" i="1">
                          <a:effectLst/>
                        </a:rPr>
                        <a:t>Function:</a:t>
                      </a:r>
                      <a:endParaRPr lang="en-US" sz="1600">
                        <a:effectLst/>
                      </a:endParaRPr>
                    </a:p>
                  </a:txBody>
                  <a:tcPr marL="59500" marR="59500" marT="29750" marB="29750" anchor="ctr">
                    <a:lnL>
                      <a:noFill/>
                    </a:lnL>
                    <a:lnR>
                      <a:noFill/>
                    </a:lnR>
                    <a:lnT>
                      <a:noFill/>
                    </a:lnT>
                    <a:lnB>
                      <a:noFill/>
                    </a:lnB>
                  </a:tcPr>
                </a:tc>
              </a:tr>
              <a:tr h="501315">
                <a:tc>
                  <a:txBody>
                    <a:bodyPr/>
                    <a:lstStyle/>
                    <a:p>
                      <a:pPr algn="l"/>
                      <a:r>
                        <a:rPr lang="en-US" sz="1600">
                          <a:effectLst/>
                        </a:rPr>
                        <a:t>Min Width</a:t>
                      </a:r>
                    </a:p>
                  </a:txBody>
                  <a:tcPr marL="59500" marR="59500" marT="29750" marB="29750" anchor="ctr">
                    <a:lnL>
                      <a:noFill/>
                    </a:lnL>
                    <a:lnR>
                      <a:noFill/>
                    </a:lnR>
                    <a:lnT>
                      <a:noFill/>
                    </a:lnT>
                    <a:lnB>
                      <a:noFill/>
                    </a:lnB>
                  </a:tcPr>
                </a:tc>
                <a:tc>
                  <a:txBody>
                    <a:bodyPr/>
                    <a:lstStyle/>
                    <a:p>
                      <a:pPr algn="l"/>
                      <a:r>
                        <a:rPr lang="en-US" sz="1600">
                          <a:effectLst/>
                        </a:rPr>
                        <a:t>The minimum width this layout element should have.</a:t>
                      </a:r>
                    </a:p>
                  </a:txBody>
                  <a:tcPr marL="59500" marR="59500" marT="29750" marB="29750" anchor="ctr">
                    <a:lnL>
                      <a:noFill/>
                    </a:lnL>
                    <a:lnR>
                      <a:noFill/>
                    </a:lnR>
                    <a:lnT>
                      <a:noFill/>
                    </a:lnT>
                    <a:lnB>
                      <a:noFill/>
                    </a:lnB>
                  </a:tcPr>
                </a:tc>
              </a:tr>
              <a:tr h="501315">
                <a:tc>
                  <a:txBody>
                    <a:bodyPr/>
                    <a:lstStyle/>
                    <a:p>
                      <a:pPr algn="l"/>
                      <a:r>
                        <a:rPr lang="en-US" sz="1600">
                          <a:effectLst/>
                        </a:rPr>
                        <a:t>Min Height</a:t>
                      </a:r>
                    </a:p>
                  </a:txBody>
                  <a:tcPr marL="59500" marR="59500" marT="29750" marB="29750" anchor="ctr">
                    <a:lnL>
                      <a:noFill/>
                    </a:lnL>
                    <a:lnR>
                      <a:noFill/>
                    </a:lnR>
                    <a:lnT>
                      <a:noFill/>
                    </a:lnT>
                    <a:lnB>
                      <a:noFill/>
                    </a:lnB>
                  </a:tcPr>
                </a:tc>
                <a:tc>
                  <a:txBody>
                    <a:bodyPr/>
                    <a:lstStyle/>
                    <a:p>
                      <a:pPr algn="l"/>
                      <a:r>
                        <a:rPr lang="en-US" sz="1600">
                          <a:effectLst/>
                        </a:rPr>
                        <a:t>The minimum height this layout element should have.</a:t>
                      </a:r>
                    </a:p>
                  </a:txBody>
                  <a:tcPr marL="59500" marR="59500" marT="29750" marB="29750" anchor="ctr">
                    <a:lnL>
                      <a:noFill/>
                    </a:lnL>
                    <a:lnR>
                      <a:noFill/>
                    </a:lnR>
                    <a:lnT>
                      <a:noFill/>
                    </a:lnT>
                    <a:lnB>
                      <a:noFill/>
                    </a:lnB>
                  </a:tcPr>
                </a:tc>
              </a:tr>
              <a:tr h="724716">
                <a:tc>
                  <a:txBody>
                    <a:bodyPr/>
                    <a:lstStyle/>
                    <a:p>
                      <a:pPr algn="l"/>
                      <a:r>
                        <a:rPr lang="en-US" sz="1600">
                          <a:effectLst/>
                        </a:rPr>
                        <a:t>Preferred Width</a:t>
                      </a:r>
                    </a:p>
                  </a:txBody>
                  <a:tcPr marL="59500" marR="59500" marT="29750" marB="29750" anchor="ctr">
                    <a:lnL>
                      <a:noFill/>
                    </a:lnL>
                    <a:lnR>
                      <a:noFill/>
                    </a:lnR>
                    <a:lnT>
                      <a:noFill/>
                    </a:lnT>
                    <a:lnB>
                      <a:noFill/>
                    </a:lnB>
                  </a:tcPr>
                </a:tc>
                <a:tc>
                  <a:txBody>
                    <a:bodyPr/>
                    <a:lstStyle/>
                    <a:p>
                      <a:pPr algn="l"/>
                      <a:r>
                        <a:rPr lang="en-US" sz="1600">
                          <a:effectLst/>
                        </a:rPr>
                        <a:t>The preferred width this layout element should have before additional available width is allocated.</a:t>
                      </a:r>
                    </a:p>
                  </a:txBody>
                  <a:tcPr marL="59500" marR="59500" marT="29750" marB="29750" anchor="ctr">
                    <a:lnL>
                      <a:noFill/>
                    </a:lnL>
                    <a:lnR>
                      <a:noFill/>
                    </a:lnR>
                    <a:lnT>
                      <a:noFill/>
                    </a:lnT>
                    <a:lnB>
                      <a:noFill/>
                    </a:lnB>
                  </a:tcPr>
                </a:tc>
              </a:tr>
              <a:tr h="724716">
                <a:tc>
                  <a:txBody>
                    <a:bodyPr/>
                    <a:lstStyle/>
                    <a:p>
                      <a:pPr algn="l"/>
                      <a:r>
                        <a:rPr lang="en-US" sz="1600">
                          <a:effectLst/>
                        </a:rPr>
                        <a:t>Preferred Height</a:t>
                      </a:r>
                    </a:p>
                  </a:txBody>
                  <a:tcPr marL="59500" marR="59500" marT="29750" marB="29750" anchor="ctr">
                    <a:lnL>
                      <a:noFill/>
                    </a:lnL>
                    <a:lnR>
                      <a:noFill/>
                    </a:lnR>
                    <a:lnT>
                      <a:noFill/>
                    </a:lnT>
                    <a:lnB>
                      <a:noFill/>
                    </a:lnB>
                  </a:tcPr>
                </a:tc>
                <a:tc>
                  <a:txBody>
                    <a:bodyPr/>
                    <a:lstStyle/>
                    <a:p>
                      <a:pPr algn="l"/>
                      <a:r>
                        <a:rPr lang="en-US" sz="1600">
                          <a:effectLst/>
                        </a:rPr>
                        <a:t>The preferred height this layout element should have before additional available height is allocated.</a:t>
                      </a:r>
                    </a:p>
                  </a:txBody>
                  <a:tcPr marL="59500" marR="59500" marT="29750" marB="29750" anchor="ctr">
                    <a:lnL>
                      <a:noFill/>
                    </a:lnL>
                    <a:lnR>
                      <a:noFill/>
                    </a:lnR>
                    <a:lnT>
                      <a:noFill/>
                    </a:lnT>
                    <a:lnB>
                      <a:noFill/>
                    </a:lnB>
                  </a:tcPr>
                </a:tc>
              </a:tr>
              <a:tr h="724716">
                <a:tc>
                  <a:txBody>
                    <a:bodyPr/>
                    <a:lstStyle/>
                    <a:p>
                      <a:pPr algn="l"/>
                      <a:r>
                        <a:rPr lang="en-US" sz="1600">
                          <a:effectLst/>
                        </a:rPr>
                        <a:t>Flexible Width</a:t>
                      </a:r>
                    </a:p>
                  </a:txBody>
                  <a:tcPr marL="59500" marR="59500" marT="29750" marB="29750" anchor="ctr">
                    <a:lnL>
                      <a:noFill/>
                    </a:lnL>
                    <a:lnR>
                      <a:noFill/>
                    </a:lnR>
                    <a:lnT>
                      <a:noFill/>
                    </a:lnT>
                    <a:lnB>
                      <a:noFill/>
                    </a:lnB>
                  </a:tcPr>
                </a:tc>
                <a:tc>
                  <a:txBody>
                    <a:bodyPr/>
                    <a:lstStyle/>
                    <a:p>
                      <a:pPr algn="l"/>
                      <a:r>
                        <a:rPr lang="en-US" sz="1600">
                          <a:effectLst/>
                        </a:rPr>
                        <a:t>The relative amount of additional available width this layout element should fill out relative to its siblings.</a:t>
                      </a:r>
                    </a:p>
                  </a:txBody>
                  <a:tcPr marL="59500" marR="59500" marT="29750" marB="29750" anchor="ctr">
                    <a:lnL>
                      <a:noFill/>
                    </a:lnL>
                    <a:lnR>
                      <a:noFill/>
                    </a:lnR>
                    <a:lnT>
                      <a:noFill/>
                    </a:lnT>
                    <a:lnB>
                      <a:noFill/>
                    </a:lnB>
                  </a:tcPr>
                </a:tc>
              </a:tr>
              <a:tr h="724716">
                <a:tc>
                  <a:txBody>
                    <a:bodyPr/>
                    <a:lstStyle/>
                    <a:p>
                      <a:pPr algn="l"/>
                      <a:r>
                        <a:rPr lang="en-US" sz="1600">
                          <a:effectLst/>
                        </a:rPr>
                        <a:t>Flexible Height</a:t>
                      </a:r>
                    </a:p>
                  </a:txBody>
                  <a:tcPr marL="59500" marR="59500" marT="29750" marB="29750" anchor="ctr">
                    <a:lnL>
                      <a:noFill/>
                    </a:lnL>
                    <a:lnR>
                      <a:noFill/>
                    </a:lnR>
                    <a:lnT>
                      <a:noFill/>
                    </a:lnT>
                    <a:lnB>
                      <a:noFill/>
                    </a:lnB>
                  </a:tcPr>
                </a:tc>
                <a:tc>
                  <a:txBody>
                    <a:bodyPr/>
                    <a:lstStyle/>
                    <a:p>
                      <a:pPr algn="l"/>
                      <a:r>
                        <a:rPr lang="en-US" sz="1600" dirty="0">
                          <a:effectLst/>
                        </a:rPr>
                        <a:t>The relative amount of additional available height this layout element should fill out relative to its siblings.</a:t>
                      </a:r>
                    </a:p>
                  </a:txBody>
                  <a:tcPr marL="59500" marR="59500" marT="29750" marB="29750" anchor="ctr">
                    <a:lnL>
                      <a:noFill/>
                    </a:lnL>
                    <a:lnR>
                      <a:noFill/>
                    </a:lnR>
                    <a:lnT>
                      <a:noFill/>
                    </a:lnT>
                    <a:lnB>
                      <a:noFill/>
                    </a:lnB>
                  </a:tcPr>
                </a:tc>
              </a:tr>
            </a:tbl>
          </a:graphicData>
        </a:graphic>
      </p:graphicFrame>
    </p:spTree>
    <p:extLst>
      <p:ext uri="{BB962C8B-B14F-4D97-AF65-F5344CB8AC3E}">
        <p14:creationId xmlns:p14="http://schemas.microsoft.com/office/powerpoint/2010/main" val="348169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Questions?</a:t>
            </a:r>
          </a:p>
          <a:p>
            <a:r>
              <a:rPr lang="en-US" dirty="0" smtClean="0"/>
              <a:t>Jokes?</a:t>
            </a:r>
          </a:p>
          <a:p>
            <a:endParaRPr lang="en-US" dirty="0"/>
          </a:p>
        </p:txBody>
      </p:sp>
    </p:spTree>
    <p:extLst>
      <p:ext uri="{BB962C8B-B14F-4D97-AF65-F5344CB8AC3E}">
        <p14:creationId xmlns:p14="http://schemas.microsoft.com/office/powerpoint/2010/main" val="280130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a:t>
            </a:r>
            <a:endParaRPr lang="en-US" dirty="0"/>
          </a:p>
        </p:txBody>
      </p:sp>
      <p:sp>
        <p:nvSpPr>
          <p:cNvPr id="4" name="Content Placeholder 3"/>
          <p:cNvSpPr>
            <a:spLocks noGrp="1"/>
          </p:cNvSpPr>
          <p:nvPr>
            <p:ph idx="1"/>
          </p:nvPr>
        </p:nvSpPr>
        <p:spPr/>
        <p:txBody>
          <a:bodyPr/>
          <a:lstStyle/>
          <a:p>
            <a:r>
              <a:rPr lang="en-US" dirty="0" smtClean="0"/>
              <a:t>Twitter: @Postmita</a:t>
            </a:r>
          </a:p>
          <a:p>
            <a:r>
              <a:rPr lang="en-US" dirty="0" smtClean="0"/>
              <a:t>Email: jvpostma@gmail.com</a:t>
            </a:r>
          </a:p>
          <a:p>
            <a:r>
              <a:rPr lang="en-US" dirty="0" smtClean="0"/>
              <a:t>Dev blog: Postmita.blogspot.com</a:t>
            </a:r>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Agenda</a:t>
            </a:r>
            <a:endParaRPr lang="en-US" dirty="0"/>
          </a:p>
        </p:txBody>
      </p:sp>
      <p:sp>
        <p:nvSpPr>
          <p:cNvPr id="14" name="Content Placeholder 13"/>
          <p:cNvSpPr>
            <a:spLocks noGrp="1"/>
          </p:cNvSpPr>
          <p:nvPr>
            <p:ph idx="1"/>
          </p:nvPr>
        </p:nvSpPr>
        <p:spPr/>
        <p:txBody>
          <a:bodyPr/>
          <a:lstStyle/>
          <a:p>
            <a:r>
              <a:rPr lang="en-US" dirty="0" smtClean="0"/>
              <a:t>Thanks to our sponsors</a:t>
            </a:r>
          </a:p>
          <a:p>
            <a:r>
              <a:rPr lang="en-US" dirty="0" smtClean="0"/>
              <a:t>Discuss group format/logistics</a:t>
            </a:r>
          </a:p>
          <a:p>
            <a:r>
              <a:rPr lang="en-US" dirty="0" smtClean="0"/>
              <a:t>Any cool Unity news to share?</a:t>
            </a:r>
          </a:p>
          <a:p>
            <a:r>
              <a:rPr lang="en-US" dirty="0" smtClean="0"/>
              <a:t>Anyone looking for work or employees?</a:t>
            </a:r>
          </a:p>
          <a:p>
            <a:r>
              <a:rPr lang="en-US" dirty="0" smtClean="0"/>
              <a:t>Presentation on UI</a:t>
            </a:r>
          </a:p>
          <a:p>
            <a:r>
              <a:rPr lang="en-US" dirty="0" smtClean="0"/>
              <a:t>Share techniques or polish projects in groups</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1218883" y="1701797"/>
            <a:ext cx="4951729" cy="4462272"/>
          </a:xfrm>
        </p:spPr>
        <p:txBody>
          <a:bodyPr>
            <a:normAutofit fontScale="92500" lnSpcReduction="20000"/>
          </a:bodyPr>
          <a:lstStyle/>
          <a:p>
            <a:r>
              <a:rPr lang="en-US" dirty="0" smtClean="0"/>
              <a:t>Started game dev with XNA in April 2012</a:t>
            </a:r>
          </a:p>
          <a:p>
            <a:r>
              <a:rPr lang="en-US" dirty="0" smtClean="0"/>
              <a:t>Started learning Unity with release of 4.3 2D tools (November 2013)</a:t>
            </a:r>
          </a:p>
          <a:p>
            <a:r>
              <a:rPr lang="en-US" dirty="0" smtClean="0"/>
              <a:t>Released Windows Phone game </a:t>
            </a:r>
            <a:r>
              <a:rPr lang="en-US" i="1" dirty="0" err="1" smtClean="0"/>
              <a:t>Archner</a:t>
            </a:r>
            <a:r>
              <a:rPr lang="en-US" dirty="0" smtClean="0"/>
              <a:t> built with Unity (June 2014)</a:t>
            </a:r>
          </a:p>
          <a:p>
            <a:r>
              <a:rPr lang="en-US" dirty="0" smtClean="0"/>
              <a:t>My favorite games:</a:t>
            </a:r>
          </a:p>
          <a:p>
            <a:pPr lvl="1"/>
            <a:r>
              <a:rPr lang="en-US" dirty="0" smtClean="0"/>
              <a:t>FF Tactics, Metal Gear Solid 2, Shadow of the Colossus, Mirrors Edge, Halo 1, Mario 64, Zelda TP, Metroid Prime, FF7, Mario 3</a:t>
            </a:r>
            <a:endParaRPr lang="en-US" dirty="0"/>
          </a:p>
        </p:txBody>
      </p:sp>
      <p:pic>
        <p:nvPicPr>
          <p:cNvPr id="1026" name="Picture 2" descr="https://scontent.fsnc1-1.fna.fbcdn.net/hphotos-frc3/t31.0-8/882841_345037652282040_467160718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454" y="295184"/>
            <a:ext cx="5646114" cy="32862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tore-images.microsoft.com/image/apps.19101.9007199266357033.eb6c1179-1c8d-4523-97f2-da9c0ae0b636.1c2db534-f9ad-48c8-8865-c8fa14a671f0?w=712&amp;h=400&amp;mode=letterbox&amp;background=bl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3012" y="3733800"/>
            <a:ext cx="5163384" cy="2900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41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User interface in Unity 5</a:t>
            </a:r>
            <a:endParaRPr lang="en-US" dirty="0"/>
          </a:p>
        </p:txBody>
      </p:sp>
      <p:pic>
        <p:nvPicPr>
          <p:cNvPr id="1028" name="Picture 4" descr="http://cdn.meme.am/instances/605509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012" y="2819400"/>
            <a:ext cx="37433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14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way of doing UI</a:t>
            </a:r>
            <a:endParaRPr lang="en-US" dirty="0"/>
          </a:p>
        </p:txBody>
      </p:sp>
      <p:sp>
        <p:nvSpPr>
          <p:cNvPr id="3" name="Content Placeholder 2"/>
          <p:cNvSpPr>
            <a:spLocks noGrp="1"/>
          </p:cNvSpPr>
          <p:nvPr>
            <p:ph idx="1"/>
          </p:nvPr>
        </p:nvSpPr>
        <p:spPr>
          <a:xfrm>
            <a:off x="989012" y="1687242"/>
            <a:ext cx="2665729" cy="4462272"/>
          </a:xfrm>
        </p:spPr>
        <p:txBody>
          <a:bodyPr/>
          <a:lstStyle/>
          <a:p>
            <a:r>
              <a:rPr lang="en-US" dirty="0" err="1" smtClean="0"/>
              <a:t>OnGUI</a:t>
            </a:r>
            <a:endParaRPr lang="en-US" dirty="0"/>
          </a:p>
        </p:txBody>
      </p:sp>
      <p:pic>
        <p:nvPicPr>
          <p:cNvPr id="4" name="Picture 3"/>
          <p:cNvPicPr>
            <a:picLocks noChangeAspect="1"/>
          </p:cNvPicPr>
          <p:nvPr/>
        </p:nvPicPr>
        <p:blipFill>
          <a:blip r:embed="rId3"/>
          <a:stretch>
            <a:fillRect/>
          </a:stretch>
        </p:blipFill>
        <p:spPr>
          <a:xfrm>
            <a:off x="2817812" y="1723636"/>
            <a:ext cx="8840652" cy="4753364"/>
          </a:xfrm>
          <a:prstGeom prst="rect">
            <a:avLst/>
          </a:prstGeom>
        </p:spPr>
      </p:pic>
    </p:spTree>
    <p:extLst>
      <p:ext uri="{BB962C8B-B14F-4D97-AF65-F5344CB8AC3E}">
        <p14:creationId xmlns:p14="http://schemas.microsoft.com/office/powerpoint/2010/main" val="198250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User Interface controls in Unity 5</a:t>
            </a:r>
            <a:endParaRPr lang="en-US" dirty="0"/>
          </a:p>
        </p:txBody>
      </p:sp>
      <p:sp>
        <p:nvSpPr>
          <p:cNvPr id="2" name="Content Placeholder 1"/>
          <p:cNvSpPr>
            <a:spLocks noGrp="1"/>
          </p:cNvSpPr>
          <p:nvPr>
            <p:ph idx="1"/>
          </p:nvPr>
        </p:nvSpPr>
        <p:spPr/>
        <p:txBody>
          <a:bodyPr/>
          <a:lstStyle/>
          <a:p>
            <a:pPr marL="0" indent="0">
              <a:buNone/>
            </a:pPr>
            <a:r>
              <a:rPr lang="en-US" dirty="0" smtClean="0"/>
              <a:t>Canvas</a:t>
            </a:r>
          </a:p>
          <a:p>
            <a:r>
              <a:rPr lang="en-US" dirty="0" smtClean="0"/>
              <a:t>All UI elements live inside a canvas Game Object.</a:t>
            </a:r>
          </a:p>
          <a:p>
            <a:r>
              <a:rPr lang="en-US" dirty="0" smtClean="0"/>
              <a:t>If a UI element is created a Canvas is automatically created if needed.</a:t>
            </a:r>
          </a:p>
          <a:p>
            <a:r>
              <a:rPr lang="en-US" dirty="0" smtClean="0"/>
              <a:t>It’s shown as a rectangle in the Scene view. </a:t>
            </a:r>
          </a:p>
          <a:p>
            <a:endParaRPr lang="en-US" dirty="0"/>
          </a:p>
        </p:txBody>
      </p:sp>
      <p:pic>
        <p:nvPicPr>
          <p:cNvPr id="3" name="Picture 2"/>
          <p:cNvPicPr>
            <a:picLocks noChangeAspect="1"/>
          </p:cNvPicPr>
          <p:nvPr/>
        </p:nvPicPr>
        <p:blipFill>
          <a:blip r:embed="rId2"/>
          <a:stretch>
            <a:fillRect/>
          </a:stretch>
        </p:blipFill>
        <p:spPr>
          <a:xfrm>
            <a:off x="1827212" y="4572000"/>
            <a:ext cx="7372350" cy="1901078"/>
          </a:xfrm>
          <a:prstGeom prst="rect">
            <a:avLst/>
          </a:prstGeom>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UI elements are drawn in order – Top to Bottom, back to front.</a:t>
            </a:r>
            <a:endParaRPr lang="en-US" dirty="0"/>
          </a:p>
          <a:p>
            <a:r>
              <a:rPr lang="en-US" dirty="0" smtClean="0"/>
              <a:t>Render modes: Screen Space Overlay</a:t>
            </a:r>
          </a:p>
          <a:p>
            <a:pPr lvl="1"/>
            <a:r>
              <a:rPr lang="en-US" dirty="0" smtClean="0"/>
              <a:t>UI elements are rendered on top of the scene. </a:t>
            </a:r>
          </a:p>
          <a:p>
            <a:pPr lvl="1"/>
            <a:r>
              <a:rPr lang="en-US" dirty="0" smtClean="0"/>
              <a:t>If resolution changed canvas will change to match size</a:t>
            </a:r>
            <a:endParaRPr lang="en-US" dirty="0"/>
          </a:p>
          <a:p>
            <a:r>
              <a:rPr lang="en-US" dirty="0" smtClean="0"/>
              <a:t>Screen Space Camera</a:t>
            </a:r>
          </a:p>
          <a:p>
            <a:pPr lvl="1"/>
            <a:r>
              <a:rPr lang="en-US" dirty="0" smtClean="0"/>
              <a:t>Canvas is placed a distance from a specified camera and sized based on that.</a:t>
            </a:r>
          </a:p>
          <a:p>
            <a:r>
              <a:rPr lang="en-US" dirty="0" smtClean="0"/>
              <a:t>World Space (part of game world)</a:t>
            </a:r>
          </a:p>
          <a:p>
            <a:pPr lvl="1"/>
            <a:r>
              <a:rPr lang="en-US" dirty="0" smtClean="0"/>
              <a:t>The Canvas behaves like other objects in the scene and render in front or behind objects. </a:t>
            </a:r>
            <a:endParaRPr lang="en-US" dirty="0"/>
          </a:p>
        </p:txBody>
      </p:sp>
      <p:pic>
        <p:nvPicPr>
          <p:cNvPr id="6" name="Content Placeholder 5"/>
          <p:cNvPicPr>
            <a:picLocks noGrp="1" noChangeAspect="1"/>
          </p:cNvPicPr>
          <p:nvPr>
            <p:ph sz="half" idx="2"/>
          </p:nvPr>
        </p:nvPicPr>
        <p:blipFill>
          <a:blip r:embed="rId3"/>
          <a:stretch>
            <a:fillRect/>
          </a:stretch>
        </p:blipFill>
        <p:spPr>
          <a:xfrm>
            <a:off x="7285972" y="1706563"/>
            <a:ext cx="3508093" cy="4465637"/>
          </a:xfrm>
          <a:prstGeom prst="rect">
            <a:avLst/>
          </a:prstGeo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Rect</a:t>
            </a:r>
            <a:r>
              <a:rPr lang="en-US" dirty="0" smtClean="0"/>
              <a:t> Tool</a:t>
            </a:r>
            <a:endParaRPr lang="en-US" dirty="0"/>
          </a:p>
        </p:txBody>
      </p:sp>
      <p:sp>
        <p:nvSpPr>
          <p:cNvPr id="3" name="Content Placeholder 2"/>
          <p:cNvSpPr>
            <a:spLocks noGrp="1"/>
          </p:cNvSpPr>
          <p:nvPr>
            <p:ph sz="half" idx="1"/>
          </p:nvPr>
        </p:nvSpPr>
        <p:spPr/>
        <p:txBody>
          <a:bodyPr/>
          <a:lstStyle/>
          <a:p>
            <a:r>
              <a:rPr lang="en-US" dirty="0" smtClean="0"/>
              <a:t>Used to Move, Resize, and Rotate UI elements.</a:t>
            </a:r>
            <a:endParaRPr lang="en-US" dirty="0"/>
          </a:p>
          <a:p>
            <a:r>
              <a:rPr lang="en-US" dirty="0" smtClean="0"/>
              <a:t>Click and Drag to move</a:t>
            </a:r>
            <a:endParaRPr lang="en-US" dirty="0"/>
          </a:p>
          <a:p>
            <a:r>
              <a:rPr lang="en-US" dirty="0" smtClean="0"/>
              <a:t>Resize by clicking on edges and dragging.</a:t>
            </a:r>
          </a:p>
          <a:p>
            <a:r>
              <a:rPr lang="en-US" dirty="0" smtClean="0"/>
              <a:t>Rotated by clicking and dragging on corners.</a:t>
            </a:r>
          </a:p>
          <a:p>
            <a:r>
              <a:rPr lang="en-US" dirty="0" smtClean="0"/>
              <a:t>&lt;T&gt; to select it via keyboard.</a:t>
            </a:r>
            <a:endParaRPr lang="en-US" dirty="0"/>
          </a:p>
        </p:txBody>
      </p:sp>
      <p:pic>
        <p:nvPicPr>
          <p:cNvPr id="1030" name="Picture 6" descr="Toolbar buttons with Rect Tool selecte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999412" y="1678048"/>
            <a:ext cx="1714500" cy="3143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297560" y="2667000"/>
            <a:ext cx="5257800" cy="1762125"/>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Rect</a:t>
            </a:r>
            <a:r>
              <a:rPr lang="en-US" dirty="0" smtClean="0"/>
              <a:t> </a:t>
            </a:r>
            <a:r>
              <a:rPr lang="en-US" dirty="0" err="1" smtClean="0"/>
              <a:t>Tranform</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UI elements have a </a:t>
            </a:r>
            <a:r>
              <a:rPr lang="en-US" dirty="0" err="1" smtClean="0"/>
              <a:t>Rect</a:t>
            </a:r>
            <a:r>
              <a:rPr lang="en-US" dirty="0" smtClean="0"/>
              <a:t> Transform instead of regular Transform</a:t>
            </a:r>
            <a:endParaRPr lang="en-US" dirty="0"/>
          </a:p>
          <a:p>
            <a:r>
              <a:rPr lang="en-US" dirty="0" smtClean="0"/>
              <a:t>Has position, rotation and scale</a:t>
            </a:r>
          </a:p>
          <a:p>
            <a:r>
              <a:rPr lang="en-US" dirty="0" smtClean="0"/>
              <a:t>Has Width and height to specify dimensions of the rectangle.</a:t>
            </a:r>
            <a:endParaRPr lang="en-US" dirty="0"/>
          </a:p>
          <a:p>
            <a:r>
              <a:rPr lang="en-US" dirty="0" smtClean="0"/>
              <a:t>When using the </a:t>
            </a:r>
            <a:r>
              <a:rPr lang="en-US" dirty="0" err="1" smtClean="0"/>
              <a:t>rect</a:t>
            </a:r>
            <a:r>
              <a:rPr lang="en-US" dirty="0" smtClean="0"/>
              <a:t> tool it will change width and height instead of Scale.</a:t>
            </a:r>
          </a:p>
          <a:p>
            <a:r>
              <a:rPr lang="en-US" dirty="0" smtClean="0"/>
              <a:t>The pivot point affects outcome</a:t>
            </a:r>
          </a:p>
          <a:p>
            <a:r>
              <a:rPr lang="en-US" dirty="0" smtClean="0"/>
              <a:t>Anchors are used to keep the UI element attached to the anchor point.</a:t>
            </a:r>
          </a:p>
          <a:p>
            <a:pPr lvl="1"/>
            <a:r>
              <a:rPr lang="en-US" dirty="0" smtClean="0"/>
              <a:t>The anchor Min corresponds to lower left and Max corresponds to upper right handles in the Scene view. </a:t>
            </a:r>
            <a:endParaRPr lang="en-US" dirty="0"/>
          </a:p>
        </p:txBody>
      </p:sp>
      <p:pic>
        <p:nvPicPr>
          <p:cNvPr id="4" name="Picture 3"/>
          <p:cNvPicPr>
            <a:picLocks noChangeAspect="1"/>
          </p:cNvPicPr>
          <p:nvPr/>
        </p:nvPicPr>
        <p:blipFill>
          <a:blip r:embed="rId3"/>
          <a:stretch>
            <a:fillRect/>
          </a:stretch>
        </p:blipFill>
        <p:spPr>
          <a:xfrm>
            <a:off x="7085012" y="621665"/>
            <a:ext cx="3695700" cy="1962150"/>
          </a:xfrm>
          <a:prstGeom prst="rect">
            <a:avLst/>
          </a:prstGeom>
        </p:spPr>
      </p:pic>
      <p:pic>
        <p:nvPicPr>
          <p:cNvPr id="7" name="Picture 6"/>
          <p:cNvPicPr>
            <a:picLocks noChangeAspect="1"/>
          </p:cNvPicPr>
          <p:nvPr/>
        </p:nvPicPr>
        <p:blipFill>
          <a:blip r:embed="rId4"/>
          <a:stretch>
            <a:fillRect/>
          </a:stretch>
        </p:blipFill>
        <p:spPr>
          <a:xfrm>
            <a:off x="6746874" y="2930843"/>
            <a:ext cx="4371975" cy="3076575"/>
          </a:xfrm>
          <a:prstGeom prst="rect">
            <a:avLst/>
          </a:prstGeom>
        </p:spPr>
      </p:pic>
    </p:spTree>
    <p:extLst>
      <p:ext uri="{BB962C8B-B14F-4D97-AF65-F5344CB8AC3E}">
        <p14:creationId xmlns:p14="http://schemas.microsoft.com/office/powerpoint/2010/main" val="317323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1017</Words>
  <Application>Microsoft Office PowerPoint</Application>
  <PresentationFormat>Custom</PresentationFormat>
  <Paragraphs>161</Paragraphs>
  <Slides>19</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Tech 16x9</vt:lpstr>
      <vt:lpstr>UUUG First Meeting</vt:lpstr>
      <vt:lpstr>Agenda</vt:lpstr>
      <vt:lpstr>About Me</vt:lpstr>
      <vt:lpstr>User interface in Unity 5</vt:lpstr>
      <vt:lpstr>Old way of doing UI</vt:lpstr>
      <vt:lpstr>User Interface controls in Unity 5</vt:lpstr>
      <vt:lpstr>Canvas</vt:lpstr>
      <vt:lpstr>The Rect Tool</vt:lpstr>
      <vt:lpstr>Rect Tranform</vt:lpstr>
      <vt:lpstr>Visual Components</vt:lpstr>
      <vt:lpstr>Interaction Components</vt:lpstr>
      <vt:lpstr>Transitions (buttons and sliders)</vt:lpstr>
      <vt:lpstr>Scroll Rect</vt:lpstr>
      <vt:lpstr>Rich Text</vt:lpstr>
      <vt:lpstr>Event System</vt:lpstr>
      <vt:lpstr>UI Animation Integration</vt:lpstr>
      <vt:lpstr>Auto layout</vt:lpstr>
      <vt:lpstr>Questions</vt:lpstr>
      <vt:lpstr>Contact info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2015-06-04T03:36:28Z</dcterms:created>
  <dcterms:modified xsi:type="dcterms:W3CDTF">2015-08-13T23:36:42Z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