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39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41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4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23.xml.rels" ContentType="application/vnd.openxmlformats-package.relationships+xml"/>
  <Override PartName="/ppt/slides/_rels/slide44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40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33.jpeg" ContentType="image/jpeg"/>
  <Override PartName="/ppt/media/image32.jpeg" ContentType="image/jpeg"/>
  <Override PartName="/ppt/media/image31.jpeg" ContentType="image/jpeg"/>
  <Override PartName="/ppt/media/image30.jpeg" ContentType="image/jpeg"/>
  <Override PartName="/ppt/media/image29.jpeg" ContentType="image/jpeg"/>
  <Override PartName="/ppt/media/image7.jpeg" ContentType="image/jpeg"/>
  <Override PartName="/ppt/media/image42.png" ContentType="image/png"/>
  <Override PartName="/ppt/media/image43.png" ContentType="image/png"/>
  <Override PartName="/ppt/media/image34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38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28.jpeg" ContentType="image/jpeg"/>
  <Override PartName="/ppt/media/image6.jpeg" ContentType="image/jpeg"/>
  <Override PartName="/ppt/media/image12.png" ContentType="image/png"/>
  <Override PartName="/ppt/media/image37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3.jpeg" ContentType="image/jpeg"/>
  <Override PartName="/ppt/media/image15.jpeg" ContentType="image/jpeg"/>
  <Override PartName="/ppt/media/image14.jpeg" ContentType="image/jpeg"/>
  <Override PartName="/ppt/media/image16.jpeg" ContentType="image/jpeg"/>
  <Override PartName="/ppt/media/image9.png" ContentType="image/png"/>
  <Override PartName="/ppt/media/image8.png" ContentType="image/png"/>
  <Override PartName="/ppt/media/image4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728040"/>
            <a:ext cx="9143280" cy="129600"/>
          </a:xfrm>
          <a:custGeom>
            <a:avLst/>
            <a:gdLst/>
            <a:ah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6728040"/>
            <a:ext cx="9143280" cy="129600"/>
          </a:xfrm>
          <a:custGeom>
            <a:avLst/>
            <a:gdLst/>
            <a:ah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4db6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4875480" y="3959640"/>
            <a:ext cx="32608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Spring MVC 5.x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56640" y="5181480"/>
            <a:ext cx="208224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491"/>
              </a:lnSpc>
            </a:pPr>
            <a:r>
              <a:rPr b="0" lang="en-IN" sz="13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Rajeev </a:t>
            </a:r>
            <a:r>
              <a:rPr b="0" lang="en-IN" sz="1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Gupta </a:t>
            </a:r>
            <a:r>
              <a:rPr b="0" lang="en-IN" sz="1300" spc="-52" strike="noStrike">
                <a:solidFill>
                  <a:srgbClr val="464653"/>
                </a:solidFill>
                <a:latin typeface="JLLPDP+DejaVu Sans"/>
                <a:ea typeface="DejaVu Sans"/>
              </a:rPr>
              <a:t>MTech</a:t>
            </a:r>
            <a:r>
              <a:rPr b="0" lang="en-IN" sz="130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CS</a:t>
            </a:r>
            <a:endParaRPr b="0" lang="en-IN" sz="1300" spc="-1" strike="noStrike">
              <a:latin typeface="Arial"/>
            </a:endParaRPr>
          </a:p>
          <a:p>
            <a:pPr marL="971640">
              <a:lnSpc>
                <a:spcPts val="1491"/>
              </a:lnSpc>
              <a:spcBef>
                <a:spcPts val="428"/>
              </a:spcBef>
            </a:pPr>
            <a:r>
              <a:rPr b="0" lang="en-IN" sz="1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Java </a:t>
            </a:r>
            <a:r>
              <a:rPr b="0" lang="en-IN" sz="1300" spc="-32" strike="noStrike">
                <a:solidFill>
                  <a:srgbClr val="464653"/>
                </a:solidFill>
                <a:latin typeface="JLLPDP+DejaVu Sans"/>
                <a:ea typeface="DejaVu Sans"/>
              </a:rPr>
              <a:t>Trainer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47200" y="640080"/>
            <a:ext cx="5387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Conﬁguration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21520" y="1287360"/>
            <a:ext cx="74714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</a:t>
            </a:r>
            <a:r>
              <a:rPr b="1" lang="en-IN" sz="2600" spc="4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1:</a:t>
            </a:r>
            <a:r>
              <a:rPr b="1" lang="en-IN" sz="2600" spc="9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Conﬁgure the web.xml with DispatcherServlet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821520" y="1677960"/>
            <a:ext cx="65361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and details of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application context ﬁle location.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924120" y="2304000"/>
            <a:ext cx="7139520" cy="37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7200" y="640080"/>
            <a:ext cx="5387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Conﬁguration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21520" y="1287360"/>
            <a:ext cx="764460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</a:t>
            </a:r>
            <a:r>
              <a:rPr b="1" lang="en-IN" sz="2600" spc="4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2:</a:t>
            </a:r>
            <a:r>
              <a:rPr b="1" lang="en-IN" sz="2600" spc="9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Conﬁgure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dispatcher-servlet.xml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963720" y="1951200"/>
            <a:ext cx="7171920" cy="363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47200" y="640080"/>
            <a:ext cx="5387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Conﬁguration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1520" y="1287360"/>
            <a:ext cx="62982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</a:t>
            </a:r>
            <a:r>
              <a:rPr b="1" lang="en-IN" sz="2600" spc="4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3:</a:t>
            </a:r>
            <a:r>
              <a:rPr b="1" lang="en-IN" sz="2600" spc="9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Create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controller and view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584000" y="1944000"/>
            <a:ext cx="5329440" cy="316764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656000" y="5324760"/>
            <a:ext cx="4304520" cy="137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47200" y="640080"/>
            <a:ext cx="53870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1" strike="noStrike">
                <a:solidFill>
                  <a:srgbClr val="ee6c00"/>
                </a:solidFill>
                <a:latin typeface="Verdana"/>
                <a:ea typeface="DejaVu Sans"/>
              </a:rPr>
              <a:t>WebApplicationContext</a:t>
            </a:r>
            <a:br/>
            <a:r>
              <a:rPr b="1" lang="en-IN" sz="2400" spc="-1" strike="noStrike">
                <a:solidFill>
                  <a:srgbClr val="ee6c00"/>
                </a:solidFill>
                <a:latin typeface="Verdana"/>
                <a:ea typeface="DejaVu Sans"/>
              </a:rPr>
              <a:t>vs RootApplicatoinContext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944000"/>
            <a:ext cx="4391640" cy="4391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5760000" y="2304000"/>
            <a:ext cx="2883960" cy="28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Root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Config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Classes are actually used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to 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Create Beans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which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are Application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Specific 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and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which needs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to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be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available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for Filters (As 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Filters are not part of</a:t>
            </a:r>
            <a:r>
              <a:rPr b="0" lang="en-IN" sz="1150" spc="46" strike="noStrike">
                <a:solidFill>
                  <a:srgbClr val="232729"/>
                </a:solidFill>
                <a:latin typeface="Arial"/>
                <a:ea typeface="DejaVu Sans"/>
              </a:rPr>
              <a:t>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Servlet).</a:t>
            </a:r>
            <a:endParaRPr b="0" lang="en-IN" sz="1150" spc="-1" strike="noStrike"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100"/>
              </a:spcBef>
            </a:pP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Servlet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Config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Classes are actually used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to 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Create Beans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which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are DispatcherServlet  specific such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as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ViewResolvers, 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ArgumentResolvers, Interceptor,</a:t>
            </a:r>
            <a:r>
              <a:rPr b="0" lang="en-IN" sz="1150" spc="26" strike="noStrike">
                <a:solidFill>
                  <a:srgbClr val="232729"/>
                </a:solidFill>
                <a:latin typeface="Arial"/>
                <a:ea typeface="DejaVu Sans"/>
              </a:rPr>
              <a:t>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etc.</a:t>
            </a:r>
            <a:endParaRPr b="0" lang="en-IN" sz="115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00"/>
              </a:spcBef>
            </a:pP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Root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Config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Classes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will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be loaded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first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and  then Servlet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Config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Classes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will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be</a:t>
            </a:r>
            <a:r>
              <a:rPr b="0" lang="en-IN" sz="1150" spc="7" strike="noStrike">
                <a:solidFill>
                  <a:srgbClr val="232729"/>
                </a:solidFill>
                <a:latin typeface="Arial"/>
                <a:ea typeface="DejaVu Sans"/>
              </a:rPr>
              <a:t>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loaded.</a:t>
            </a:r>
            <a:endParaRPr b="0" lang="en-IN" sz="11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n-IN" sz="11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Root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Config Classes </a:t>
            </a:r>
            <a:r>
              <a:rPr b="0" lang="en-IN" sz="1150" spc="-12" strike="noStrike">
                <a:solidFill>
                  <a:srgbClr val="232729"/>
                </a:solidFill>
                <a:latin typeface="Arial"/>
                <a:ea typeface="DejaVu Sans"/>
              </a:rPr>
              <a:t>will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be </a:t>
            </a:r>
            <a:r>
              <a:rPr b="0" lang="en-IN" sz="1150" spc="-1" strike="noStrike">
                <a:solidFill>
                  <a:srgbClr val="232729"/>
                </a:solidFill>
                <a:latin typeface="Arial"/>
                <a:ea typeface="DejaVu Sans"/>
              </a:rPr>
              <a:t>the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Parent</a:t>
            </a:r>
            <a:r>
              <a:rPr b="0" lang="en-IN" sz="1150" spc="15" strike="noStrike">
                <a:solidFill>
                  <a:srgbClr val="232729"/>
                </a:solidFill>
                <a:latin typeface="Arial"/>
                <a:ea typeface="DejaVu Sans"/>
              </a:rPr>
              <a:t> </a:t>
            </a:r>
            <a:r>
              <a:rPr b="0" lang="en-IN" sz="1150" spc="-7" strike="noStrike">
                <a:solidFill>
                  <a:srgbClr val="232729"/>
                </a:solidFill>
                <a:latin typeface="Arial"/>
                <a:ea typeface="DejaVu Sans"/>
              </a:rPr>
              <a:t>Context</a:t>
            </a:r>
            <a:endParaRPr b="0" lang="en-IN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482840" y="253764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MVC form processing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547200" y="265680"/>
            <a:ext cx="8143200" cy="5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714"/>
              </a:lnSpc>
            </a:pPr>
            <a:r>
              <a:rPr b="0" lang="en-IN" sz="40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Html </a:t>
            </a:r>
            <a:r>
              <a:rPr b="0" lang="en-IN" sz="4050" spc="-24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40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40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vs.</a:t>
            </a:r>
            <a:r>
              <a:rPr b="0" lang="en-IN" sz="40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40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web applications</a:t>
            </a:r>
            <a:endParaRPr b="0" lang="en-IN" sz="405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21520" y="1287360"/>
            <a:ext cx="77079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Html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forms</a:t>
            </a:r>
            <a:r>
              <a:rPr b="0" lang="en-IN" sz="26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gives a place to enter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data but do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821520" y="1683720"/>
            <a:ext cx="725760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not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provide</a:t>
            </a:r>
            <a:r>
              <a:rPr b="0" lang="en-IN" sz="2600" spc="83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space for web app to put such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96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data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547200" y="638640"/>
            <a:ext cx="64616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Html </a:t>
            </a:r>
            <a:r>
              <a:rPr b="0" lang="en-IN" sz="3200" spc="-21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320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vs. web applications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21520" y="1281600"/>
            <a:ext cx="44514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What happens when form</a:t>
            </a:r>
            <a:r>
              <a:rPr b="0" lang="en-IN" sz="18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submitted?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47200" y="132228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1095840" y="1615320"/>
            <a:ext cx="69426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46"/>
              </a:lnSpc>
            </a:pP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 browser send the data</a:t>
            </a:r>
            <a:r>
              <a:rPr b="0" lang="en-IN" sz="15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5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up</a:t>
            </a: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to the server as</a:t>
            </a:r>
            <a:r>
              <a:rPr b="0" lang="en-IN" sz="15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 list of name value pair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821520" y="1649520"/>
            <a:ext cx="246960" cy="1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035"/>
              </a:lnSpc>
            </a:pPr>
            <a:r>
              <a:rPr b="0" lang="en-IN" sz="11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15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095840" y="1907280"/>
            <a:ext cx="62301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46"/>
              </a:lnSpc>
            </a:pP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Everything is going to </a:t>
            </a:r>
            <a:r>
              <a:rPr b="0" lang="en-IN" sz="15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be</a:t>
            </a:r>
            <a:r>
              <a:rPr b="0" lang="en-IN" sz="15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transferred to the web app as a String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821520" y="1941840"/>
            <a:ext cx="246960" cy="1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035"/>
              </a:lnSpc>
            </a:pPr>
            <a:r>
              <a:rPr b="0" lang="en-IN" sz="11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15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821520" y="2215080"/>
            <a:ext cx="78339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HTTP/HTML does not provide a</a:t>
            </a:r>
            <a:r>
              <a:rPr b="1" lang="en-IN" sz="1800" spc="-12" strike="noStrike">
                <a:solidFill>
                  <a:srgbClr val="ff0000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components</a:t>
            </a:r>
            <a:r>
              <a:rPr b="1" lang="en-IN" sz="1800" spc="-12" strike="noStrike">
                <a:solidFill>
                  <a:srgbClr val="ff0000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that can </a:t>
            </a:r>
            <a:r>
              <a:rPr b="1" lang="en-IN" sz="1800" spc="-43" strike="noStrike">
                <a:solidFill>
                  <a:srgbClr val="ff0000"/>
                </a:solidFill>
                <a:latin typeface="DejaVu Sans"/>
                <a:ea typeface="DejaVu Sans"/>
              </a:rPr>
              <a:t>buﬀer,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547200" y="225540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821520" y="2489400"/>
            <a:ext cx="61833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validate and convert input coming from a</a:t>
            </a:r>
            <a:r>
              <a:rPr b="1" lang="en-IN" sz="1800" spc="-12" strike="noStrike">
                <a:solidFill>
                  <a:srgbClr val="ff0000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form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1095840" y="2824200"/>
            <a:ext cx="73101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46"/>
              </a:lnSpc>
            </a:pP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That is the way </a:t>
            </a:r>
            <a:r>
              <a:rPr b="0" lang="en-IN" sz="15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HTTP</a:t>
            </a:r>
            <a:r>
              <a:rPr b="0" lang="en-IN" sz="15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and HTML work, web applications can not control</a:t>
            </a:r>
            <a:r>
              <a:rPr b="0" lang="en-IN" sz="15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this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821520" y="2858760"/>
            <a:ext cx="246960" cy="1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035"/>
              </a:lnSpc>
            </a:pPr>
            <a:r>
              <a:rPr b="0" lang="en-IN" sz="11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15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"/>
          <p:cNvSpPr/>
          <p:nvPr/>
        </p:nvSpPr>
        <p:spPr>
          <a:xfrm>
            <a:off x="547200" y="638640"/>
            <a:ext cx="64616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Html </a:t>
            </a:r>
            <a:r>
              <a:rPr b="0" lang="en-IN" sz="3200" spc="-21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320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vs. web applications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547200" y="638640"/>
            <a:ext cx="787140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Account</a:t>
            </a:r>
            <a:r>
              <a:rPr b="0" lang="en-IN" sz="32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Sign up example: Conversion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21520" y="1287360"/>
            <a:ext cx="645192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What is the best way to move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request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821520" y="1683720"/>
            <a:ext cx="722844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parameter to the account object? (backing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96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bean)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547200" y="640080"/>
            <a:ext cx="276480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Data binding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91280" y="1284480"/>
            <a:ext cx="71974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477"/>
              </a:lnSpc>
            </a:pP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Data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binding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 the </a:t>
            </a:r>
            <a:r>
              <a:rPr b="0" lang="en-IN" sz="215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process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of</a:t>
            </a:r>
            <a:r>
              <a:rPr b="0" lang="en-IN" sz="21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"binding"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the </a:t>
            </a:r>
            <a:r>
              <a:rPr b="0" lang="en-IN" sz="215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request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47200" y="1333800"/>
            <a:ext cx="28620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463"/>
              </a:lnSpc>
            </a:pPr>
            <a:r>
              <a:rPr b="0" lang="en-IN" sz="16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791280" y="1609560"/>
            <a:ext cx="70146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477"/>
              </a:lnSpc>
            </a:pP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parameters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to a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so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called 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bean/backing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bean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791280" y="2001960"/>
            <a:ext cx="74181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477"/>
              </a:lnSpc>
            </a:pP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All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we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need to </a:t>
            </a:r>
            <a:r>
              <a:rPr b="0" lang="en-IN" sz="215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do</a:t>
            </a:r>
            <a:r>
              <a:rPr b="0" lang="en-IN" sz="21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declare</a:t>
            </a:r>
            <a:r>
              <a:rPr b="0" lang="en-IN" sz="21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an</a:t>
            </a:r>
            <a:r>
              <a:rPr b="0" lang="en-IN" sz="21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account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object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as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a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547200" y="2051280"/>
            <a:ext cx="28620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463"/>
              </a:lnSpc>
            </a:pPr>
            <a:r>
              <a:rPr b="0" lang="en-IN" sz="16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791280" y="2327040"/>
            <a:ext cx="27759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477"/>
              </a:lnSpc>
            </a:pP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method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29" strike="noStrike">
                <a:solidFill>
                  <a:srgbClr val="000000"/>
                </a:solidFill>
                <a:latin typeface="JLLPDP+DejaVu Sans"/>
                <a:ea typeface="DejaVu Sans"/>
              </a:rPr>
              <a:t>parameter.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791280" y="4684320"/>
            <a:ext cx="6296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477"/>
              </a:lnSpc>
            </a:pP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following sequence </a:t>
            </a:r>
            <a:r>
              <a:rPr b="0" lang="en-IN" sz="215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of</a:t>
            </a:r>
            <a:r>
              <a:rPr b="0" lang="en-IN" sz="21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operations </a:t>
            </a:r>
            <a:r>
              <a:rPr b="0" lang="en-IN" sz="21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occurs: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43" name="CustomShape 10"/>
          <p:cNvSpPr/>
          <p:nvPr/>
        </p:nvSpPr>
        <p:spPr>
          <a:xfrm>
            <a:off x="547200" y="4732560"/>
            <a:ext cx="28620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463"/>
              </a:lnSpc>
            </a:pPr>
            <a:r>
              <a:rPr b="0" lang="en-IN" sz="16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4" name="CustomShape 11"/>
          <p:cNvSpPr/>
          <p:nvPr/>
        </p:nvSpPr>
        <p:spPr>
          <a:xfrm>
            <a:off x="872640" y="5061240"/>
            <a:ext cx="435276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177"/>
              </a:lnSpc>
            </a:pPr>
            <a:r>
              <a:rPr b="0" lang="en-IN" sz="1400" spc="-1" strike="noStrike">
                <a:solidFill>
                  <a:srgbClr val="9fb8cd"/>
                </a:solidFill>
                <a:latin typeface="JLLPDP+DejaVu Sans"/>
                <a:ea typeface="DejaVu Sans"/>
              </a:rPr>
              <a:t>1.</a:t>
            </a:r>
            <a:r>
              <a:rPr b="0" lang="en-IN" sz="1400" spc="1396" strike="noStrike">
                <a:solidFill>
                  <a:srgbClr val="9fb8cd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</a:t>
            </a:r>
            <a:r>
              <a:rPr b="0" lang="en-IN" sz="185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new</a:t>
            </a:r>
            <a:r>
              <a:rPr b="0" lang="en-IN" sz="185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185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bean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is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instantiated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245" name="CustomShape 12"/>
          <p:cNvSpPr/>
          <p:nvPr/>
        </p:nvSpPr>
        <p:spPr>
          <a:xfrm>
            <a:off x="872640" y="5401440"/>
            <a:ext cx="492840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177"/>
              </a:lnSpc>
            </a:pPr>
            <a:r>
              <a:rPr b="0" lang="en-IN" sz="1400" spc="-1" strike="noStrike">
                <a:solidFill>
                  <a:srgbClr val="9fb8cd"/>
                </a:solidFill>
                <a:latin typeface="JLLPDP+DejaVu Sans"/>
                <a:ea typeface="DejaVu Sans"/>
              </a:rPr>
              <a:t>2.</a:t>
            </a:r>
            <a:r>
              <a:rPr b="0" lang="en-IN" sz="1400" spc="1396" strike="noStrike">
                <a:solidFill>
                  <a:srgbClr val="9fb8cd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85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185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bean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is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added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to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the 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model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246" name="CustomShape 13"/>
          <p:cNvSpPr/>
          <p:nvPr/>
        </p:nvSpPr>
        <p:spPr>
          <a:xfrm>
            <a:off x="872640" y="5743080"/>
            <a:ext cx="7316280" cy="2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177"/>
              </a:lnSpc>
            </a:pPr>
            <a:r>
              <a:rPr b="0" lang="en-IN" sz="1400" spc="-1" strike="noStrike">
                <a:solidFill>
                  <a:srgbClr val="9fb8cd"/>
                </a:solidFill>
                <a:latin typeface="JLLPDP+DejaVu Sans"/>
                <a:ea typeface="DejaVu Sans"/>
              </a:rPr>
              <a:t>3.</a:t>
            </a:r>
            <a:r>
              <a:rPr b="0" lang="en-IN" sz="1400" spc="1396" strike="noStrike">
                <a:solidFill>
                  <a:srgbClr val="9fb8cd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85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185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bean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is</a:t>
            </a:r>
            <a:r>
              <a:rPr b="0" lang="en-IN" sz="18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populated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from</a:t>
            </a:r>
            <a:r>
              <a:rPr b="0" lang="en-IN" sz="1850" spc="2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the </a:t>
            </a:r>
            <a:r>
              <a:rPr b="0" lang="en-IN" sz="18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request </a:t>
            </a:r>
            <a:r>
              <a:rPr b="0" lang="en-IN" sz="18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parameters</a:t>
            </a:r>
            <a:endParaRPr b="0" lang="en-IN" sz="1850" spc="-1" strike="noStrike">
              <a:latin typeface="Arial"/>
            </a:endParaRPr>
          </a:p>
        </p:txBody>
      </p:sp>
      <p:sp>
        <p:nvSpPr>
          <p:cNvPr id="247" name="CustomShape 14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47200" y="640080"/>
            <a:ext cx="28904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5 MVC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095840" y="1284840"/>
            <a:ext cx="457632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Architecture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21520" y="133812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1095840" y="1698840"/>
            <a:ext cx="38145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Example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821520" y="175212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1095840" y="2112840"/>
            <a:ext cx="3668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annotations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821520" y="216612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1095840" y="2526840"/>
            <a:ext cx="25542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38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2300" spc="3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processing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821520" y="257904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1095840" y="2939400"/>
            <a:ext cx="24174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38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r>
              <a:rPr b="0" lang="en-IN" sz="2300" spc="3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validation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821520" y="299304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1095840" y="3353400"/>
            <a:ext cx="1922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PRG pattern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821520" y="340704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1095840" y="3767400"/>
            <a:ext cx="228816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Flush attribute</a:t>
            </a:r>
            <a:endParaRPr b="0" lang="en-IN" sz="2300" spc="-1" strike="noStrike">
              <a:latin typeface="Arial"/>
            </a:endParaRPr>
          </a:p>
          <a:p>
            <a:pPr>
              <a:lnSpc>
                <a:spcPts val="2676"/>
              </a:lnSpc>
            </a:pPr>
            <a:endParaRPr b="0" lang="en-IN" sz="2300" spc="-1" strike="noStrike"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821520" y="381960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1008000" y="4504680"/>
            <a:ext cx="2288160" cy="3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Model mapper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547200" y="227520"/>
            <a:ext cx="785088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21"/>
              </a:lnSpc>
            </a:pPr>
            <a:r>
              <a:rPr b="0" lang="en-IN" sz="2950" spc="-18" strike="noStrike">
                <a:solidFill>
                  <a:srgbClr val="464653"/>
                </a:solidFill>
                <a:latin typeface="JLLPDP+DejaVu Sans"/>
                <a:ea typeface="DejaVu Sans"/>
              </a:rPr>
              <a:t>Account</a:t>
            </a:r>
            <a:r>
              <a:rPr b="0" lang="en-IN" sz="295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9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Sign up </a:t>
            </a:r>
            <a:r>
              <a:rPr b="0" lang="en-IN" sz="295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example:</a:t>
            </a:r>
            <a:r>
              <a:rPr b="0" lang="en-IN" sz="29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Data</a:t>
            </a:r>
            <a:r>
              <a:rPr b="0" lang="en-IN" sz="295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9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buﬀering</a:t>
            </a:r>
            <a:endParaRPr b="0" lang="en-IN" sz="2950" spc="-1" strike="noStrike">
              <a:latin typeface="Arial"/>
            </a:endParaRPr>
          </a:p>
          <a:p>
            <a:pPr>
              <a:lnSpc>
                <a:spcPts val="3421"/>
              </a:lnSpc>
              <a:spcBef>
                <a:spcPts val="164"/>
              </a:spcBef>
            </a:pPr>
            <a:r>
              <a:rPr b="0" lang="en-IN" sz="2950" spc="-46" strike="noStrike">
                <a:solidFill>
                  <a:srgbClr val="464653"/>
                </a:solidFill>
                <a:latin typeface="JLLPDP+DejaVu Sans"/>
                <a:ea typeface="DejaVu Sans"/>
              </a:rPr>
              <a:t>(Pre</a:t>
            </a:r>
            <a:r>
              <a:rPr b="0" lang="en-IN" sz="2950" spc="21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9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populated values)</a:t>
            </a:r>
            <a:endParaRPr b="0" lang="en-IN" sz="295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29520" y="1664280"/>
            <a:ext cx="327492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514"/>
              </a:lnSpc>
            </a:pP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Setting a default value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702360" y="1713600"/>
            <a:ext cx="288720" cy="1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491"/>
              </a:lnSpc>
            </a:pPr>
            <a:r>
              <a:rPr b="0" lang="en-IN" sz="16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929520" y="1994760"/>
            <a:ext cx="2561400" cy="3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514"/>
              </a:lnSpc>
            </a:pP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for the form</a:t>
            </a:r>
            <a:r>
              <a:rPr b="0" lang="en-IN" sz="21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1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1385640" y="2370960"/>
            <a:ext cx="313200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Assume that we want to</a:t>
            </a:r>
            <a:r>
              <a:rPr b="0" lang="en-IN" sz="16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ask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1196280" y="2409840"/>
            <a:ext cx="25704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5"/>
              </a:lnSpc>
            </a:pPr>
            <a:r>
              <a:rPr b="0" lang="en-IN" sz="1250" spc="-1" strike="noStrike">
                <a:solidFill>
                  <a:srgbClr val="bcbcbc"/>
                </a:solidFill>
                <a:latin typeface="UABOKL+OpenSymbol"/>
                <a:ea typeface="DejaVu Sans"/>
              </a:rPr>
              <a:t></a:t>
            </a:r>
            <a:endParaRPr b="0" lang="en-IN" sz="1250" spc="-1" strike="noStrike">
              <a:latin typeface="Arial"/>
            </a:endParaRPr>
          </a:p>
        </p:txBody>
      </p:sp>
      <p:sp>
        <p:nvSpPr>
          <p:cNvPr id="255" name="CustomShape 8"/>
          <p:cNvSpPr/>
          <p:nvPr/>
        </p:nvSpPr>
        <p:spPr>
          <a:xfrm>
            <a:off x="1385640" y="2623680"/>
            <a:ext cx="32227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user for the permission</a:t>
            </a:r>
            <a:endParaRPr b="0" lang="en-IN" sz="1650" spc="-1" strike="noStrike">
              <a:latin typeface="Arial"/>
            </a:endParaRPr>
          </a:p>
          <a:p>
            <a:pPr>
              <a:lnSpc>
                <a:spcPts val="1933"/>
              </a:lnSpc>
              <a:spcBef>
                <a:spcPts val="65"/>
              </a:spcBef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of sending marketing</a:t>
            </a:r>
            <a:r>
              <a:rPr b="0" lang="en-IN" sz="16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e-mails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56" name="CustomShape 9"/>
          <p:cNvSpPr/>
          <p:nvPr/>
        </p:nvSpPr>
        <p:spPr>
          <a:xfrm>
            <a:off x="1385640" y="3182400"/>
            <a:ext cx="231480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276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650" spc="273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this end</a:t>
            </a:r>
            <a:r>
              <a:rPr b="0" lang="en-IN" sz="16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we </a:t>
            </a:r>
            <a:r>
              <a:rPr b="0" lang="en-IN" sz="16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add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a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1196280" y="3221280"/>
            <a:ext cx="25704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5"/>
              </a:lnSpc>
            </a:pPr>
            <a:r>
              <a:rPr b="0" lang="en-IN" sz="1250" spc="-1" strike="noStrike">
                <a:solidFill>
                  <a:srgbClr val="bcbcbc"/>
                </a:solidFill>
                <a:latin typeface="UABOKL+OpenSymbol"/>
                <a:ea typeface="DejaVu Sans"/>
              </a:rPr>
              <a:t></a:t>
            </a:r>
            <a:endParaRPr b="0" lang="en-IN" sz="1250" spc="-1" strike="noStrike"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1385640" y="3436200"/>
            <a:ext cx="31492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marketingOk</a:t>
            </a:r>
            <a:r>
              <a:rPr b="0" lang="en-IN" sz="16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property</a:t>
            </a:r>
            <a:r>
              <a:rPr b="0" lang="en-IN" sz="16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 the</a:t>
            </a:r>
            <a:endParaRPr b="0" lang="en-IN" sz="1650" spc="-1" strike="noStrike">
              <a:latin typeface="Arial"/>
            </a:endParaRPr>
          </a:p>
          <a:p>
            <a:pPr>
              <a:lnSpc>
                <a:spcPts val="1933"/>
              </a:lnSpc>
              <a:spcBef>
                <a:spcPts val="57"/>
              </a:spcBef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Account</a:t>
            </a:r>
            <a:r>
              <a:rPr b="0" lang="en-IN" sz="16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form bean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59" name="CustomShape 12"/>
          <p:cNvSpPr/>
          <p:nvPr/>
        </p:nvSpPr>
        <p:spPr>
          <a:xfrm>
            <a:off x="1385640" y="3995280"/>
            <a:ext cx="218124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By default we want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1196280" y="4032720"/>
            <a:ext cx="25704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5"/>
              </a:lnSpc>
            </a:pPr>
            <a:r>
              <a:rPr b="0" lang="en-IN" sz="1250" spc="-1" strike="noStrike">
                <a:solidFill>
                  <a:srgbClr val="bcbcbc"/>
                </a:solidFill>
                <a:latin typeface="UABOKL+OpenSymbol"/>
                <a:ea typeface="DejaVu Sans"/>
              </a:rPr>
              <a:t></a:t>
            </a:r>
            <a:endParaRPr b="0" lang="en-IN" sz="1250" spc="-1" strike="noStrike">
              <a:latin typeface="Arial"/>
            </a:endParaRPr>
          </a:p>
        </p:txBody>
      </p:sp>
      <p:sp>
        <p:nvSpPr>
          <p:cNvPr id="261" name="CustomShape 14"/>
          <p:cNvSpPr/>
          <p:nvPr/>
        </p:nvSpPr>
        <p:spPr>
          <a:xfrm>
            <a:off x="1385640" y="4248000"/>
            <a:ext cx="305820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marketingOk</a:t>
            </a:r>
            <a:r>
              <a:rPr b="0" lang="en-IN" sz="16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 be checked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62" name="CustomShape 15"/>
          <p:cNvSpPr/>
          <p:nvPr/>
        </p:nvSpPr>
        <p:spPr>
          <a:xfrm>
            <a:off x="1385640" y="4955400"/>
            <a:ext cx="200628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89" strike="noStrike">
                <a:solidFill>
                  <a:srgbClr val="ff0000"/>
                </a:solidFill>
                <a:latin typeface="JLLPDP+DejaVu Sans"/>
                <a:ea typeface="DejaVu Sans"/>
              </a:rPr>
              <a:t>We</a:t>
            </a:r>
            <a:r>
              <a:rPr b="0" lang="en-IN" sz="1650" spc="80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would </a:t>
            </a:r>
            <a:r>
              <a:rPr b="0" lang="en-IN" sz="1650" spc="-21" strike="noStrike">
                <a:solidFill>
                  <a:srgbClr val="ff0000"/>
                </a:solidFill>
                <a:latin typeface="JLLPDP+DejaVu Sans"/>
                <a:ea typeface="DejaVu Sans"/>
              </a:rPr>
              <a:t>like</a:t>
            </a:r>
            <a:r>
              <a:rPr b="0" lang="en-IN" sz="1650" spc="21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the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63" name="CustomShape 16"/>
          <p:cNvSpPr/>
          <p:nvPr/>
        </p:nvSpPr>
        <p:spPr>
          <a:xfrm>
            <a:off x="1196280" y="4994280"/>
            <a:ext cx="25704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145"/>
              </a:lnSpc>
            </a:pPr>
            <a:r>
              <a:rPr b="0" lang="en-IN" sz="1250" spc="-1" strike="noStrike">
                <a:solidFill>
                  <a:srgbClr val="bcbcbc"/>
                </a:solidFill>
                <a:latin typeface="UABOKL+OpenSymbol"/>
                <a:ea typeface="DejaVu Sans"/>
              </a:rPr>
              <a:t></a:t>
            </a:r>
            <a:endParaRPr b="0" lang="en-IN" sz="1250" spc="-1" strike="noStrike">
              <a:latin typeface="Arial"/>
            </a:endParaRPr>
          </a:p>
        </p:txBody>
      </p:sp>
      <p:sp>
        <p:nvSpPr>
          <p:cNvPr id="264" name="CustomShape 17"/>
          <p:cNvSpPr/>
          <p:nvPr/>
        </p:nvSpPr>
        <p:spPr>
          <a:xfrm>
            <a:off x="1385640" y="5209200"/>
            <a:ext cx="306792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933"/>
              </a:lnSpc>
            </a:pP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registration page to use</a:t>
            </a:r>
            <a:endParaRPr b="0" lang="en-IN" sz="1650" spc="-1" strike="noStrike">
              <a:latin typeface="Arial"/>
            </a:endParaRPr>
          </a:p>
          <a:p>
            <a:pPr>
              <a:lnSpc>
                <a:spcPts val="1933"/>
              </a:lnSpc>
              <a:spcBef>
                <a:spcPts val="57"/>
              </a:spcBef>
            </a:pP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properties coming </a:t>
            </a:r>
            <a:r>
              <a:rPr b="0" lang="en-IN" sz="1650" spc="-12" strike="noStrike">
                <a:solidFill>
                  <a:srgbClr val="ff0000"/>
                </a:solidFill>
                <a:latin typeface="JLLPDP+DejaVu Sans"/>
                <a:ea typeface="DejaVu Sans"/>
              </a:rPr>
              <a:t>from</a:t>
            </a:r>
            <a:r>
              <a:rPr b="0" lang="en-IN" sz="1650" spc="9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a</a:t>
            </a:r>
            <a:endParaRPr b="0" lang="en-IN" sz="1650" spc="-1" strike="noStrike">
              <a:latin typeface="Arial"/>
            </a:endParaRPr>
          </a:p>
          <a:p>
            <a:pPr>
              <a:lnSpc>
                <a:spcPts val="1933"/>
              </a:lnSpc>
              <a:spcBef>
                <a:spcPts val="57"/>
              </a:spcBef>
            </a:pP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prepopulated</a:t>
            </a:r>
            <a:r>
              <a:rPr b="0" lang="en-IN" sz="1650" spc="7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Account</a:t>
            </a:r>
            <a:r>
              <a:rPr b="0" lang="en-IN" sz="1650" spc="4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165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bean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65" name="CustomShape 18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547200" y="640080"/>
            <a:ext cx="528876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24" strike="noStrike">
                <a:solidFill>
                  <a:srgbClr val="464653"/>
                </a:solidFill>
                <a:latin typeface="JLLPDP+DejaVu Sans"/>
                <a:ea typeface="DejaVu Sans"/>
              </a:rPr>
              <a:t>Revised</a:t>
            </a:r>
            <a:r>
              <a:rPr b="0" lang="en-IN" sz="32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registration </a:t>
            </a:r>
            <a:r>
              <a:rPr b="0" lang="en-IN" sz="3200" spc="-18" strike="noStrike">
                <a:solidFill>
                  <a:srgbClr val="464653"/>
                </a:solidFill>
                <a:latin typeface="JLLPDP+DejaVu Sans"/>
                <a:ea typeface="DejaVu Sans"/>
              </a:rPr>
              <a:t>form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821520" y="1283040"/>
            <a:ext cx="7915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330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000" spc="3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deal with pre-populated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0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beans, Spring provides a set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47200" y="13291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821520" y="1587960"/>
            <a:ext cx="35611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of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data binding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aware</a:t>
            </a:r>
            <a:r>
              <a:rPr b="0" lang="en-IN" sz="200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tags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821520" y="1970280"/>
            <a:ext cx="73393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330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000" spc="3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use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tags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from</a:t>
            </a:r>
            <a:r>
              <a:rPr b="0" lang="en-IN" sz="20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form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libary, following directives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47200" y="201636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821520" y="2274840"/>
            <a:ext cx="45248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need to be added to the top of JSP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82840" y="253764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MVC form validation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547200" y="666000"/>
            <a:ext cx="81907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504"/>
              </a:lnSpc>
            </a:pPr>
            <a:r>
              <a:rPr b="0" lang="en-IN" sz="3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Account Sign up example:</a:t>
            </a:r>
            <a:r>
              <a:rPr b="0" lang="en-IN" sz="30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Data validation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821520" y="1286640"/>
            <a:ext cx="735048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406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400" spc="39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detect user's </a:t>
            </a:r>
            <a:r>
              <a:rPr b="0" lang="en-IN" sz="24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errors,</a:t>
            </a:r>
            <a:r>
              <a:rPr b="0" lang="en-IN" sz="240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we need to validate the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47200" y="1342080"/>
            <a:ext cx="303840" cy="2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53"/>
              </a:lnSpc>
            </a:pPr>
            <a:r>
              <a:rPr b="0" lang="en-IN" sz="18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821520" y="1652400"/>
            <a:ext cx="774216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40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data</a:t>
            </a:r>
            <a:r>
              <a:rPr b="0" lang="en-IN" sz="24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that </a:t>
            </a:r>
            <a:r>
              <a:rPr b="0" lang="en-IN" sz="2400" spc="-24" strike="noStrike">
                <a:solidFill>
                  <a:srgbClr val="000000"/>
                </a:solidFill>
                <a:latin typeface="JLLPDP+DejaVu Sans"/>
                <a:ea typeface="DejaVu Sans"/>
              </a:rPr>
              <a:t>are</a:t>
            </a:r>
            <a:r>
              <a:rPr b="0" lang="en-IN" sz="240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encapsulated in the </a:t>
            </a:r>
            <a:r>
              <a:rPr b="0" lang="en-IN" sz="240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40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821520" y="2094480"/>
            <a:ext cx="744408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Example: the email </a:t>
            </a:r>
            <a:r>
              <a:rPr b="0" lang="en-IN" sz="24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property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should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respect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the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547200" y="2149920"/>
            <a:ext cx="303840" cy="2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53"/>
              </a:lnSpc>
            </a:pPr>
            <a:r>
              <a:rPr b="0" lang="en-IN" sz="18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821520" y="2460240"/>
            <a:ext cx="414144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pattern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foo@provider.com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547200" y="658080"/>
            <a:ext cx="78696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572"/>
              </a:lnSpc>
            </a:pPr>
            <a:r>
              <a:rPr b="0" lang="en-IN" sz="30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Adding</a:t>
            </a:r>
            <a:r>
              <a:rPr b="0" lang="en-IN" sz="30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constraints to</a:t>
            </a:r>
            <a:r>
              <a:rPr b="0" lang="en-IN" sz="305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30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05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Account </a:t>
            </a:r>
            <a:r>
              <a:rPr b="0" lang="en-IN" sz="305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bean</a:t>
            </a:r>
            <a:endParaRPr b="0" lang="en-IN" sz="305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"/>
          <p:cNvSpPr/>
          <p:nvPr/>
        </p:nvSpPr>
        <p:spPr>
          <a:xfrm>
            <a:off x="547200" y="640080"/>
            <a:ext cx="617040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Checking for validation </a:t>
            </a:r>
            <a:r>
              <a:rPr b="0" lang="en-IN" sz="3200" spc="-26" strike="noStrike">
                <a:solidFill>
                  <a:srgbClr val="464653"/>
                </a:solidFill>
                <a:latin typeface="JLLPDP+DejaVu Sans"/>
                <a:ea typeface="DejaVu Sans"/>
              </a:rPr>
              <a:t>errors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21520" y="1287360"/>
            <a:ext cx="69530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together with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</a:t>
            </a:r>
            <a:r>
              <a:rPr b="0" lang="en-IN" sz="26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bean, the handler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821520" y="1683720"/>
            <a:ext cx="698076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method can now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receive</a:t>
            </a:r>
            <a:r>
              <a:rPr b="0" lang="en-IN" sz="26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result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of</a:t>
            </a:r>
            <a:r>
              <a:rPr b="0" lang="en-IN" sz="26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96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validation process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"/>
          <p:cNvSpPr/>
          <p:nvPr/>
        </p:nvSpPr>
        <p:spPr>
          <a:xfrm>
            <a:off x="547200" y="638640"/>
            <a:ext cx="78620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BindingResult</a:t>
            </a:r>
            <a:r>
              <a:rPr b="0" lang="en-IN" sz="32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is the part of the model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821520" y="1286640"/>
            <a:ext cx="594576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406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400" spc="39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this end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bindingResult object is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47200" y="1342080"/>
            <a:ext cx="303840" cy="2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53"/>
              </a:lnSpc>
            </a:pPr>
            <a:r>
              <a:rPr b="0" lang="en-IN" sz="18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821520" y="1652400"/>
            <a:ext cx="740196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automatically inserted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into the model and send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2795"/>
              </a:lnSpc>
              <a:spcBef>
                <a:spcPts val="8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back </a:t>
            </a:r>
            <a:r>
              <a:rPr b="0" lang="en-IN" sz="24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4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view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547200" y="640080"/>
            <a:ext cx="313596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&lt;form:errors&gt;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547200" y="640080"/>
            <a:ext cx="35575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32" strike="noStrike">
                <a:solidFill>
                  <a:srgbClr val="464653"/>
                </a:solidFill>
                <a:latin typeface="JLLPDP+DejaVu Sans"/>
                <a:ea typeface="DejaVu Sans"/>
              </a:rPr>
              <a:t>Resource</a:t>
            </a:r>
            <a:r>
              <a:rPr b="0" lang="en-IN" sz="3200" spc="2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Bundle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21520" y="1283040"/>
            <a:ext cx="70858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 better alternative is to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store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</a:t>
            </a:r>
            <a:r>
              <a:rPr b="0" lang="en-IN" sz="20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error</a:t>
            </a:r>
            <a:r>
              <a:rPr b="0" lang="en-IN" sz="20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messages in 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547200" y="13291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821520" y="1587960"/>
            <a:ext cx="52099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separate ﬁle called the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resource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bundle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821520" y="1970280"/>
            <a:ext cx="775620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By doing so, </a:t>
            </a:r>
            <a:r>
              <a:rPr b="0" lang="en-IN" sz="20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error</a:t>
            </a:r>
            <a:r>
              <a:rPr b="0" lang="en-IN" sz="200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messages can be updated independently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547200" y="201636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821520" y="2274840"/>
            <a:ext cx="50551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from</a:t>
            </a:r>
            <a:r>
              <a:rPr b="0" lang="en-IN" sz="20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source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code ( loose coupling)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821520" y="1283040"/>
            <a:ext cx="261720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17" strike="noStrike">
                <a:solidFill>
                  <a:srgbClr val="000000"/>
                </a:solidFill>
                <a:latin typeface="JLLPDP+DejaVu Sans"/>
                <a:ea typeface="DejaVu Sans"/>
              </a:rPr>
              <a:t>We</a:t>
            </a:r>
            <a:r>
              <a:rPr b="0" lang="en-IN" sz="2000" spc="11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need to declare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47200" y="13291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821520" y="1587960"/>
            <a:ext cx="7728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ReloadableResourceBundleMessageSource</a:t>
            </a:r>
            <a:r>
              <a:rPr b="0" lang="en-IN" sz="20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bean in order to</a:t>
            </a:r>
            <a:endParaRPr b="0" lang="en-IN" sz="2000" spc="-1" strike="noStrike">
              <a:latin typeface="Arial"/>
            </a:endParaRPr>
          </a:p>
          <a:p>
            <a:pPr>
              <a:lnSpc>
                <a:spcPts val="2330"/>
              </a:lnSpc>
              <a:spcBef>
                <a:spcPts val="79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load messages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from</a:t>
            </a:r>
            <a:r>
              <a:rPr b="0" lang="en-IN" sz="20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resource</a:t>
            </a:r>
            <a:r>
              <a:rPr b="0" lang="en-IN" sz="200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bundle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5931360" y="6414480"/>
            <a:ext cx="53136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64000" y="208800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676"/>
              </a:lnSpc>
            </a:pPr>
            <a:r>
              <a:rPr b="0" lang="en-IN" sz="23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Architecture</a:t>
            </a:r>
            <a:endParaRPr b="0" lang="en-IN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482840" y="253764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PRG pattern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547200" y="640080"/>
            <a:ext cx="67856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Handling User input PRG pattern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976680" y="1668600"/>
            <a:ext cx="23853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46" strike="noStrike">
                <a:solidFill>
                  <a:srgbClr val="000000"/>
                </a:solidFill>
                <a:latin typeface="JLLPDP+DejaVu Sans"/>
                <a:ea typeface="DejaVu Sans"/>
              </a:rPr>
              <a:t>Web</a:t>
            </a:r>
            <a:r>
              <a:rPr b="0" lang="en-IN" sz="2600" spc="43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32" strike="noStrike">
                <a:solidFill>
                  <a:srgbClr val="000000"/>
                </a:solidFill>
                <a:latin typeface="JLLPDP+DejaVu Sans"/>
                <a:ea typeface="DejaVu Sans"/>
              </a:rPr>
              <a:t>are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703440" y="172908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76680" y="2064600"/>
            <a:ext cx="3384000" cy="11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submitted to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96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server through http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145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POST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976680" y="3329640"/>
            <a:ext cx="31492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What if user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press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703440" y="338868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976680" y="3726000"/>
            <a:ext cx="2478600" cy="77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21" strike="noStrike">
                <a:solidFill>
                  <a:srgbClr val="ff0000"/>
                </a:solidFill>
                <a:latin typeface="JLLPDP+DejaVu Sans"/>
                <a:ea typeface="DejaVu Sans"/>
              </a:rPr>
              <a:t>refresh</a:t>
            </a:r>
            <a:r>
              <a:rPr b="0" lang="en-IN" sz="2600" spc="38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on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ts val="3025"/>
              </a:lnSpc>
              <a:spcBef>
                <a:spcPts val="82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browser?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976680" y="4593240"/>
            <a:ext cx="21970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Double </a:t>
            </a:r>
            <a:r>
              <a:rPr b="0" lang="en-IN" sz="2600" spc="-18" strike="noStrike">
                <a:solidFill>
                  <a:srgbClr val="000000"/>
                </a:solidFill>
                <a:latin typeface="JLLPDP+DejaVu Sans"/>
                <a:ea typeface="DejaVu Sans"/>
              </a:rPr>
              <a:t>form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703440" y="465372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327" name="CustomShape 11"/>
          <p:cNvSpPr/>
          <p:nvPr/>
        </p:nvSpPr>
        <p:spPr>
          <a:xfrm>
            <a:off x="976680" y="4989600"/>
            <a:ext cx="20030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submission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8" name="CustomShape 12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"/>
          <p:cNvSpPr/>
          <p:nvPr/>
        </p:nvSpPr>
        <p:spPr>
          <a:xfrm>
            <a:off x="547200" y="638640"/>
            <a:ext cx="76586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 </a:t>
            </a:r>
            <a:r>
              <a:rPr b="0" lang="en-IN" sz="3200" spc="-21" strike="noStrike">
                <a:solidFill>
                  <a:srgbClr val="464653"/>
                </a:solidFill>
                <a:latin typeface="JLLPDP+DejaVu Sans"/>
                <a:ea typeface="DejaVu Sans"/>
              </a:rPr>
              <a:t>Post/Redirect/Get</a:t>
            </a:r>
            <a:r>
              <a:rPr b="0" lang="en-IN" sz="3200" spc="15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design pattern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821520" y="1283040"/>
            <a:ext cx="73882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PRG pattern solve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duplicate submission problem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547200" y="13291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1095840" y="1651320"/>
            <a:ext cx="7420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According to the PRG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pattern, the POST operation should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821520" y="169740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1095840" y="1957320"/>
            <a:ext cx="707364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not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return</a:t>
            </a:r>
            <a:r>
              <a:rPr b="0" lang="en-IN" sz="20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web page</a:t>
            </a:r>
            <a:r>
              <a:rPr b="0" lang="en-IN" sz="20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directly, instead a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will be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ts val="2330"/>
              </a:lnSpc>
              <a:spcBef>
                <a:spcPts val="71"/>
              </a:spcBef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casted, causing an new GET operation to be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executed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1095840" y="2630520"/>
            <a:ext cx="71812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Upside: if the</a:t>
            </a:r>
            <a:r>
              <a:rPr b="0" lang="en-IN" sz="20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user refreshes the page, the GET request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37" name="CustomShape 9"/>
          <p:cNvSpPr/>
          <p:nvPr/>
        </p:nvSpPr>
        <p:spPr>
          <a:xfrm>
            <a:off x="821520" y="267660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38" name="CustomShape 10"/>
          <p:cNvSpPr/>
          <p:nvPr/>
        </p:nvSpPr>
        <p:spPr>
          <a:xfrm>
            <a:off x="1095840" y="2936520"/>
            <a:ext cx="559980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will be send, instead of original HTTP</a:t>
            </a:r>
            <a:r>
              <a:rPr b="0" lang="en-IN" sz="20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POST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547200" y="640080"/>
            <a:ext cx="62362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26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RedirectView</a:t>
            </a:r>
            <a:r>
              <a:rPr b="0" lang="en-IN" sz="3200" spc="43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464653"/>
                </a:solidFill>
                <a:latin typeface="DejaVu Sans"/>
                <a:ea typeface="DejaVu Sans"/>
              </a:rPr>
              <a:t>redirect:preﬁx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821520" y="1283040"/>
            <a:ext cx="71830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330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2000" spc="3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force</a:t>
            </a:r>
            <a:r>
              <a:rPr b="0" lang="en-IN" sz="20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 redirect, a controller</a:t>
            </a:r>
            <a:r>
              <a:rPr b="0" lang="en-IN" sz="20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can </a:t>
            </a:r>
            <a:r>
              <a:rPr b="0" lang="en-IN" sz="200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return</a:t>
            </a:r>
            <a:r>
              <a:rPr b="0" lang="en-IN" sz="200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RedirectView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547200" y="13291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821520" y="1587960"/>
            <a:ext cx="1227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instance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1095840" y="1957320"/>
            <a:ext cx="7448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RedirectView</a:t>
            </a:r>
            <a:r>
              <a:rPr b="0" lang="en-IN" sz="2000" spc="9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is a special view</a:t>
            </a:r>
            <a:r>
              <a:rPr b="0" lang="en-IN" sz="20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which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redirects</a:t>
            </a:r>
            <a:r>
              <a:rPr b="0" lang="en-IN" sz="200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 user to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821520" y="200232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46" name="CustomShape 8"/>
          <p:cNvSpPr/>
          <p:nvPr/>
        </p:nvSpPr>
        <p:spPr>
          <a:xfrm>
            <a:off x="1095840" y="2262240"/>
            <a:ext cx="6834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 diﬀerent URL, rather then rendering the view itself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1095840" y="2630520"/>
            <a:ext cx="7421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330" strike="noStrike">
                <a:solidFill>
                  <a:srgbClr val="464653"/>
                </a:solidFill>
                <a:latin typeface="JLLPDP+DejaVu Sans"/>
                <a:ea typeface="DejaVu Sans"/>
              </a:rPr>
              <a:t>To</a:t>
            </a:r>
            <a:r>
              <a:rPr b="0" lang="en-IN" sz="2000" spc="321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return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a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RedirectView,</a:t>
            </a: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 it is suﬃcient to preﬁx the view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821520" y="267660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1095840" y="2936520"/>
            <a:ext cx="32518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name with label </a:t>
            </a:r>
            <a:r>
              <a:rPr b="0" lang="en-IN" sz="20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547200" y="640080"/>
            <a:ext cx="62362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26" strike="noStrike">
                <a:solidFill>
                  <a:srgbClr val="464653"/>
                </a:solidFill>
                <a:latin typeface="JLLPDP+DejaVu Sans"/>
                <a:ea typeface="DejaVu Sans"/>
              </a:rPr>
              <a:t>RedirectView</a:t>
            </a:r>
            <a:r>
              <a:rPr b="0" lang="en-IN" sz="3200" spc="43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464653"/>
                </a:solidFill>
                <a:latin typeface="DejaVu Sans"/>
                <a:ea typeface="DejaVu Sans"/>
              </a:rPr>
              <a:t>redirect:preﬁx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1095840" y="1281600"/>
            <a:ext cx="62449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Remember :</a:t>
            </a:r>
            <a:r>
              <a:rPr b="1" lang="en-IN" sz="1800" spc="610" strike="noStrike">
                <a:solidFill>
                  <a:srgbClr val="464653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what</a:t>
            </a:r>
            <a:r>
              <a:rPr b="1" lang="en-IN" sz="1800" spc="-12" strike="noStrike">
                <a:solidFill>
                  <a:srgbClr val="464653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follows the redirect:preﬁx 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821520" y="132228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1095840" y="1555920"/>
            <a:ext cx="45237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considered</a:t>
            </a:r>
            <a:r>
              <a:rPr b="1" lang="en-IN" sz="1800" spc="-15" strike="noStrike">
                <a:solidFill>
                  <a:srgbClr val="464653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a url, not a view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1095840" y="1892520"/>
            <a:ext cx="75780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that is /account/thanks</a:t>
            </a:r>
            <a:r>
              <a:rPr b="1" lang="en-IN" sz="1800" spc="-12" strike="noStrike">
                <a:solidFill>
                  <a:srgbClr val="464653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will cause a GET request to</a:t>
            </a:r>
            <a:r>
              <a:rPr b="1" lang="en-IN" sz="1800" spc="-12" strike="noStrike">
                <a:solidFill>
                  <a:srgbClr val="464653"/>
                </a:solidFill>
                <a:latin typeface="DejaVu Sans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http://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821520" y="193428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1095840" y="2166840"/>
            <a:ext cx="513288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464653"/>
                </a:solidFill>
                <a:latin typeface="DejaVu Sans"/>
                <a:ea typeface="DejaVu Sans"/>
              </a:rPr>
              <a:t>myserver.com/webapp/account/thanks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1095840" y="2504520"/>
            <a:ext cx="677448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hence we need a controller to handle the /account/thanks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821520" y="254628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1095840" y="2778840"/>
            <a:ext cx="11577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mapping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1095840" y="3116520"/>
            <a:ext cx="702144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 sole purpose of</a:t>
            </a:r>
            <a:r>
              <a:rPr b="0" lang="en-IN" sz="18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such a controller</a:t>
            </a:r>
            <a:r>
              <a:rPr b="0" lang="en-IN" sz="18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would be to </a:t>
            </a:r>
            <a:r>
              <a:rPr b="0" lang="en-IN" sz="1800" spc="-18" strike="noStrike">
                <a:solidFill>
                  <a:srgbClr val="464653"/>
                </a:solidFill>
                <a:latin typeface="JLLPDP+DejaVu Sans"/>
                <a:ea typeface="DejaVu Sans"/>
              </a:rPr>
              <a:t>return</a:t>
            </a:r>
            <a:r>
              <a:rPr b="0" lang="en-IN" sz="180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821520" y="315864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1095840" y="3390840"/>
            <a:ext cx="33066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/account/thanks view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5" name="CustomShape 15"/>
          <p:cNvSpPr/>
          <p:nvPr/>
        </p:nvSpPr>
        <p:spPr>
          <a:xfrm>
            <a:off x="1095840" y="3728880"/>
            <a:ext cx="76212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That will cause the viewResolver</a:t>
            </a:r>
            <a:r>
              <a:rPr b="0" lang="en-IN" sz="18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to ﬁnally resolve the</a:t>
            </a:r>
            <a:r>
              <a:rPr b="0" lang="en-IN" sz="18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view 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821520" y="377064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1095840" y="4003200"/>
            <a:ext cx="374364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0" lang="en-IN" sz="1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to /WEB-INF/account/thanks.jsp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1095840" y="4340880"/>
            <a:ext cx="759420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Starting from Spring 3, it is possible to declarative set up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821520" y="4383000"/>
            <a:ext cx="26604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44"/>
              </a:lnSpc>
            </a:pPr>
            <a:r>
              <a:rPr b="0" lang="en-IN" sz="13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1095840" y="4615200"/>
            <a:ext cx="763056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095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controller whose unique purpose is to return a view name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ts val="2095"/>
              </a:lnSpc>
              <a:spcBef>
                <a:spcPts val="65"/>
              </a:spcBef>
            </a:pPr>
            <a:r>
              <a:rPr b="1" lang="en-IN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in FC-servlet.xml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1" name="CustomShape 21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"/>
          <p:cNvSpPr/>
          <p:nvPr/>
        </p:nvSpPr>
        <p:spPr>
          <a:xfrm>
            <a:off x="547200" y="640080"/>
            <a:ext cx="621576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PRG pattern: Model attributes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21520" y="1286640"/>
            <a:ext cx="760104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As the model containers the data to be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rendered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547200" y="1342080"/>
            <a:ext cx="303840" cy="2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53"/>
              </a:lnSpc>
            </a:pPr>
            <a:r>
              <a:rPr b="0" lang="en-IN" sz="18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821520" y="1652400"/>
            <a:ext cx="764352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795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by the view,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its lifetime 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2400" spc="-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limited by</a:t>
            </a:r>
            <a:r>
              <a:rPr b="0" lang="en-IN" sz="24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the request/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2795"/>
              </a:lnSpc>
              <a:spcBef>
                <a:spcPts val="85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response</a:t>
            </a:r>
            <a:r>
              <a:rPr b="0" lang="en-IN" sz="24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lifecycle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821520" y="3691080"/>
            <a:ext cx="72802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 other words, an new Model Object is created for each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547200" y="3737160"/>
            <a:ext cx="278640" cy="1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80"/>
              </a:lnSpc>
            </a:pPr>
            <a:r>
              <a:rPr b="0" lang="en-IN" sz="15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821520" y="3996000"/>
            <a:ext cx="50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3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request that hits the DispacherServlet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"/>
          <p:cNvSpPr/>
          <p:nvPr/>
        </p:nvSpPr>
        <p:spPr>
          <a:xfrm>
            <a:off x="547200" y="640080"/>
            <a:ext cx="337572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 ﬂash Scope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821520" y="1287360"/>
            <a:ext cx="6469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What if we</a:t>
            </a:r>
            <a:r>
              <a:rPr b="0" lang="en-IN" sz="260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want to </a:t>
            </a:r>
            <a:r>
              <a:rPr b="0" lang="en-IN" sz="260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retain</a:t>
            </a:r>
            <a:r>
              <a:rPr b="0" lang="en-IN" sz="260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some model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547200" y="134784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821520" y="1683720"/>
            <a:ext cx="19396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attributes?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6" name="CustomShape 6"/>
          <p:cNvSpPr/>
          <p:nvPr/>
        </p:nvSpPr>
        <p:spPr>
          <a:xfrm>
            <a:off x="821520" y="2156040"/>
            <a:ext cx="16732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025"/>
              </a:lnSpc>
            </a:pPr>
            <a:r>
              <a:rPr b="0" lang="en-IN" sz="260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Solution?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87" name="CustomShape 7"/>
          <p:cNvSpPr/>
          <p:nvPr/>
        </p:nvSpPr>
        <p:spPr>
          <a:xfrm>
            <a:off x="547200" y="2216520"/>
            <a:ext cx="31644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791"/>
              </a:lnSpc>
            </a:pPr>
            <a:r>
              <a:rPr b="0" lang="en-IN" sz="195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950" spc="-1" strike="noStrike"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>
            <a:off x="1095840" y="2613240"/>
            <a:ext cx="651600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676"/>
              </a:lnSpc>
            </a:pPr>
            <a:r>
              <a:rPr b="0" lang="en-IN" sz="2300" spc="-15" strike="noStrike">
                <a:solidFill>
                  <a:srgbClr val="ff0000"/>
                </a:solidFill>
                <a:latin typeface="JLLPDP+DejaVu Sans"/>
                <a:ea typeface="DejaVu Sans"/>
              </a:rPr>
              <a:t>store</a:t>
            </a:r>
            <a:r>
              <a:rPr b="0" lang="en-IN" sz="2300" spc="4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attribute of</a:t>
            </a:r>
            <a:r>
              <a:rPr b="0" lang="en-IN" sz="2300" spc="4" strike="noStrike">
                <a:solidFill>
                  <a:srgbClr val="ff0000"/>
                </a:solidFill>
                <a:latin typeface="JLLPDP+DejaVu Sans"/>
                <a:ea typeface="DejaVu Sans"/>
              </a:rPr>
              <a:t> </a:t>
            </a:r>
            <a:r>
              <a:rPr b="0" lang="en-IN" sz="2300" spc="-1" strike="noStrike">
                <a:solidFill>
                  <a:srgbClr val="ff0000"/>
                </a:solidFill>
                <a:latin typeface="JLLPDP+DejaVu Sans"/>
                <a:ea typeface="DejaVu Sans"/>
              </a:rPr>
              <a:t>interest in the ﬂash scope</a:t>
            </a:r>
            <a:endParaRPr b="0" lang="en-IN" sz="2300" spc="-1" strike="noStrike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821520" y="2666520"/>
            <a:ext cx="297720" cy="2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0"/>
              </a:lnSpc>
            </a:pPr>
            <a:r>
              <a:rPr b="0" lang="en-IN" sz="175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90480" y="152928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Spring amvc Java Configuration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77640" y="42768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377640" y="2459520"/>
            <a:ext cx="6796800" cy="70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440280" y="892080"/>
            <a:ext cx="7695000" cy="407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547200" y="640080"/>
            <a:ext cx="630540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basic </a:t>
            </a:r>
            <a:r>
              <a:rPr b="0" lang="en-IN" sz="32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Architecture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77640" y="42768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"/>
          <p:cNvSpPr/>
          <p:nvPr/>
        </p:nvSpPr>
        <p:spPr>
          <a:xfrm>
            <a:off x="377640" y="2459520"/>
            <a:ext cx="6796800" cy="70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864720" y="327960"/>
            <a:ext cx="7397640" cy="586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77640" y="42768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Understanding Spring Web config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77640" y="2459520"/>
            <a:ext cx="6796800" cy="70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96120" y="1512000"/>
            <a:ext cx="8399160" cy="48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77640" y="42768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"/>
          <p:cNvSpPr/>
          <p:nvPr/>
        </p:nvSpPr>
        <p:spPr>
          <a:xfrm>
            <a:off x="377640" y="2459520"/>
            <a:ext cx="6796800" cy="70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-56520" y="864000"/>
            <a:ext cx="6752160" cy="543816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2"/>
          <a:stretch/>
        </p:blipFill>
        <p:spPr>
          <a:xfrm>
            <a:off x="5184000" y="4172040"/>
            <a:ext cx="4085640" cy="18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1584000" y="2232000"/>
            <a:ext cx="6169680" cy="221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48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Model mapper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576000" y="1257480"/>
            <a:ext cx="7589880" cy="3998520"/>
          </a:xfrm>
          <a:prstGeom prst="rect">
            <a:avLst/>
          </a:prstGeom>
          <a:ln>
            <a:noFill/>
          </a:ln>
        </p:spPr>
      </p:pic>
      <p:sp>
        <p:nvSpPr>
          <p:cNvPr id="408" name="CustomShape 1"/>
          <p:cNvSpPr/>
          <p:nvPr/>
        </p:nvSpPr>
        <p:spPr>
          <a:xfrm>
            <a:off x="547200" y="641880"/>
            <a:ext cx="62362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Arial"/>
                <a:ea typeface="DejaVu Sans"/>
              </a:rPr>
              <a:t>Model Mapping : Why </a:t>
            </a:r>
            <a:r>
              <a:rPr b="0" lang="en-IN" sz="3200" spc="-1" strike="noStrike">
                <a:solidFill>
                  <a:srgbClr val="464653"/>
                </a:solidFill>
                <a:latin typeface="Arial"/>
                <a:ea typeface="DejaVu Sans"/>
              </a:rPr>
              <a:t>required?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47200" y="641880"/>
            <a:ext cx="62362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Arial"/>
                <a:ea typeface="DejaVu Sans"/>
              </a:rPr>
              <a:t>Model Mapping :Example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697680" y="5328000"/>
            <a:ext cx="3838320" cy="1323720"/>
          </a:xfrm>
          <a:prstGeom prst="rect">
            <a:avLst/>
          </a:prstGeom>
          <a:ln>
            <a:noFill/>
          </a:ln>
        </p:spPr>
      </p:pic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648000" y="1114560"/>
            <a:ext cx="5562360" cy="1066320"/>
          </a:xfrm>
          <a:prstGeom prst="rect">
            <a:avLst/>
          </a:prstGeom>
          <a:ln>
            <a:noFill/>
          </a:ln>
        </p:spPr>
      </p:pic>
      <p:pic>
        <p:nvPicPr>
          <p:cNvPr id="412" name="" descr=""/>
          <p:cNvPicPr/>
          <p:nvPr/>
        </p:nvPicPr>
        <p:blipFill>
          <a:blip r:embed="rId3"/>
          <a:stretch/>
        </p:blipFill>
        <p:spPr>
          <a:xfrm>
            <a:off x="576000" y="2232000"/>
            <a:ext cx="6743520" cy="302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762120" y="1977480"/>
            <a:ext cx="7589880" cy="399852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547200" y="641880"/>
            <a:ext cx="62362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Arial"/>
                <a:ea typeface="DejaVu Sans"/>
              </a:rPr>
              <a:t>Model Mapping : Why required?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90600" y="69840"/>
            <a:ext cx="6521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ee6c00"/>
                </a:solidFill>
                <a:latin typeface="Verdana"/>
              </a:rPr>
              <a:t>DispacherServlet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882120" y="1408320"/>
            <a:ext cx="267840" cy="1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1100" spc="1" strike="noStrike">
                <a:solidFill>
                  <a:srgbClr val="333333"/>
                </a:solidFill>
                <a:latin typeface="Arial"/>
                <a:ea typeface="DejaVu Sans"/>
              </a:rPr>
              <a:t>T</a:t>
            </a:r>
            <a:r>
              <a:rPr b="0" lang="en-IN" sz="1100" spc="-1" strike="noStrike">
                <a:solidFill>
                  <a:srgbClr val="333333"/>
                </a:solidFill>
                <a:latin typeface="Arial"/>
                <a:ea typeface="DejaVu Sans"/>
              </a:rPr>
              <a:t>he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893640" y="1695240"/>
            <a:ext cx="1307880" cy="1580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20">
              <a:lnSpc>
                <a:spcPts val="1244"/>
              </a:lnSpc>
            </a:pPr>
            <a:r>
              <a:rPr b="0" lang="en-IN" sz="1100" spc="-191" strike="noStrike">
                <a:solidFill>
                  <a:srgbClr val="6c170a"/>
                </a:solidFill>
                <a:latin typeface="Arial"/>
                <a:ea typeface="DejaVu Sans"/>
              </a:rPr>
              <a:t>D</a:t>
            </a:r>
            <a:r>
              <a:rPr b="0" lang="en-IN" sz="1100" spc="355" strike="noStrike">
                <a:solidFill>
                  <a:srgbClr val="6c170a"/>
                </a:solidFill>
                <a:latin typeface="Arial"/>
                <a:ea typeface="DejaVu Sans"/>
              </a:rPr>
              <a:t>i</a:t>
            </a:r>
            <a:r>
              <a:rPr b="0" lang="en-IN" sz="1100" spc="49" strike="noStrike">
                <a:solidFill>
                  <a:srgbClr val="6c170a"/>
                </a:solidFill>
                <a:latin typeface="Arial"/>
                <a:ea typeface="DejaVu Sans"/>
              </a:rPr>
              <a:t>s</a:t>
            </a:r>
            <a:r>
              <a:rPr b="0" lang="en-IN" sz="1100" spc="-15" strike="noStrike">
                <a:solidFill>
                  <a:srgbClr val="6c170a"/>
                </a:solidFill>
                <a:latin typeface="Arial"/>
                <a:ea typeface="DejaVu Sans"/>
              </a:rPr>
              <a:t>pa</a:t>
            </a:r>
            <a:r>
              <a:rPr b="0" lang="en-IN" sz="1100" spc="284" strike="noStrike">
                <a:solidFill>
                  <a:srgbClr val="6c170a"/>
                </a:solidFill>
                <a:latin typeface="Arial"/>
                <a:ea typeface="DejaVu Sans"/>
              </a:rPr>
              <a:t>t</a:t>
            </a:r>
            <a:r>
              <a:rPr b="0" lang="en-IN" sz="1100" spc="41" strike="noStrike">
                <a:solidFill>
                  <a:srgbClr val="6c170a"/>
                </a:solidFill>
                <a:latin typeface="Arial"/>
                <a:ea typeface="DejaVu Sans"/>
              </a:rPr>
              <a:t>c</a:t>
            </a:r>
            <a:r>
              <a:rPr b="0" lang="en-IN" sz="1100" spc="-15" strike="noStrike">
                <a:solidFill>
                  <a:srgbClr val="6c170a"/>
                </a:solidFill>
                <a:latin typeface="Arial"/>
                <a:ea typeface="DejaVu Sans"/>
              </a:rPr>
              <a:t>he</a:t>
            </a:r>
            <a:r>
              <a:rPr b="0" lang="en-IN" sz="1100" spc="225" strike="noStrike">
                <a:solidFill>
                  <a:srgbClr val="6c170a"/>
                </a:solidFill>
                <a:latin typeface="Arial"/>
                <a:ea typeface="DejaVu Sans"/>
              </a:rPr>
              <a:t>r</a:t>
            </a:r>
            <a:r>
              <a:rPr b="0" lang="en-IN" sz="1100" spc="-140" strike="noStrike">
                <a:solidFill>
                  <a:srgbClr val="6c170a"/>
                </a:solidFill>
                <a:latin typeface="Arial"/>
                <a:ea typeface="DejaVu Sans"/>
              </a:rPr>
              <a:t>S</a:t>
            </a:r>
            <a:r>
              <a:rPr b="0" lang="en-IN" sz="1100" spc="-15" strike="noStrike">
                <a:solidFill>
                  <a:srgbClr val="6c170a"/>
                </a:solidFill>
                <a:latin typeface="Arial"/>
                <a:ea typeface="DejaVu Sans"/>
              </a:rPr>
              <a:t>e</a:t>
            </a:r>
            <a:r>
              <a:rPr b="0" lang="en-IN" sz="1100" spc="225" strike="noStrike">
                <a:solidFill>
                  <a:srgbClr val="6c170a"/>
                </a:solidFill>
                <a:latin typeface="Arial"/>
                <a:ea typeface="DejaVu Sans"/>
              </a:rPr>
              <a:t>r</a:t>
            </a:r>
            <a:r>
              <a:rPr b="0" lang="en-IN" sz="1100" spc="41" strike="noStrike">
                <a:solidFill>
                  <a:srgbClr val="6c170a"/>
                </a:solidFill>
                <a:latin typeface="Arial"/>
                <a:ea typeface="DejaVu Sans"/>
              </a:rPr>
              <a:t>v</a:t>
            </a:r>
            <a:r>
              <a:rPr b="0" lang="en-IN" sz="1100" spc="344" strike="noStrike">
                <a:solidFill>
                  <a:srgbClr val="6c170a"/>
                </a:solidFill>
                <a:latin typeface="Arial"/>
                <a:ea typeface="DejaVu Sans"/>
              </a:rPr>
              <a:t>l</a:t>
            </a:r>
            <a:r>
              <a:rPr b="0" lang="en-IN" sz="1100" spc="-15" strike="noStrike">
                <a:solidFill>
                  <a:srgbClr val="6c170a"/>
                </a:solidFill>
                <a:latin typeface="Arial"/>
                <a:ea typeface="DejaVu Sans"/>
              </a:rPr>
              <a:t>e</a:t>
            </a:r>
            <a:r>
              <a:rPr b="0" lang="en-IN" sz="1100" spc="296" strike="noStrike">
                <a:solidFill>
                  <a:srgbClr val="6c170a"/>
                </a:solidFill>
                <a:latin typeface="Arial"/>
                <a:ea typeface="DejaVu Sans"/>
              </a:rPr>
              <a:t>t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882120" y="1891080"/>
            <a:ext cx="129528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en-IN" sz="1100" spc="-7" strike="noStrike">
                <a:solidFill>
                  <a:srgbClr val="333333"/>
                </a:solidFill>
                <a:latin typeface="Arial"/>
                <a:ea typeface="DejaVu Sans"/>
              </a:rPr>
              <a:t>is </a:t>
            </a:r>
            <a:r>
              <a:rPr b="0" lang="en-IN" sz="1100" spc="-1" strike="noStrike">
                <a:solidFill>
                  <a:srgbClr val="333333"/>
                </a:solidFill>
                <a:latin typeface="Arial"/>
                <a:ea typeface="DejaVu Sans"/>
              </a:rPr>
              <a:t>an actual</a:t>
            </a:r>
            <a:r>
              <a:rPr b="0" lang="en-IN" sz="1100" spc="-75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100" spc="106" strike="noStrike">
                <a:solidFill>
                  <a:srgbClr val="6c170a"/>
                </a:solidFill>
                <a:latin typeface="Arial"/>
                <a:ea typeface="DejaVu Sans"/>
              </a:rPr>
              <a:t>Servlet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IN" sz="1100" spc="-7" strike="noStrike">
                <a:solidFill>
                  <a:srgbClr val="333333"/>
                </a:solidFill>
                <a:latin typeface="Arial"/>
                <a:ea typeface="DejaVu Sans"/>
              </a:rPr>
              <a:t>(it inherits </a:t>
            </a:r>
            <a:r>
              <a:rPr b="0" lang="en-IN" sz="1100" spc="1" strike="noStrike">
                <a:solidFill>
                  <a:srgbClr val="333333"/>
                </a:solidFill>
                <a:latin typeface="Arial"/>
                <a:ea typeface="DejaVu Sans"/>
              </a:rPr>
              <a:t>from</a:t>
            </a:r>
            <a:r>
              <a:rPr b="0" lang="en-IN" sz="1100" spc="-92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333333"/>
                </a:solidFill>
                <a:latin typeface="Arial"/>
                <a:ea typeface="DejaVu Sans"/>
              </a:rPr>
              <a:t>the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6882120" y="2436840"/>
            <a:ext cx="1356840" cy="75564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1100" spc="100" strike="noStrike">
                <a:solidFill>
                  <a:srgbClr val="6c170a"/>
                </a:solidFill>
                <a:latin typeface="Arial"/>
                <a:ea typeface="DejaVu Sans"/>
              </a:rPr>
              <a:t>HttpServlet</a:t>
            </a:r>
            <a:r>
              <a:rPr b="0" lang="en-IN" sz="1100" spc="-60" strike="noStrike">
                <a:solidFill>
                  <a:srgbClr val="6c170a"/>
                </a:solidFill>
                <a:latin typeface="Arial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333333"/>
                </a:solidFill>
                <a:latin typeface="Arial"/>
                <a:ea typeface="DejaVu Sans"/>
              </a:rPr>
              <a:t>base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"/>
              </a:spcBef>
            </a:pPr>
            <a:r>
              <a:rPr b="0" lang="en-IN" sz="1100" spc="-1" strike="noStrike">
                <a:solidFill>
                  <a:srgbClr val="333333"/>
                </a:solidFill>
                <a:latin typeface="Arial"/>
                <a:ea typeface="DejaVu Sans"/>
              </a:rPr>
              <a:t>class), and as such</a:t>
            </a:r>
            <a:r>
              <a:rPr b="0" lang="en-IN" sz="1100" spc="-137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333333"/>
                </a:solidFill>
                <a:latin typeface="Arial"/>
                <a:ea typeface="DejaVu Sans"/>
              </a:rPr>
              <a:t>is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4"/>
              </a:spcBef>
            </a:pPr>
            <a:r>
              <a:rPr b="0" lang="en-IN" sz="1100" spc="-7" strike="noStrike">
                <a:solidFill>
                  <a:srgbClr val="333333"/>
                </a:solidFill>
                <a:latin typeface="Arial"/>
                <a:ea typeface="DejaVu Sans"/>
              </a:rPr>
              <a:t>declared in your</a:t>
            </a:r>
            <a:r>
              <a:rPr b="0" lang="en-IN" sz="1100" spc="-52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333333"/>
                </a:solidFill>
                <a:latin typeface="Arial"/>
                <a:ea typeface="DejaVu Sans"/>
              </a:rPr>
              <a:t>web  application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864000" y="1550160"/>
            <a:ext cx="5658480" cy="4929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0640" y="846360"/>
            <a:ext cx="5103360" cy="504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5049720" y="618120"/>
            <a:ext cx="3747600" cy="37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17520" indent="-304200">
              <a:lnSpc>
                <a:spcPct val="115000"/>
              </a:lnSpc>
              <a:spcBef>
                <a:spcPts val="99"/>
              </a:spcBef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Any incoming request that comes to the</a:t>
            </a:r>
            <a:r>
              <a:rPr b="0" lang="en-IN" sz="1200" spc="-182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12" strike="noStrike">
                <a:solidFill>
                  <a:srgbClr val="333741"/>
                </a:solidFill>
                <a:latin typeface="Arial"/>
                <a:ea typeface="DejaVu Sans"/>
              </a:rPr>
              <a:t>web 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application </a:t>
            </a:r>
            <a:r>
              <a:rPr b="0" lang="en-IN" sz="1200" spc="-12" strike="noStrike">
                <a:solidFill>
                  <a:srgbClr val="333741"/>
                </a:solidFill>
                <a:latin typeface="Arial"/>
                <a:ea typeface="DejaVu Sans"/>
              </a:rPr>
              <a:t>will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be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sent to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Front Controller  (Dispatcher</a:t>
            </a:r>
            <a:r>
              <a:rPr b="0" lang="en-IN" sz="1200" spc="-46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Servlet)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14000"/>
              </a:lnSpc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Front Controller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decides to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whom (Controller)</a:t>
            </a:r>
            <a:r>
              <a:rPr b="0" lang="en-IN" sz="1200" spc="-75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it 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has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to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hand over the request, based on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 request</a:t>
            </a:r>
            <a:r>
              <a:rPr b="0" lang="en-IN" sz="1200" spc="-32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headers.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14000"/>
              </a:lnSpc>
              <a:spcBef>
                <a:spcPts val="6"/>
              </a:spcBef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Controller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that took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request, processes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request, by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sending it to suitable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service</a:t>
            </a:r>
            <a:r>
              <a:rPr b="0" lang="en-IN" sz="1200" spc="-140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class.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14000"/>
              </a:lnSpc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After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all processing is done, Controller receives 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model from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Service or Data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Access</a:t>
            </a:r>
            <a:r>
              <a:rPr b="0" lang="en-IN" sz="1200" spc="-120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layer.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ts val="1661"/>
              </a:lnSpc>
              <a:spcBef>
                <a:spcPts val="85"/>
              </a:spcBef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Controller sends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model to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Front Controller  (Dispatcher</a:t>
            </a:r>
            <a:r>
              <a:rPr b="0" lang="en-IN" sz="1200" spc="-46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Servlet).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00000"/>
              </a:lnSpc>
              <a:spcBef>
                <a:spcPts val="125"/>
              </a:spcBef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Dispatcher servlet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finds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view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template,</a:t>
            </a:r>
            <a:r>
              <a:rPr b="0" lang="en-IN" sz="1200" spc="-97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using</a:t>
            </a:r>
            <a:endParaRPr b="0" lang="en-IN" sz="1200" spc="-1" strike="noStrike">
              <a:latin typeface="Arial"/>
            </a:endParaRPr>
          </a:p>
          <a:p>
            <a:pPr marL="317520">
              <a:lnSpc>
                <a:spcPct val="100000"/>
              </a:lnSpc>
              <a:spcBef>
                <a:spcPts val="215"/>
              </a:spcBef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view resolver and send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model to</a:t>
            </a:r>
            <a:r>
              <a:rPr b="0" lang="en-IN" sz="1200" spc="-100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it.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14000"/>
              </a:lnSpc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Using View template,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model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and view page is build  and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sent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back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to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Front</a:t>
            </a:r>
            <a:r>
              <a:rPr b="0" lang="en-IN" sz="1200" spc="-55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Controller.</a:t>
            </a:r>
            <a:endParaRPr b="0" lang="en-IN" sz="1200" spc="-1" strike="noStrike">
              <a:latin typeface="Arial"/>
            </a:endParaRPr>
          </a:p>
          <a:p>
            <a:pPr marL="317520" indent="-304200">
              <a:lnSpc>
                <a:spcPct val="114000"/>
              </a:lnSpc>
              <a:spcBef>
                <a:spcPts val="6"/>
              </a:spcBef>
              <a:buClr>
                <a:srgbClr val="333741"/>
              </a:buClr>
              <a:buFont typeface="Wingdings" charset="2"/>
              <a:buChar char=""/>
              <a:tabLst>
                <a:tab algn="l" pos="316800"/>
                <a:tab algn="l" pos="317520"/>
              </a:tabLst>
            </a:pP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Front controller sends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constructed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view page 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to 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browser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to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render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it </a:t>
            </a:r>
            <a:r>
              <a:rPr b="0" lang="en-IN" sz="1200" spc="1" strike="noStrike">
                <a:solidFill>
                  <a:srgbClr val="333741"/>
                </a:solidFill>
                <a:latin typeface="Arial"/>
                <a:ea typeface="DejaVu Sans"/>
              </a:rPr>
              <a:t>for </a:t>
            </a:r>
            <a:r>
              <a:rPr b="0" lang="en-IN" sz="1200" spc="-1" strike="noStrike">
                <a:solidFill>
                  <a:srgbClr val="333741"/>
                </a:solidFill>
                <a:latin typeface="Arial"/>
                <a:ea typeface="DejaVu Sans"/>
              </a:rPr>
              <a:t>the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user</a:t>
            </a:r>
            <a:r>
              <a:rPr b="0" lang="en-IN" sz="1200" spc="-75" strike="noStrike">
                <a:solidFill>
                  <a:srgbClr val="333741"/>
                </a:solidFill>
                <a:latin typeface="Arial"/>
                <a:ea typeface="DejaVu Sans"/>
              </a:rPr>
              <a:t> </a:t>
            </a:r>
            <a:r>
              <a:rPr b="0" lang="en-IN" sz="1200" spc="-7" strike="noStrike">
                <a:solidFill>
                  <a:srgbClr val="333741"/>
                </a:solidFill>
                <a:latin typeface="Arial"/>
                <a:ea typeface="DejaVu Sans"/>
              </a:rPr>
              <a:t>requested.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547200" y="640080"/>
            <a:ext cx="51418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</a:t>
            </a:r>
            <a:r>
              <a:rPr b="0" lang="en-IN" sz="32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request</a:t>
            </a:r>
            <a:r>
              <a:rPr b="0" lang="en-IN" sz="3200" spc="21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ﬂow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547200" y="640080"/>
            <a:ext cx="514188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725"/>
              </a:lnSpc>
            </a:pP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Spring MVC </a:t>
            </a:r>
            <a:r>
              <a:rPr b="0" lang="en-IN" sz="32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request</a:t>
            </a:r>
            <a:r>
              <a:rPr b="0" lang="en-IN" sz="3200" spc="21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ﬂow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65640" y="1277640"/>
            <a:ext cx="627588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DispatcherServlet</a:t>
            </a:r>
            <a:r>
              <a:rPr b="1" lang="en-IN" sz="1350" spc="-12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receives 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request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for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URL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in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application.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47200" y="130968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665640" y="1520280"/>
            <a:ext cx="784008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Locale Resolver</a:t>
            </a:r>
            <a:r>
              <a:rPr b="1" lang="en-IN" sz="1350" spc="35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component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will look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for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Locale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information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request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547200" y="155196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665640" y="1729800"/>
            <a:ext cx="792396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header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or session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or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Cookie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as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conﬁguration.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Locale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used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pick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resource</a:t>
            </a:r>
            <a:endParaRPr b="0" lang="en-IN" sz="1350" spc="-1" strike="noStrike">
              <a:latin typeface="Arial"/>
            </a:endParaRPr>
          </a:p>
          <a:p>
            <a:pPr>
              <a:lnSpc>
                <a:spcPts val="1593"/>
              </a:lnSpc>
              <a:spcBef>
                <a:spcPts val="6"/>
              </a:spcBef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ﬁles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based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on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language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of 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2" strike="noStrike">
                <a:solidFill>
                  <a:srgbClr val="000000"/>
                </a:solidFill>
                <a:latin typeface="JLLPDP+DejaVu Sans"/>
                <a:ea typeface="DejaVu Sans"/>
              </a:rPr>
              <a:t>user.</a:t>
            </a:r>
            <a:r>
              <a:rPr b="0" lang="en-IN" sz="1350" spc="3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This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Locale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Resolver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plays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a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key</a:t>
            </a:r>
            <a:r>
              <a:rPr b="0" lang="en-IN" sz="1350" spc="2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role</a:t>
            </a:r>
            <a:r>
              <a:rPr b="0" lang="en-IN" sz="1350" spc="26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</a:t>
            </a:r>
            <a:endParaRPr b="0" lang="en-IN" sz="1350" spc="-1" strike="noStrike">
              <a:latin typeface="Arial"/>
            </a:endParaRPr>
          </a:p>
          <a:p>
            <a:pPr>
              <a:lnSpc>
                <a:spcPts val="1593"/>
              </a:lnSpc>
              <a:spcBef>
                <a:spcPts val="54"/>
              </a:spcBef>
            </a:pP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internationalization 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of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application.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665640" y="2390040"/>
            <a:ext cx="739800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12" strike="noStrike">
                <a:solidFill>
                  <a:srgbClr val="000000"/>
                </a:solidFill>
                <a:latin typeface="DejaVu Sans"/>
                <a:ea typeface="DejaVu Sans"/>
              </a:rPr>
              <a:t>Theme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Resolver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bound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request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to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make</a:t>
            </a:r>
            <a:r>
              <a:rPr b="0" lang="en-IN" sz="1350" spc="2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views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determine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which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547200" y="242208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665640" y="2599560"/>
            <a:ext cx="296640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theme/CSS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needs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to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be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applied.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665640" y="2842200"/>
            <a:ext cx="800460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Multipart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Resolver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component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invoked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check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if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request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for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a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ﬁle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upload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547200" y="287424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4" name="CustomShape 13"/>
          <p:cNvSpPr/>
          <p:nvPr/>
        </p:nvSpPr>
        <p:spPr>
          <a:xfrm>
            <a:off x="665640" y="3051720"/>
            <a:ext cx="611676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and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then wraps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request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to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facilitate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ﬁle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upload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functionality.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>
            <a:off x="665640" y="3294360"/>
            <a:ext cx="743760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9" strike="noStrike">
                <a:solidFill>
                  <a:srgbClr val="000000"/>
                </a:solidFill>
                <a:latin typeface="DejaVu Sans"/>
                <a:ea typeface="DejaVu Sans"/>
              </a:rPr>
              <a:t>Handler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1350" spc="12" strike="noStrike">
                <a:solidFill>
                  <a:srgbClr val="000000"/>
                </a:solidFill>
                <a:latin typeface="DejaVu Sans"/>
                <a:ea typeface="DejaVu Sans"/>
              </a:rPr>
              <a:t>mapping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component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is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invoked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on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request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get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respective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547200" y="332640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665640" y="3503880"/>
            <a:ext cx="484020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controller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which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responsible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handle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this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request.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8" name="CustomShape 17"/>
          <p:cNvSpPr/>
          <p:nvPr/>
        </p:nvSpPr>
        <p:spPr>
          <a:xfrm>
            <a:off x="665640" y="3746520"/>
            <a:ext cx="798012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DispatcherServlet</a:t>
            </a:r>
            <a:r>
              <a:rPr b="1" lang="en-IN" sz="1350" spc="32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then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invokes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HandlerChain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which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will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execute</a:t>
            </a:r>
            <a:r>
              <a:rPr b="0" lang="en-IN" sz="1350" spc="2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following: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547200" y="377856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783720" y="3979800"/>
            <a:ext cx="642132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95"/>
              </a:lnSpc>
            </a:pP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Checks if</a:t>
            </a:r>
            <a:r>
              <a:rPr b="0" lang="en-IN" sz="12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there </a:t>
            </a:r>
            <a:r>
              <a:rPr b="0" lang="en-IN" sz="1200" spc="-15" strike="noStrike">
                <a:solidFill>
                  <a:srgbClr val="464653"/>
                </a:solidFill>
                <a:latin typeface="JLLPDP+DejaVu Sans"/>
                <a:ea typeface="DejaVu Sans"/>
              </a:rPr>
              <a:t>are</a:t>
            </a:r>
            <a:r>
              <a:rPr b="0" lang="en-IN" sz="1200" spc="15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any interceptors mapped and invokes</a:t>
            </a:r>
            <a:r>
              <a:rPr b="0" lang="en-IN" sz="1200" spc="4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24" strike="noStrike">
                <a:solidFill>
                  <a:srgbClr val="464653"/>
                </a:solidFill>
                <a:latin typeface="JLLPDP+DejaVu Sans"/>
                <a:ea typeface="DejaVu Sans"/>
              </a:rPr>
              <a:t>Pre</a:t>
            </a:r>
            <a:r>
              <a:rPr b="0" lang="en-IN" sz="1200" spc="26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Processing logic.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1" name="CustomShape 20"/>
          <p:cNvSpPr/>
          <p:nvPr/>
        </p:nvSpPr>
        <p:spPr>
          <a:xfrm>
            <a:off x="665640" y="4007520"/>
            <a:ext cx="22680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19"/>
              </a:lnSpc>
            </a:pPr>
            <a:r>
              <a:rPr b="0" lang="en-IN" sz="9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72" name="CustomShape 21"/>
          <p:cNvSpPr/>
          <p:nvPr/>
        </p:nvSpPr>
        <p:spPr>
          <a:xfrm>
            <a:off x="783720" y="4189320"/>
            <a:ext cx="744984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95"/>
              </a:lnSpc>
            </a:pP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controllers handler method will </a:t>
            </a:r>
            <a:r>
              <a:rPr b="0" lang="en-IN" sz="1200" spc="-12" strike="noStrike">
                <a:solidFill>
                  <a:srgbClr val="464653"/>
                </a:solidFill>
                <a:latin typeface="JLLPDP+DejaVu Sans"/>
                <a:ea typeface="DejaVu Sans"/>
              </a:rPr>
              <a:t>be</a:t>
            </a:r>
            <a:r>
              <a:rPr b="0" lang="en-IN" sz="1200" spc="12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invoked where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request is processed and the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result 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3" name="CustomShape 22"/>
          <p:cNvSpPr/>
          <p:nvPr/>
        </p:nvSpPr>
        <p:spPr>
          <a:xfrm>
            <a:off x="665640" y="4217040"/>
            <a:ext cx="22680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19"/>
              </a:lnSpc>
            </a:pPr>
            <a:r>
              <a:rPr b="0" lang="en-IN" sz="9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74" name="CustomShape 23"/>
          <p:cNvSpPr/>
          <p:nvPr/>
        </p:nvSpPr>
        <p:spPr>
          <a:xfrm>
            <a:off x="783720" y="4372200"/>
            <a:ext cx="86184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95"/>
              </a:lnSpc>
            </a:pP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returned.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5" name="CustomShape 24"/>
          <p:cNvSpPr/>
          <p:nvPr/>
        </p:nvSpPr>
        <p:spPr>
          <a:xfrm>
            <a:off x="783720" y="4581720"/>
            <a:ext cx="490536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395"/>
              </a:lnSpc>
            </a:pP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The</a:t>
            </a:r>
            <a:r>
              <a:rPr b="0" lang="en-IN" sz="1200" spc="7" strike="noStrike">
                <a:solidFill>
                  <a:srgbClr val="464653"/>
                </a:solidFill>
                <a:latin typeface="JLLPDP+DejaVu Sans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mapped interceptors post processing logic will be invoked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6" name="CustomShape 25"/>
          <p:cNvSpPr/>
          <p:nvPr/>
        </p:nvSpPr>
        <p:spPr>
          <a:xfrm>
            <a:off x="665640" y="4609800"/>
            <a:ext cx="226800" cy="1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19"/>
              </a:lnSpc>
            </a:pPr>
            <a:r>
              <a:rPr b="0" lang="en-IN" sz="900" spc="-1" strike="noStrike">
                <a:solidFill>
                  <a:srgbClr val="9fb8cd"/>
                </a:solidFill>
                <a:latin typeface="UABOKL+OpenSymbol"/>
                <a:ea typeface="DejaVu Sans"/>
              </a:rPr>
              <a:t>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177" name="CustomShape 26"/>
          <p:cNvSpPr/>
          <p:nvPr/>
        </p:nvSpPr>
        <p:spPr>
          <a:xfrm>
            <a:off x="665640" y="4799520"/>
            <a:ext cx="730872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DispactherServlet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based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on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result returned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by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Controllers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handlers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547200" y="483120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79" name="CustomShape 28"/>
          <p:cNvSpPr/>
          <p:nvPr/>
        </p:nvSpPr>
        <p:spPr>
          <a:xfrm>
            <a:off x="665640" y="5009040"/>
            <a:ext cx="766008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method,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ResutlToViewNameTranslator</a:t>
            </a:r>
            <a:r>
              <a:rPr b="0" lang="en-IN" sz="1350" spc="2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component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is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invoked</a:t>
            </a:r>
            <a:r>
              <a:rPr b="0" lang="en-IN" sz="1350" spc="15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generate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view</a:t>
            </a:r>
            <a:endParaRPr b="0" lang="en-IN" sz="1350" spc="-1" strike="noStrike">
              <a:latin typeface="Arial"/>
            </a:endParaRPr>
          </a:p>
          <a:p>
            <a:pPr>
              <a:lnSpc>
                <a:spcPts val="1593"/>
              </a:lnSpc>
              <a:spcBef>
                <a:spcPts val="6"/>
              </a:spcBef>
            </a:pP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name.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665640" y="5460840"/>
            <a:ext cx="645732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view</a:t>
            </a:r>
            <a:r>
              <a:rPr b="1" lang="en-IN" sz="1350" spc="4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IN" sz="1350" spc="7" strike="noStrike">
                <a:solidFill>
                  <a:srgbClr val="000000"/>
                </a:solidFill>
                <a:latin typeface="DejaVu Sans"/>
                <a:ea typeface="DejaVu Sans"/>
              </a:rPr>
              <a:t>resolver</a:t>
            </a:r>
            <a:r>
              <a:rPr b="1" lang="en-IN" sz="135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will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then decide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on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what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view</a:t>
            </a:r>
            <a:r>
              <a:rPr b="0" lang="en-IN" sz="1350" spc="9" strike="noStrike">
                <a:solidFill>
                  <a:srgbClr val="000000"/>
                </a:solidFill>
                <a:latin typeface="JLLPDP+DejaVu Sans"/>
                <a:ea typeface="DejaVu Sans"/>
              </a:rPr>
              <a:t> needs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12" strike="noStrike">
                <a:solidFill>
                  <a:srgbClr val="000000"/>
                </a:solidFill>
                <a:latin typeface="JLLPDP+DejaVu Sans"/>
                <a:ea typeface="DejaVu Sans"/>
              </a:rPr>
              <a:t>be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rendered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547200" y="5492880"/>
            <a:ext cx="236880" cy="1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927"/>
              </a:lnSpc>
            </a:pPr>
            <a:r>
              <a:rPr b="0" lang="en-IN" sz="1000" spc="-1" strike="noStrike">
                <a:solidFill>
                  <a:srgbClr val="727ca3"/>
                </a:solidFill>
                <a:latin typeface="UABOKL+OpenSymbol"/>
                <a:ea typeface="DejaVu Sans"/>
              </a:rPr>
              <a:t>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665640" y="5670720"/>
            <a:ext cx="7268040" cy="2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593"/>
              </a:lnSpc>
            </a:pP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(JSP/XML/PDF/VELOCITY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etc.,)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and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then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result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will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be</a:t>
            </a:r>
            <a:r>
              <a:rPr b="0" lang="en-IN" sz="1350" spc="18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dispatched </a:t>
            </a:r>
            <a:r>
              <a:rPr b="0" lang="en-IN" sz="1350" spc="-1" strike="noStrike">
                <a:solidFill>
                  <a:srgbClr val="000000"/>
                </a:solidFill>
                <a:latin typeface="JLLPDP+DejaVu Sans"/>
                <a:ea typeface="DejaVu Sans"/>
              </a:rPr>
              <a:t>to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the</a:t>
            </a:r>
            <a:r>
              <a:rPr b="0" lang="en-IN" sz="1350" spc="4" strike="noStrike">
                <a:solidFill>
                  <a:srgbClr val="000000"/>
                </a:solidFill>
                <a:latin typeface="JLLPDP+DejaVu Sans"/>
                <a:ea typeface="DejaVu Sans"/>
              </a:rPr>
              <a:t> </a:t>
            </a:r>
            <a:r>
              <a:rPr b="0" lang="en-IN" sz="1350" spc="7" strike="noStrike">
                <a:solidFill>
                  <a:srgbClr val="000000"/>
                </a:solidFill>
                <a:latin typeface="JLLPDP+DejaVu Sans"/>
                <a:ea typeface="DejaVu Sans"/>
              </a:rPr>
              <a:t>client.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183" name="CustomShape 32"/>
          <p:cNvSpPr/>
          <p:nvPr/>
        </p:nvSpPr>
        <p:spPr>
          <a:xfrm>
            <a:off x="3992760" y="6414480"/>
            <a:ext cx="2469600" cy="2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630"/>
              </a:lnSpc>
            </a:pPr>
            <a:r>
              <a:rPr b="0" lang="en-IN" sz="1400" spc="-1" strike="noStrike">
                <a:solidFill>
                  <a:srgbClr val="464653"/>
                </a:solidFill>
                <a:latin typeface="JLLPDP+DejaVu Sans"/>
                <a:ea typeface="DejaVu Sans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64000" y="2088000"/>
            <a:ext cx="6796800" cy="17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Spring MVC Configuration xml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2021-03-06T13:24:52Z</dcterms:modified>
  <cp:revision>7</cp:revision>
  <dc:subject/>
  <dc:title>Presentation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yperlinksChanged">
    <vt:bool>0</vt:bool>
  </property>
  <property fmtid="{D5CDD505-2E9C-101B-9397-08002B2CF9AE}" pid="3" name="LinksUpToDate">
    <vt:bool>0</vt:bool>
  </property>
  <property fmtid="{D5CDD505-2E9C-101B-9397-08002B2CF9AE}" pid="4" name="PresentationFormat">
    <vt:lpwstr>On-screen Show (4:3)</vt:lpwstr>
  </property>
  <property fmtid="{D5CDD505-2E9C-101B-9397-08002B2CF9AE}" pid="5" name="ScaleCrop">
    <vt:bool>0</vt:bool>
  </property>
  <property fmtid="{D5CDD505-2E9C-101B-9397-08002B2CF9AE}" pid="6" name="ShareDoc">
    <vt:bool>0</vt:bool>
  </property>
</Properties>
</file>