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196" name="Picture 195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6960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232" name="Picture 231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  <p:pic>
        <p:nvPicPr>
          <p:cNvPr id="233" name="Picture 232"/>
          <p:cNvPicPr/>
          <p:nvPr/>
        </p:nvPicPr>
        <p:blipFill>
          <a:blip r:embed="rId2"/>
          <a:stretch/>
        </p:blipFill>
        <p:spPr>
          <a:xfrm>
            <a:off x="1393200" y="892440"/>
            <a:ext cx="6356880" cy="50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507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68840" y="354204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6960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8840" y="892800"/>
            <a:ext cx="3808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9600" y="3542040"/>
            <a:ext cx="7804440" cy="24192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0" strike="noStrike" cap="all" spc="-1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07/04/18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28D46AC-B710-48AA-9AE2-EC239442339B}" type="slidenum">
              <a:rPr lang="en-IN" sz="1400" b="1" strike="noStrike" spc="-1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07/04/18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08EDC2-8429-4C71-B679-DD3A64F7FAE1}" type="slidenum"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LevelClick to edit Master text styles</a:t>
            </a: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371600" lvl="3" indent="-228240">
              <a:lnSpc>
                <a:spcPct val="100000"/>
              </a:lnSpc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828800" lvl="4" indent="-228240">
              <a:lnSpc>
                <a:spcPct val="100000"/>
              </a:lnSpc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6320" y="0"/>
            <a:ext cx="7238520" cy="8377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CFCF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Master title style</a:t>
            </a:r>
            <a:endParaRPr lang="en-US" sz="3000" b="0" strike="noStrike" spc="-1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47239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B3B35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3B3B35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3B3B35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3B3B35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69600" y="285480"/>
            <a:ext cx="7804440" cy="1490760"/>
          </a:xfrm>
          <a:prstGeom prst="rect">
            <a:avLst/>
          </a:prstGeom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IN" sz="8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Title Text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/>
          </p:nvPr>
        </p:nvSpPr>
        <p:spPr>
          <a:xfrm>
            <a:off x="4438080" y="6500520"/>
            <a:ext cx="258840" cy="267480"/>
          </a:xfrm>
          <a:prstGeom prst="rect">
            <a:avLst/>
          </a:prstGeom>
        </p:spPr>
        <p:txBody>
          <a:bodyPr lIns="50760" tIns="50760" rIns="50760" bIns="50760"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6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6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6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6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1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69600" y="285480"/>
            <a:ext cx="7804440" cy="1490760"/>
          </a:xfrm>
          <a:prstGeom prst="rect">
            <a:avLst/>
          </a:prstGeom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IN" sz="8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Title Text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69600" y="1821600"/>
            <a:ext cx="7804440" cy="4420080"/>
          </a:xfrm>
          <a:prstGeom prst="rect">
            <a:avLst/>
          </a:prstGeom>
        </p:spPr>
        <p:txBody>
          <a:bodyPr lIns="50760" tIns="50760" rIns="50760" bIns="50760"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Click to edit the outline text format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Second Outline Level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Outline Level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Fourth Outline Level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Fifth Outline Level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Sixth Outline Level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Seventh Outline LevelBody Level One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56000" lvl="7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Two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888000" lvl="8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Three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320000" lvl="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Four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320000" lvl="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Five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/>
          </p:nvPr>
        </p:nvSpPr>
        <p:spPr>
          <a:xfrm>
            <a:off x="4438080" y="6500520"/>
            <a:ext cx="258840" cy="267480"/>
          </a:xfrm>
          <a:prstGeom prst="rect">
            <a:avLst/>
          </a:prstGeom>
        </p:spPr>
        <p:txBody>
          <a:bodyPr lIns="50760" tIns="50760" rIns="50760" bIns="50760"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69600" y="892800"/>
            <a:ext cx="7804440" cy="5072040"/>
          </a:xfrm>
          <a:prstGeom prst="rect">
            <a:avLst/>
          </a:prstGeom>
        </p:spPr>
        <p:txBody>
          <a:bodyPr lIns="50760" tIns="50760" rIns="50760" bIns="50760"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Click to edit the outline text format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Second Outline Level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Outline Level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Fourth Outline Level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Fifth Outline Level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Sixth Outline Level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Seventh Outline LevelBody Level One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456000" lvl="7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Two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888000" lvl="8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Three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320000" lvl="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Four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320000" lvl="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Five</a:t>
            </a:r>
            <a:endParaRPr lang="en-IN" sz="141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Num"/>
          </p:nvPr>
        </p:nvSpPr>
        <p:spPr>
          <a:xfrm>
            <a:off x="4438080" y="6500520"/>
            <a:ext cx="258840" cy="267480"/>
          </a:xfrm>
          <a:prstGeom prst="rect">
            <a:avLst/>
          </a:prstGeom>
        </p:spPr>
        <p:txBody>
          <a:bodyPr lIns="50760" tIns="50760" rIns="50760" bIns="50760"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26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5/tutorial/doc/bnazq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0" strike="noStrike" cap="all" spc="-1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 to Java WS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Rajeev Gupta MTech CS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Rgupta.mtech@gmail.com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59" name="Picture 2"/>
          <p:cNvPicPr/>
          <p:nvPr/>
        </p:nvPicPr>
        <p:blipFill>
          <a:blip r:embed="rId2"/>
          <a:stretch/>
        </p:blipFill>
        <p:spPr>
          <a:xfrm>
            <a:off x="714240" y="1500120"/>
            <a:ext cx="7714800" cy="4916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571320" y="1571760"/>
            <a:ext cx="6643440" cy="27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pass java String to C++ application ; exchange of data?	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 works same as marshalling/unmarshling in RMI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 format aka xml format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C++ app does with java serialized data?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XML protocol that all to transmit data between client and service provider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62" name="Picture 2"/>
          <p:cNvPicPr/>
          <p:nvPr/>
        </p:nvPicPr>
        <p:blipFill>
          <a:blip r:embed="rId2"/>
          <a:stretch/>
        </p:blipFill>
        <p:spPr>
          <a:xfrm>
            <a:off x="1071360" y="4286160"/>
            <a:ext cx="3961440" cy="1714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 request 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2"/>
          <a:stretch/>
        </p:blipFill>
        <p:spPr>
          <a:xfrm>
            <a:off x="642960" y="1643040"/>
            <a:ext cx="6773400" cy="4900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 Fault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68" name="Picture 2"/>
          <p:cNvPicPr/>
          <p:nvPr/>
        </p:nvPicPr>
        <p:blipFill>
          <a:blip r:embed="rId2"/>
          <a:stretch/>
        </p:blipFill>
        <p:spPr>
          <a:xfrm>
            <a:off x="571320" y="1714320"/>
            <a:ext cx="6916320" cy="29714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WSDL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12720" y="1600200"/>
            <a:ext cx="517356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Lets say we have a ws , how we could share details of our customer?  </a:t>
            </a: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to provide an interface (contract) to the consumer and that language independent too! (Interoperability)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WSDL describing the following:-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a service does</a:t>
            </a: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methods that the service provides</a:t>
            </a: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a service is accessed</a:t>
            </a: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details of the data formats and </a:t>
            </a: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protocols necessary to access a service operations</a:t>
            </a: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a service is located?</a:t>
            </a: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details of the protocol specific network address, such as a URL</a:t>
            </a: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71" name="Picture 2"/>
          <p:cNvPicPr/>
          <p:nvPr/>
        </p:nvPicPr>
        <p:blipFill>
          <a:blip r:embed="rId2"/>
          <a:stretch/>
        </p:blipFill>
        <p:spPr>
          <a:xfrm>
            <a:off x="5715000" y="2428920"/>
            <a:ext cx="2775600" cy="3351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WSDL consists of two parts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612720" y="1600200"/>
            <a:ext cx="4244760" cy="482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abstract interface 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Types?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Describes the XML types &amp; elements that are used in the messages to/from the web services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Messages?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Describes the input, output and fault messages that comes into and goes out of web service operations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PortType?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Names the web service and describes the operations offered by the web service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concrete implementation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concrete implementation part binds the abstract interface with a concrete network address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Bindings?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Describes the transport protocol like HTTP to carry the SOAP envelope for communicating with web service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Describes the endpoint where the service is really available for consumption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74" name="Picture 2"/>
          <p:cNvPicPr/>
          <p:nvPr/>
        </p:nvPicPr>
        <p:blipFill>
          <a:blip r:embed="rId2"/>
          <a:stretch/>
        </p:blipFill>
        <p:spPr>
          <a:xfrm>
            <a:off x="5285160" y="2428920"/>
            <a:ext cx="3858480" cy="34192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Understanding WSDL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77" name="Picture 2"/>
          <p:cNvPicPr/>
          <p:nvPr/>
        </p:nvPicPr>
        <p:blipFill>
          <a:blip r:embed="rId2"/>
          <a:stretch/>
        </p:blipFill>
        <p:spPr>
          <a:xfrm>
            <a:off x="0" y="1571760"/>
            <a:ext cx="9143640" cy="5028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 Endpoint Interface SEI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612720" y="1600200"/>
            <a:ext cx="7816680" cy="282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Who does the conversion ; form Java object to SOAP objects?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Conversion is done by SEI (Service end point interface)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SEI Translate whole ws call to SOAP ; so that other side can understand it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SEI is specific to application to client side; we need different SEI to handle C++ client and different one for php client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tools generate it; wsimport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 translate java call to ws call !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80" name="Picture 2"/>
          <p:cNvPicPr/>
          <p:nvPr/>
        </p:nvPicPr>
        <p:blipFill>
          <a:blip r:embed="rId2"/>
          <a:stretch/>
        </p:blipFill>
        <p:spPr>
          <a:xfrm>
            <a:off x="1143000" y="4500720"/>
            <a:ext cx="5500440" cy="1791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JAX-WS 2.0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612720" y="1600200"/>
            <a:ext cx="46735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JAX-WS 2.0?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Simpler way to create &amp; deploy SOAP based WS compared to JAX-WS 1.0 ( JAX-RPC)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API stack for web services.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New API’s: JAX-WS, SAAJ, Web Service metadata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New packages: javax.xml.ws, javax.xml.soap, javax.jws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JAX-WS 2.0?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POJO based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DD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Layered programming model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Both Java SE and Java EE support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Build in data binding using JAXB 2.0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Protocol and Transport independent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85" name="Picture 2"/>
          <p:cNvPicPr/>
          <p:nvPr/>
        </p:nvPicPr>
        <p:blipFill>
          <a:blip r:embed="rId2"/>
          <a:stretch/>
        </p:blipFill>
        <p:spPr>
          <a:xfrm>
            <a:off x="4643280" y="3857760"/>
            <a:ext cx="4142880" cy="27856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Creating JAX 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 approaches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Contract first / top down / WSDL first approach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start with WSDL</a:t>
            </a:r>
          </a:p>
          <a:p>
            <a:pPr marL="914400" lvl="2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wsimport tool:  WSDL to java code</a:t>
            </a:r>
          </a:p>
          <a:p>
            <a:pPr marL="514440" indent="-514080">
              <a:lnSpc>
                <a:spcPct val="100000"/>
              </a:lnSpc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Contract last / bottom up/ code first approach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annotated POJO =&gt; Build and deploy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wsgen tool to generate wsdl from java code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Contract last approach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5715000" y="1571760"/>
            <a:ext cx="3122280" cy="385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Steps Contract fist Approach: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63120" lvl="1" indent="-342720">
              <a:lnSpc>
                <a:spcPct val="100000"/>
              </a:lnSpc>
              <a:buClr>
                <a:srgbClr val="94B6D2"/>
              </a:buClr>
              <a:buSzPct val="70000"/>
              <a:buFont typeface="Tw Cen MT"/>
              <a:buAutoNum type="arabicPeriod"/>
            </a:pPr>
            <a:r>
              <a:rPr lang="en-US" sz="17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Write POJO implementing the service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63120" lvl="1" indent="-342720">
              <a:lnSpc>
                <a:spcPct val="100000"/>
              </a:lnSpc>
              <a:buClr>
                <a:srgbClr val="94B6D2"/>
              </a:buClr>
              <a:buSzPct val="70000"/>
              <a:buFont typeface="Tw Cen MT"/>
              <a:buAutoNum type="arabicPeriod"/>
            </a:pPr>
            <a:r>
              <a:rPr lang="en-US" sz="17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Add @WebService annotation on that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63120" lvl="1" indent="-342720">
              <a:lnSpc>
                <a:spcPct val="100000"/>
              </a:lnSpc>
              <a:buClr>
                <a:srgbClr val="94B6D2"/>
              </a:buClr>
              <a:buSzPct val="70000"/>
              <a:buFont typeface="Tw Cen MT"/>
              <a:buAutoNum type="arabicPeriod"/>
            </a:pPr>
            <a:r>
              <a:rPr lang="en-US" sz="17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Optionally inject WebServiceContext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63120" lvl="1" indent="-342720">
              <a:lnSpc>
                <a:spcPct val="100000"/>
              </a:lnSpc>
              <a:buClr>
                <a:srgbClr val="94B6D2"/>
              </a:buClr>
              <a:buSzPct val="70000"/>
              <a:buFont typeface="Tw Cen MT"/>
              <a:buAutoNum type="arabicPeriod"/>
            </a:pPr>
            <a:r>
              <a:rPr lang="en-US" sz="17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Deploy application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63120" lvl="1" indent="-342720">
              <a:lnSpc>
                <a:spcPct val="100000"/>
              </a:lnSpc>
              <a:buClr>
                <a:srgbClr val="94B6D2"/>
              </a:buClr>
              <a:buSzPct val="70000"/>
              <a:buFont typeface="Tw Cen MT"/>
              <a:buAutoNum type="arabicPeriod"/>
            </a:pPr>
            <a:r>
              <a:rPr lang="en-US" sz="17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Point your client at WSDL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90" name="Picture 2"/>
          <p:cNvPicPr/>
          <p:nvPr/>
        </p:nvPicPr>
        <p:blipFill>
          <a:blip r:embed="rId2"/>
          <a:stretch/>
        </p:blipFill>
        <p:spPr>
          <a:xfrm>
            <a:off x="500040" y="1428840"/>
            <a:ext cx="5071680" cy="3642840"/>
          </a:xfrm>
          <a:prstGeom prst="rect">
            <a:avLst/>
          </a:prstGeom>
          <a:ln w="9360">
            <a:noFill/>
          </a:ln>
        </p:spPr>
      </p:pic>
      <p:sp>
        <p:nvSpPr>
          <p:cNvPr id="291" name="CustomShape 3"/>
          <p:cNvSpPr/>
          <p:nvPr/>
        </p:nvSpPr>
        <p:spPr>
          <a:xfrm>
            <a:off x="357120" y="5000760"/>
            <a:ext cx="6500520" cy="23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IN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webServiceContext?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indent="-27396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used for server side DI, provides: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indent="-273960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 Security Info ( getUserPrincipal)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indent="-273960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2. Message context ( Bag of properties contain data that is not part of xml payload)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@WebService, @WebParam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12720" y="1600200"/>
            <a:ext cx="410184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Marks a java class as implementing a web service, or a Java interface as defining a web service interface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Attributes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endpointInterface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used in implementation class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mapped to wsdl:portType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serviceName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mapped to wsdl:service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targetNamespace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wsdlLocation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URL ( relative or absolute ) that refer to an pre-existing WSDl file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94" name="Picture 3"/>
          <p:cNvPicPr/>
          <p:nvPr/>
        </p:nvPicPr>
        <p:blipFill>
          <a:blip r:embed="rId2"/>
          <a:stretch/>
        </p:blipFill>
        <p:spPr>
          <a:xfrm>
            <a:off x="571320" y="5041800"/>
            <a:ext cx="6305040" cy="181584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3"/>
          <p:cNvSpPr/>
          <p:nvPr/>
        </p:nvSpPr>
        <p:spPr>
          <a:xfrm>
            <a:off x="4755960" y="1500120"/>
            <a:ext cx="438768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IN" sz="14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@WebParam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Customizes the mapping of an individual parameter to a web service messsage part and XML element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Attribute: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77240" lvl="1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IN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77240" lvl="1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IN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partName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77240" lvl="1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IN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targetNamespace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77240" lvl="1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IN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header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77240" lvl="1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IN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CalculatorWS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612720" y="1600200"/>
            <a:ext cx="8152920" cy="452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javax.jws.WebService;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javax.jws.WebMethod;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import javax.jws.WebParam;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lang="en-US" sz="1600" b="1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@WebService(serviceName = "CalculatorWS")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public class CalculatorWS {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</a:t>
            </a:r>
            <a:r>
              <a:rPr lang="en-US" sz="1600" b="1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@WebMethod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public int add (</a:t>
            </a:r>
            <a:r>
              <a:rPr lang="en-US" sz="1600" b="1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@WebParam (name= "value1")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int value1, </a:t>
            </a:r>
            <a:r>
              <a:rPr lang="en-US" sz="1600" b="1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@WebParam( name="value2" )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int value2){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return value1 + value2;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}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6464160" y="3225960"/>
            <a:ext cx="22474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40680" bIns="0" anchor="ctr"/>
          <a:lstStyle/>
          <a:p>
            <a:pPr marL="39600">
              <a:lnSpc>
                <a:spcPct val="100000"/>
              </a:lnSpc>
            </a:pPr>
            <a:r>
              <a:rPr lang="en-IN" sz="1400" b="0" strike="noStrike" spc="-1">
                <a:solidFill>
                  <a:srgbClr val="0E002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MS PGothic"/>
              </a:rPr>
              <a:t>Specify parameter names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6464160" y="2590920"/>
            <a:ext cx="2247480" cy="596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40680" bIns="0" anchor="ctr"/>
          <a:lstStyle/>
          <a:p>
            <a:pPr marL="39600">
              <a:lnSpc>
                <a:spcPct val="100000"/>
              </a:lnSpc>
            </a:pPr>
            <a:r>
              <a:rPr lang="en-IN" sz="1400" b="0" strike="noStrike" spc="-1">
                <a:solidFill>
                  <a:srgbClr val="0E002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MS PGothic"/>
              </a:rPr>
              <a:t>Declare that method add is a WebMethod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Line 5"/>
          <p:cNvSpPr/>
          <p:nvPr/>
        </p:nvSpPr>
        <p:spPr>
          <a:xfrm flipV="1">
            <a:off x="2527200" y="2935080"/>
            <a:ext cx="3933720" cy="493920"/>
          </a:xfrm>
          <a:prstGeom prst="line">
            <a:avLst/>
          </a:prstGeom>
          <a:ln w="12600">
            <a:solidFill>
              <a:srgbClr val="000000"/>
            </a:solidFill>
            <a:round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Line 6"/>
          <p:cNvSpPr/>
          <p:nvPr/>
        </p:nvSpPr>
        <p:spPr>
          <a:xfrm flipV="1">
            <a:off x="4276440" y="3392280"/>
            <a:ext cx="2184480" cy="212760"/>
          </a:xfrm>
          <a:prstGeom prst="line">
            <a:avLst/>
          </a:prstGeom>
          <a:ln w="12600">
            <a:solidFill>
              <a:srgbClr val="000000"/>
            </a:solidFill>
            <a:round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Requirements of a JAX-WS Endpoint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12720" y="1600200"/>
            <a:ext cx="8152920" cy="452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The implementing class must be annotated with the </a:t>
            </a:r>
            <a:r>
              <a:rPr lang="en-US" sz="18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or </a:t>
            </a:r>
            <a:r>
              <a:rPr lang="en-US" sz="18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@WebServiceProvider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annotation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The business methods of the implementing class must be public.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The business methods must not be declared static or final.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Business methods that are exposed to web service clients must be annotated with </a:t>
            </a:r>
            <a:r>
              <a:rPr lang="en-US" sz="18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Business methods that are exposed to web service clients must have JAXB-compatible parameters and return types. 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See the list of JAXB default data type bindings at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1800" b="0" u="sng" strike="noStrike" spc="-1">
                <a:solidFill>
                  <a:srgbClr val="F7B615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2"/>
              </a:rPr>
              <a:t>http://docs.oracle.com/javaee/5/tutorial/doc/bnazq.html#bnazs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6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Effect">
                      <p:stCondLst>
                        <p:cond delay="indefinite"/>
                      </p:stCondLst>
                      <p:childTnLst>
                        <p:par>
                          <p:cTn id="1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21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14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28" end="4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81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Coding the SEI implementation Class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612720" y="1600200"/>
            <a:ext cx="8152920" cy="452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9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</a:t>
            </a: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annotation at the beginning of each new web service class you create</a:t>
            </a:r>
          </a:p>
          <a:p>
            <a:pPr marL="320040" lvl="1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Optional element </a:t>
            </a:r>
            <a:r>
              <a:rPr lang="en-US" sz="26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specifies the name of the proxy class that will be generated for the client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lvl="1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Optional element </a:t>
            </a:r>
            <a:r>
              <a:rPr lang="en-US" sz="26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serviceName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specifies the name of the class to obtain a proxy object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9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at the beginning of each method that is exposed as a WSDL operation</a:t>
            </a:r>
          </a:p>
          <a:p>
            <a:pPr marL="640080" lvl="1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Methods that are tagged with the </a:t>
            </a:r>
            <a:r>
              <a:rPr lang="en-US" sz="26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can be called remotely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Methods that are not tagged with </a:t>
            </a:r>
            <a:r>
              <a:rPr lang="en-US" sz="26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are not accessible to clients that consume the web service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Wingdings" charset="2"/>
              <a:buChar char="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Wingdings" charset="2"/>
              <a:buChar char=""/>
            </a:pPr>
            <a:r>
              <a:rPr lang="en-US" sz="29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@WebParam </a:t>
            </a: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is used here to control the name of a parameter in the WSDL</a:t>
            </a:r>
          </a:p>
          <a:p>
            <a:pPr marL="640080" lvl="1" indent="-273960">
              <a:lnSpc>
                <a:spcPct val="100000"/>
              </a:lnSpc>
              <a:buClr>
                <a:srgbClr val="000080"/>
              </a:buClr>
              <a:buSzPct val="125000"/>
              <a:buFont typeface="Wingdings 2" charset="2"/>
              <a:buChar char="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Without this annotation the parameter name = arg0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Web service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3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From src of client project 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wsimport -keep http://localhost:8080/hello-ws/CalculatorService?wsdl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31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 wsimport 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wsimport command-line tool processes an existing WSDL file and generates  the required portable support classes (SEI) for developing JAX-WS web service applications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Essentially, it is going to automatically generate all of the class files involved with the SOAP, XML and communication aspects of our web service!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143000" y="2428920"/>
            <a:ext cx="4785840" cy="1213920"/>
          </a:xfrm>
          <a:prstGeom prst="rect">
            <a:avLst/>
          </a:prstGeom>
          <a:ln w="9360">
            <a:noFill/>
          </a:ln>
        </p:spPr>
      </p:pic>
      <p:pic>
        <p:nvPicPr>
          <p:cNvPr id="311" name="Picture 2"/>
          <p:cNvPicPr/>
          <p:nvPr/>
        </p:nvPicPr>
        <p:blipFill>
          <a:blip r:embed="rId3"/>
          <a:stretch/>
        </p:blipFill>
        <p:spPr>
          <a:xfrm>
            <a:off x="6215040" y="2357280"/>
            <a:ext cx="1833120" cy="1543320"/>
          </a:xfrm>
          <a:prstGeom prst="rect">
            <a:avLst/>
          </a:prstGeom>
          <a:ln w="9360">
            <a:noFill/>
          </a:ln>
        </p:spPr>
      </p:pic>
      <p:pic>
        <p:nvPicPr>
          <p:cNvPr id="312" name="Picture 3"/>
          <p:cNvPicPr/>
          <p:nvPr/>
        </p:nvPicPr>
        <p:blipFill>
          <a:blip r:embed="rId4"/>
          <a:stretch/>
        </p:blipFill>
        <p:spPr>
          <a:xfrm>
            <a:off x="857160" y="5500800"/>
            <a:ext cx="6791040" cy="475920"/>
          </a:xfrm>
          <a:prstGeom prst="rect">
            <a:avLst/>
          </a:prstGeom>
          <a:ln w="9360">
            <a:noFill/>
          </a:ln>
        </p:spPr>
      </p:pic>
      <p:pic>
        <p:nvPicPr>
          <p:cNvPr id="313" name="Picture 4"/>
          <p:cNvPicPr/>
          <p:nvPr/>
        </p:nvPicPr>
        <p:blipFill>
          <a:blip r:embed="rId5"/>
          <a:stretch/>
        </p:blipFill>
        <p:spPr>
          <a:xfrm>
            <a:off x="1285920" y="6072120"/>
            <a:ext cx="3114360" cy="609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Coding the SEI implementation Class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612720" y="1600200"/>
            <a:ext cx="8152920" cy="452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9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@WebService</a:t>
            </a: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annotation at the beginning of each new web service class you create</a:t>
            </a:r>
          </a:p>
          <a:p>
            <a:pPr marL="320040" lvl="1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Optional element </a:t>
            </a:r>
            <a:r>
              <a:rPr lang="en-US" sz="26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specifies the name of the proxy class that will be generated for the client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lvl="1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Optional element </a:t>
            </a:r>
            <a:r>
              <a:rPr lang="en-US" sz="26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serviceName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specifies the name of the class to obtain a proxy object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9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at the beginning of each method that is exposed as a WSDL operation</a:t>
            </a:r>
          </a:p>
          <a:p>
            <a:pPr marL="640080" lvl="1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Methods that are tagged with the </a:t>
            </a:r>
            <a:r>
              <a:rPr lang="en-US" sz="26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can be called remotely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000080"/>
              </a:buClr>
              <a:buSzPct val="125000"/>
              <a:buFont typeface="Times New Roman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Methods that are not tagged with </a:t>
            </a:r>
            <a:r>
              <a:rPr lang="en-US" sz="26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@WebMethod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are not accessible to clients that consume the web service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Wingdings" charset="2"/>
              <a:buChar char="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</a:p>
          <a:p>
            <a:pPr>
              <a:lnSpc>
                <a:spcPct val="100000"/>
              </a:lnSpc>
              <a:buClr>
                <a:srgbClr val="000080"/>
              </a:buClr>
              <a:buSzPct val="125000"/>
              <a:buFont typeface="Wingdings" charset="2"/>
              <a:buChar char=""/>
            </a:pPr>
            <a:r>
              <a:rPr lang="en-US" sz="2900" b="0" strike="noStrike" spc="-1">
                <a:solidFill>
                  <a:srgbClr val="66B13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@WebParam </a:t>
            </a: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annotation is used here to control the name of a parameter in the WSDL</a:t>
            </a:r>
          </a:p>
          <a:p>
            <a:pPr marL="640080" lvl="1" indent="-273960">
              <a:lnSpc>
                <a:spcPct val="100000"/>
              </a:lnSpc>
              <a:buClr>
                <a:srgbClr val="000080"/>
              </a:buClr>
              <a:buSzPct val="125000"/>
              <a:buFont typeface="Wingdings 2" charset="2"/>
              <a:buChar char="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Without this annotation the parameter name = arg0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JAX WS annotations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529560" y="1512000"/>
            <a:ext cx="8686440" cy="4723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@javax.jws.WebService</a:t>
            </a: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Marks a Java interface as a Service Endpoint Interface.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Marks a Java class as a web service endpoint implementation.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@javax.jws.WebMethod</a:t>
            </a: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Optional annotation for customizing a SOAP web service operation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@javax.jws.WebParam</a:t>
            </a: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Optional annotation for customizing the mapping  of an individual  parameter to a web service message part, or input parameter.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@javax.jws.WebResult</a:t>
            </a:r>
          </a:p>
          <a:p>
            <a:pPr marL="343080" indent="-342720">
              <a:lnSpc>
                <a:spcPct val="100000"/>
              </a:lnSpc>
              <a:buClr>
                <a:srgbClr val="3B3B35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Optional annotation for customizing how SOAP treats the output of a web operation.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@javax.jws.soap.SOAPBinding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Customizes the mapping of the web service onto the SOAP message protocol.</a:t>
            </a: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Its use is optional as the default settings are the recommended values and will make your web service the most portable.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152000" y="2027880"/>
            <a:ext cx="6458400" cy="35881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56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com.demo.ws;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java.util.List;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javax.jws.*;      </a:t>
            </a:r>
            <a:r>
              <a:rPr lang="en-IN" sz="1200" b="0" strike="noStrike" spc="-1">
                <a:solidFill>
                  <a:srgbClr val="8E8E8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General web service annotations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javax.jws.soap.*; </a:t>
            </a:r>
            <a:r>
              <a:rPr lang="en-IN" sz="1200" b="0" strike="noStrike" spc="-1">
                <a:solidFill>
                  <a:srgbClr val="8E8E8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SOAP-specific WS annotations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@SOAPBinding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style = SOAPBinding.Style.DOCUMENT,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use = SOAPBinding.Use.LITERAL,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parameterStyle = SOAPBinding.ParameterStyle.WRAPPED)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408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@WebService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targetNamespace = </a:t>
            </a:r>
            <a:r>
              <a:rPr lang="en-IN" sz="1200" b="0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"http://www.raj.com"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IN" sz="12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interface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IN" sz="1200" b="1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UserService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{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IN" sz="1200" b="0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@WebMethod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(action = </a:t>
            </a:r>
            <a:r>
              <a:rPr lang="en-IN" sz="1200" b="0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"CreateExample"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IN" sz="12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User </a:t>
            </a:r>
            <a:r>
              <a:rPr lang="en-IN" sz="1200" b="1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getUser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IN" sz="1200" b="0" strike="noStrike" spc="-1">
                <a:solidFill>
                  <a:srgbClr val="40804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@WebParam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(name = </a:t>
            </a:r>
            <a:r>
              <a:rPr lang="en-IN" sz="1200" b="0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"username"</a:t>
            </a: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String username);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3B3B3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669600" y="285480"/>
            <a:ext cx="7804440" cy="14907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IN" sz="8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Why WS.*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299240" y="2284200"/>
            <a:ext cx="1901160" cy="176184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Online Shopping Application</a:t>
            </a:r>
            <a:endParaRPr lang="en-IN" sz="169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4754520" y="2276640"/>
            <a:ext cx="2227320" cy="194148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Banks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Payment Gateway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Web Service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633480" y="2982600"/>
            <a:ext cx="892800" cy="8928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5"/>
          <p:cNvSpPr/>
          <p:nvPr/>
        </p:nvSpPr>
        <p:spPr>
          <a:xfrm>
            <a:off x="1711080" y="4554360"/>
            <a:ext cx="2021040" cy="89280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Soap Body?</a:t>
            </a:r>
            <a:endParaRPr lang="en-IN" sz="169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4274280" y="4554360"/>
            <a:ext cx="2021040" cy="89280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Soap Header?</a:t>
            </a:r>
            <a:endParaRPr lang="en-IN" sz="169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2856240" y="5602680"/>
            <a:ext cx="2227320" cy="892800"/>
          </a:xfrm>
          <a:prstGeom prst="rect">
            <a:avLst/>
          </a:prstGeom>
          <a:gradFill>
            <a:gsLst>
              <a:gs pos="0">
                <a:srgbClr val="0065C1"/>
              </a:gs>
              <a:gs pos="100000">
                <a:srgbClr val="094593"/>
              </a:gs>
            </a:gsLst>
            <a:lin ang="5400000"/>
          </a:gradFill>
          <a:ln w="12600">
            <a:noFill/>
          </a:ln>
          <a:effectLst>
            <a:outerShdw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What are element Names?</a:t>
            </a:r>
            <a:endParaRPr lang="en-IN" sz="169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4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6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669600" y="285480"/>
            <a:ext cx="7804440" cy="149076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IN" sz="8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WS-Security</a:t>
            </a:r>
            <a:endParaRPr lang="en-IN" sz="267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669600" y="1821600"/>
            <a:ext cx="7804440" cy="442008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marL="33372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Authentication</a:t>
            </a:r>
            <a:endParaRPr lang="en-IN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334880" lvl="3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User Name Token Profile</a:t>
            </a:r>
            <a:endParaRPr lang="en-IN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334880" lvl="3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X 508 Certificates</a:t>
            </a:r>
            <a:endParaRPr lang="en-IN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334880" lvl="3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SAML</a:t>
            </a:r>
            <a:endParaRPr lang="en-IN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3372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Confidentiality</a:t>
            </a:r>
            <a:endParaRPr lang="en-IN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001160" lvl="2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Encryption and Decryption</a:t>
            </a:r>
            <a:endParaRPr lang="en-IN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33720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Integrity</a:t>
            </a:r>
            <a:endParaRPr lang="en-IN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001160" lvl="2" indent="-3333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XML Signature</a:t>
            </a:r>
            <a:endParaRPr lang="en-IN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8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>
                                            <p:txEl>
                                              <p:pRg st="1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8">
                                            <p:txEl>
                                              <p:pRg st="3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8">
                                            <p:txEl>
                                              <p:p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8">
                                            <p:txEl>
                                              <p:pRg st="6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8">
                                            <p:txEl>
                                              <p:pRg st="7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8">
                                            <p:txEl>
                                              <p:pRg st="10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8">
                                            <p:txEl>
                                              <p:pRg st="11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69600" y="893160"/>
            <a:ext cx="7804440" cy="5071680"/>
          </a:xfrm>
          <a:prstGeom prst="rect">
            <a:avLst/>
          </a:prstGeom>
          <a:noFill/>
          <a:ln>
            <a:noFill/>
          </a:ln>
        </p:spPr>
        <p:txBody>
          <a:bodyPr lIns="50760" tIns="50760" rIns="50760" bIns="50760" anchor="ctr"/>
          <a:lstStyle/>
          <a:p>
            <a:pPr marL="443520" indent="-4431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MTOM - For exchanging files</a:t>
            </a:r>
            <a:endParaRPr lang="en-IN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3520" indent="-4431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WS-Addressing - Asynchronous Callbacks</a:t>
            </a:r>
            <a:endParaRPr lang="en-IN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3520" indent="-4431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WS-Policy- Assert and mandate  certain rules to consume our web services.</a:t>
            </a:r>
            <a:endParaRPr lang="en-IN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3520" indent="-4431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WS-SecureConversation - Improve Performance while encrypting and decrypting by negotiating a key at the beginning.</a:t>
            </a:r>
            <a:endParaRPr lang="en-IN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43520" indent="-443160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"/>
            </a:pPr>
            <a:r>
              <a:rPr lang="en-IN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WS-SecurityPolicy - Assert WS-Security requirements.</a:t>
            </a:r>
            <a:endParaRPr lang="en-IN" sz="15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2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9">
                                            <p:txEl>
                                              <p:pRg st="6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9">
                                            <p:txEl>
                                              <p:pRg st="141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>
                                            <p:txEl>
                                              <p:pRg st="256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612720" y="1600200"/>
            <a:ext cx="588780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 type of Web applications:-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14440" indent="-514080">
              <a:lnSpc>
                <a:spcPct val="100000"/>
              </a:lnSpc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lang="en-US" sz="2000" b="1" u="sng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Presentation-oriented: H to M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presentation-oriented web application generates interactive web pages containing various types of mark-up language (HTML, XML etc.) and dynamic content in response to requests.  </a:t>
            </a:r>
          </a:p>
          <a:p>
            <a:pPr marL="514440" indent="-514080">
              <a:lnSpc>
                <a:spcPct val="100000"/>
              </a:lnSpc>
              <a:buClr>
                <a:srgbClr val="DD8047"/>
              </a:buClr>
              <a:buSzPct val="60000"/>
              <a:buFont typeface="Tw Cen MT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000" b="1" u="sng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Service-oriented: M to M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service-oriented web application implements the endpoint of a web service.  </a:t>
            </a: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Presentation-oriented applications are often clients of service-oriented web applications.  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42" name="Picture 3"/>
          <p:cNvPicPr/>
          <p:nvPr/>
        </p:nvPicPr>
        <p:blipFill>
          <a:blip r:embed="rId2"/>
          <a:stretch/>
        </p:blipFill>
        <p:spPr>
          <a:xfrm>
            <a:off x="6715080" y="1785960"/>
            <a:ext cx="1971360" cy="1723680"/>
          </a:xfrm>
          <a:prstGeom prst="rect">
            <a:avLst/>
          </a:prstGeom>
          <a:ln w="9360">
            <a:noFill/>
          </a:ln>
        </p:spPr>
      </p:pic>
      <p:pic>
        <p:nvPicPr>
          <p:cNvPr id="243" name="Picture 4"/>
          <p:cNvPicPr/>
          <p:nvPr/>
        </p:nvPicPr>
        <p:blipFill>
          <a:blip r:embed="rId3"/>
          <a:stretch/>
        </p:blipFill>
        <p:spPr>
          <a:xfrm>
            <a:off x="6715080" y="3857760"/>
            <a:ext cx="1999800" cy="21999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612720" y="1600200"/>
            <a:ext cx="438768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is  WS?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Web services are Web-based enterprise applications that use open, XML-based standards and transport protocols to exchange data with calling clients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Distributed Applications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WS?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Application Area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Data Provider, B2B, EAI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Type of WS?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 based, RESTful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Feature of WS?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have No UI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Interacts with applications (M to M)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Works with any browser client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48" name="Picture 2"/>
          <p:cNvPicPr/>
          <p:nvPr/>
        </p:nvPicPr>
        <p:blipFill>
          <a:blip r:embed="rId2"/>
          <a:stretch/>
        </p:blipFill>
        <p:spPr>
          <a:xfrm>
            <a:off x="5857920" y="4000680"/>
            <a:ext cx="2304720" cy="2638080"/>
          </a:xfrm>
          <a:prstGeom prst="rect">
            <a:avLst/>
          </a:prstGeom>
          <a:ln w="9360">
            <a:noFill/>
          </a:ln>
        </p:spPr>
      </p:pic>
      <p:pic>
        <p:nvPicPr>
          <p:cNvPr id="249" name="Picture 3"/>
          <p:cNvPicPr/>
          <p:nvPr/>
        </p:nvPicPr>
        <p:blipFill>
          <a:blip r:embed="rId3"/>
          <a:stretch/>
        </p:blipFill>
        <p:spPr>
          <a:xfrm>
            <a:off x="5786280" y="1500120"/>
            <a:ext cx="2214360" cy="2504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Simplified WS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2"/>
          <a:stretch/>
        </p:blipFill>
        <p:spPr>
          <a:xfrm>
            <a:off x="857160" y="1643040"/>
            <a:ext cx="6887880" cy="4457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 vs. Web applications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UDDI, SEI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JAX-WS 2.x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Hello World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Introduction to SOAP, WSDL, UDDI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612720" y="1600200"/>
            <a:ext cx="8530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Three key components of SOAP based WS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UDDI</a:t>
            </a: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(Universal Description, Discovery and Integration)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WSDL</a:t>
            </a: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(Web Services Description Language)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1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SOAP</a:t>
            </a:r>
            <a:r>
              <a:rPr lang="en-US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(Simple Object Access Protocol)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56" name="Picture 2"/>
          <p:cNvPicPr/>
          <p:nvPr/>
        </p:nvPicPr>
        <p:blipFill>
          <a:blip r:embed="rId2"/>
          <a:stretch/>
        </p:blipFill>
        <p:spPr>
          <a:xfrm>
            <a:off x="1071360" y="3071880"/>
            <a:ext cx="5714640" cy="36057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</TotalTime>
  <Words>1842</Words>
  <Application>Microsoft Office PowerPoint</Application>
  <PresentationFormat>On-screen Show (4:3)</PresentationFormat>
  <Paragraphs>275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Calibri</vt:lpstr>
      <vt:lpstr>Courier New</vt:lpstr>
      <vt:lpstr>Helvetica Light</vt:lpstr>
      <vt:lpstr>Palatino Linotype</vt:lpstr>
      <vt:lpstr>Symbol</vt:lpstr>
      <vt:lpstr>Times New Roman</vt:lpstr>
      <vt:lpstr>Tw Cen MT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WS</dc:title>
  <dc:subject/>
  <dc:creator>hp</dc:creator>
  <dc:description/>
  <cp:lastModifiedBy>Gunika Gupta</cp:lastModifiedBy>
  <cp:revision>105</cp:revision>
  <dcterms:created xsi:type="dcterms:W3CDTF">2014-08-30T01:05:39Z</dcterms:created>
  <dcterms:modified xsi:type="dcterms:W3CDTF">2021-12-09T01:51:02Z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27</vt:i4>
  </property>
</Properties>
</file>