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69" r:id="rId2"/>
    <p:sldId id="273" r:id="rId3"/>
    <p:sldId id="270" r:id="rId4"/>
    <p:sldId id="260" r:id="rId5"/>
    <p:sldId id="261" r:id="rId6"/>
    <p:sldId id="262" r:id="rId7"/>
    <p:sldId id="285" r:id="rId8"/>
    <p:sldId id="263" r:id="rId9"/>
    <p:sldId id="264" r:id="rId10"/>
    <p:sldId id="265" r:id="rId11"/>
    <p:sldId id="266" r:id="rId12"/>
    <p:sldId id="282" r:id="rId13"/>
    <p:sldId id="274" r:id="rId14"/>
    <p:sldId id="284" r:id="rId15"/>
    <p:sldId id="281"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22" y="-4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14B49E-5BF0-424C-A3A9-1347C6DD2334}" type="datetimeFigureOut">
              <a:rPr lang="en-US" smtClean="0"/>
              <a:pPr/>
              <a:t>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93DD8C-3A6D-4BBD-BCB6-5A1B0505F124}" type="slidenum">
              <a:rPr lang="en-US" smtClean="0"/>
              <a:pPr/>
              <a:t>‹#›</a:t>
            </a:fld>
            <a:endParaRPr lang="en-US"/>
          </a:p>
        </p:txBody>
      </p:sp>
    </p:spTree>
    <p:extLst>
      <p:ext uri="{BB962C8B-B14F-4D97-AF65-F5344CB8AC3E}">
        <p14:creationId xmlns="" xmlns:p14="http://schemas.microsoft.com/office/powerpoint/2010/main" val="81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93DD8C-3A6D-4BBD-BCB6-5A1B0505F124}" type="slidenum">
              <a:rPr lang="en-US" smtClean="0"/>
              <a:pPr/>
              <a:t>10</a:t>
            </a:fld>
            <a:endParaRPr lang="en-US"/>
          </a:p>
        </p:txBody>
      </p:sp>
    </p:spTree>
    <p:extLst>
      <p:ext uri="{BB962C8B-B14F-4D97-AF65-F5344CB8AC3E}">
        <p14:creationId xmlns="" xmlns:p14="http://schemas.microsoft.com/office/powerpoint/2010/main" val="68621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3DD8C-3A6D-4BBD-BCB6-5A1B0505F124}" type="slidenum">
              <a:rPr lang="en-US" smtClean="0"/>
              <a:pPr/>
              <a:t>11</a:t>
            </a:fld>
            <a:endParaRPr lang="en-US"/>
          </a:p>
        </p:txBody>
      </p:sp>
    </p:spTree>
    <p:extLst>
      <p:ext uri="{BB962C8B-B14F-4D97-AF65-F5344CB8AC3E}">
        <p14:creationId xmlns="" xmlns:p14="http://schemas.microsoft.com/office/powerpoint/2010/main" val="85055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1012E4C-8C37-4F05-B7D9-79B81BEB7DFF}" type="datetime1">
              <a:rPr lang="en-US" smtClean="0"/>
              <a:pPr/>
              <a:t>12/1/2015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www.luqmanshareef.com</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D247B0F-2317-4FDF-9908-82BC46ABA3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32738-1926-4AB7-826C-C09B4A50602D}" type="datetime1">
              <a:rPr lang="en-US" smtClean="0"/>
              <a:pPr/>
              <a:t>12/1/2015</a:t>
            </a:fld>
            <a:endParaRPr lang="en-US"/>
          </a:p>
        </p:txBody>
      </p:sp>
      <p:sp>
        <p:nvSpPr>
          <p:cNvPr id="5" name="Footer Placeholder 4"/>
          <p:cNvSpPr>
            <a:spLocks noGrp="1"/>
          </p:cNvSpPr>
          <p:nvPr>
            <p:ph type="ftr" sz="quarter" idx="11"/>
          </p:nvPr>
        </p:nvSpPr>
        <p:spPr/>
        <p:txBody>
          <a:bodyPr/>
          <a:lstStyle/>
          <a:p>
            <a:r>
              <a:rPr lang="en-US" smtClean="0"/>
              <a:t>www.luqmanshareef.com</a:t>
            </a:r>
            <a:endParaRPr lang="en-US"/>
          </a:p>
        </p:txBody>
      </p:sp>
      <p:sp>
        <p:nvSpPr>
          <p:cNvPr id="6" name="Slide Number Placeholder 5"/>
          <p:cNvSpPr>
            <a:spLocks noGrp="1"/>
          </p:cNvSpPr>
          <p:nvPr>
            <p:ph type="sldNum" sz="quarter" idx="12"/>
          </p:nvPr>
        </p:nvSpPr>
        <p:spPr/>
        <p:txBody>
          <a:bodyPr/>
          <a:lstStyle/>
          <a:p>
            <a:fld id="{7D247B0F-2317-4FDF-9908-82BC46ABA3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905F004-D3B6-4A75-B5E6-71A0D76D2967}" type="datetime1">
              <a:rPr lang="en-US" smtClean="0"/>
              <a:pPr/>
              <a:t>12/1/2015</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www.luqmanshareef.com</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D247B0F-2317-4FDF-9908-82BC46ABA3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D4ACAB8-0055-4AC5-89B0-D87CC2874610}" type="datetime1">
              <a:rPr lang="en-US" smtClean="0"/>
              <a:pPr/>
              <a:t>12/1/2015</a:t>
            </a:fld>
            <a:endParaRPr lang="en-US"/>
          </a:p>
        </p:txBody>
      </p:sp>
      <p:sp>
        <p:nvSpPr>
          <p:cNvPr id="5" name="Footer Placeholder 4"/>
          <p:cNvSpPr>
            <a:spLocks noGrp="1"/>
          </p:cNvSpPr>
          <p:nvPr>
            <p:ph type="ftr" sz="quarter" idx="11"/>
          </p:nvPr>
        </p:nvSpPr>
        <p:spPr/>
        <p:txBody>
          <a:bodyPr/>
          <a:lstStyle/>
          <a:p>
            <a:r>
              <a:rPr lang="en-US" smtClean="0"/>
              <a:t>www.luqmanshareef.com</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D247B0F-2317-4FDF-9908-82BC46ABA31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09C3166-502F-47B6-8F84-B2DDC7C3538C}" type="datetime1">
              <a:rPr lang="en-US" smtClean="0"/>
              <a:pPr/>
              <a:t>12/1/2015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D247B0F-2317-4FDF-9908-82BC46ABA316}"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www.luqmanshareef.com</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1EDBB38-0E64-40ED-B7CA-EFF150A15B9B}" type="datetime1">
              <a:rPr lang="en-US" smtClean="0"/>
              <a:pPr/>
              <a:t>12/1/2015</a:t>
            </a:fld>
            <a:endParaRPr lang="en-US"/>
          </a:p>
        </p:txBody>
      </p:sp>
      <p:sp>
        <p:nvSpPr>
          <p:cNvPr id="10" name="Slide Number Placeholder 9"/>
          <p:cNvSpPr>
            <a:spLocks noGrp="1"/>
          </p:cNvSpPr>
          <p:nvPr>
            <p:ph type="sldNum" sz="quarter" idx="16"/>
          </p:nvPr>
        </p:nvSpPr>
        <p:spPr/>
        <p:txBody>
          <a:bodyPr rtlCol="0"/>
          <a:lstStyle/>
          <a:p>
            <a:fld id="{7D247B0F-2317-4FDF-9908-82BC46ABA316}"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www.luqmanshareef.com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FE36310-5F3D-4926-8D58-151E67F47966}" type="datetime1">
              <a:rPr lang="en-US" smtClean="0"/>
              <a:pPr/>
              <a:t>12/1/2015</a:t>
            </a:fld>
            <a:endParaRPr lang="en-US"/>
          </a:p>
        </p:txBody>
      </p:sp>
      <p:sp>
        <p:nvSpPr>
          <p:cNvPr id="12" name="Slide Number Placeholder 11"/>
          <p:cNvSpPr>
            <a:spLocks noGrp="1"/>
          </p:cNvSpPr>
          <p:nvPr>
            <p:ph type="sldNum" sz="quarter" idx="16"/>
          </p:nvPr>
        </p:nvSpPr>
        <p:spPr/>
        <p:txBody>
          <a:bodyPr rtlCol="0"/>
          <a:lstStyle/>
          <a:p>
            <a:fld id="{7D247B0F-2317-4FDF-9908-82BC46ABA316}"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www.luqmanshareef.com</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6C062B-BB22-4E5C-AD43-6594D8C73963}" type="datetime1">
              <a:rPr lang="en-US" smtClean="0"/>
              <a:pPr/>
              <a:t>12/1/2015</a:t>
            </a:fld>
            <a:endParaRPr lang="en-US"/>
          </a:p>
        </p:txBody>
      </p:sp>
      <p:sp>
        <p:nvSpPr>
          <p:cNvPr id="4" name="Footer Placeholder 3"/>
          <p:cNvSpPr>
            <a:spLocks noGrp="1"/>
          </p:cNvSpPr>
          <p:nvPr>
            <p:ph type="ftr" sz="quarter" idx="11"/>
          </p:nvPr>
        </p:nvSpPr>
        <p:spPr/>
        <p:txBody>
          <a:bodyPr/>
          <a:lstStyle/>
          <a:p>
            <a:r>
              <a:rPr lang="en-US" smtClean="0"/>
              <a:t>www.luqmanshareef.com</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D247B0F-2317-4FDF-9908-82BC46ABA3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1C686-245F-4123-9257-3C928F4D162E}" type="datetime1">
              <a:rPr lang="en-US" smtClean="0"/>
              <a:pPr/>
              <a:t>12/1/2015</a:t>
            </a:fld>
            <a:endParaRPr lang="en-US"/>
          </a:p>
        </p:txBody>
      </p:sp>
      <p:sp>
        <p:nvSpPr>
          <p:cNvPr id="3" name="Footer Placeholder 2"/>
          <p:cNvSpPr>
            <a:spLocks noGrp="1"/>
          </p:cNvSpPr>
          <p:nvPr>
            <p:ph type="ftr" sz="quarter" idx="11"/>
          </p:nvPr>
        </p:nvSpPr>
        <p:spPr/>
        <p:txBody>
          <a:bodyPr/>
          <a:lstStyle/>
          <a:p>
            <a:r>
              <a:rPr lang="en-US" smtClean="0"/>
              <a:t>www.luqmanshareef.com</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D247B0F-2317-4FDF-9908-82BC46ABA3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9AB41F-7BB7-4B15-AC87-5D1E8B95479A}" type="datetime1">
              <a:rPr lang="en-US" smtClean="0"/>
              <a:pPr/>
              <a:t>12/1/2015</a:t>
            </a:fld>
            <a:endParaRPr lang="en-US"/>
          </a:p>
        </p:txBody>
      </p:sp>
      <p:sp>
        <p:nvSpPr>
          <p:cNvPr id="6" name="Footer Placeholder 5"/>
          <p:cNvSpPr>
            <a:spLocks noGrp="1"/>
          </p:cNvSpPr>
          <p:nvPr>
            <p:ph type="ftr" sz="quarter" idx="11"/>
          </p:nvPr>
        </p:nvSpPr>
        <p:spPr/>
        <p:txBody>
          <a:bodyPr/>
          <a:lstStyle/>
          <a:p>
            <a:r>
              <a:rPr lang="en-US" smtClean="0"/>
              <a:t>www.luqmanshareef.com</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D247B0F-2317-4FDF-9908-82BC46ABA31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D766934-B5C0-4648-A422-34C852327658}" type="datetime1">
              <a:rPr lang="en-US" smtClean="0"/>
              <a:pPr/>
              <a:t>12/1/2015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D247B0F-2317-4FDF-9908-82BC46ABA31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www.luqmanshareef.com</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0E564D5-8896-4011-87F9-80B2D60272DF}" type="datetime1">
              <a:rPr lang="en-US" smtClean="0"/>
              <a:pPr/>
              <a:t>12/1/2015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www.luqmanshareef.com</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D247B0F-2317-4FDF-9908-82BC46ABA3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2000240"/>
            <a:ext cx="6477000" cy="1828800"/>
          </a:xfrm>
        </p:spPr>
        <p:txBody>
          <a:bodyPr/>
          <a:lstStyle/>
          <a:p>
            <a:r>
              <a:rPr lang="en-US" sz="4800" dirty="0" smtClean="0"/>
              <a:t>RESTful ws</a:t>
            </a:r>
            <a:endParaRPr lang="en-US" dirty="0"/>
          </a:p>
        </p:txBody>
      </p:sp>
      <p:sp>
        <p:nvSpPr>
          <p:cNvPr id="8" name="Slide Number Placeholder 7"/>
          <p:cNvSpPr>
            <a:spLocks noGrp="1"/>
          </p:cNvSpPr>
          <p:nvPr>
            <p:ph type="sldNum" sz="quarter" idx="12"/>
          </p:nvPr>
        </p:nvSpPr>
        <p:spPr/>
        <p:txBody>
          <a:bodyPr/>
          <a:lstStyle/>
          <a:p>
            <a:fld id="{7D247B0F-2317-4FDF-9908-82BC46ABA316}" type="slidenum">
              <a:rPr lang="en-US" smtClean="0"/>
              <a:pPr/>
              <a:t>1</a:t>
            </a:fld>
            <a:endParaRPr lang="en-US"/>
          </a:p>
        </p:txBody>
      </p:sp>
    </p:spTree>
    <p:extLst>
      <p:ext uri="{BB962C8B-B14F-4D97-AF65-F5344CB8AC3E}">
        <p14:creationId xmlns="" xmlns:p14="http://schemas.microsoft.com/office/powerpoint/2010/main" val="63392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1066800"/>
          </a:xfrm>
        </p:spPr>
        <p:txBody>
          <a:bodyPr/>
          <a:lstStyle/>
          <a:p>
            <a:r>
              <a:rPr lang="en-US" dirty="0" smtClean="0"/>
              <a:t>JAX-RS REST Annotations</a:t>
            </a:r>
            <a:endParaRPr lang="en-US" dirty="0"/>
          </a:p>
        </p:txBody>
      </p:sp>
      <p:sp>
        <p:nvSpPr>
          <p:cNvPr id="5" name="Date Placeholder 4"/>
          <p:cNvSpPr>
            <a:spLocks noGrp="1"/>
          </p:cNvSpPr>
          <p:nvPr>
            <p:ph type="dt" sz="half" idx="10"/>
          </p:nvPr>
        </p:nvSpPr>
        <p:spPr/>
        <p:txBody>
          <a:bodyPr/>
          <a:lstStyle/>
          <a:p>
            <a:fld id="{EB206F3B-C3E9-4443-8D38-11009256A280}" type="datetime1">
              <a:rPr lang="en-US" smtClean="0"/>
              <a:pPr/>
              <a:t>12/1/2015</a:t>
            </a:fld>
            <a:endParaRPr lang="en-US"/>
          </a:p>
        </p:txBody>
      </p:sp>
      <p:sp>
        <p:nvSpPr>
          <p:cNvPr id="2" name="Slide Number Placeholder 1"/>
          <p:cNvSpPr>
            <a:spLocks noGrp="1"/>
          </p:cNvSpPr>
          <p:nvPr>
            <p:ph type="sldNum" sz="quarter" idx="12"/>
          </p:nvPr>
        </p:nvSpPr>
        <p:spPr/>
        <p:txBody>
          <a:bodyPr>
            <a:normAutofit fontScale="85000" lnSpcReduction="20000"/>
          </a:bodyPr>
          <a:lstStyle/>
          <a:p>
            <a:fld id="{7D247B0F-2317-4FDF-9908-82BC46ABA316}" type="slidenum">
              <a:rPr lang="en-US" smtClean="0"/>
              <a:pPr/>
              <a:t>10</a:t>
            </a:fld>
            <a:endParaRPr lang="en-US"/>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193254065"/>
              </p:ext>
            </p:extLst>
          </p:nvPr>
        </p:nvGraphicFramePr>
        <p:xfrm>
          <a:off x="228600" y="1733498"/>
          <a:ext cx="8686800" cy="4895902"/>
        </p:xfrm>
        <a:graphic>
          <a:graphicData uri="http://schemas.openxmlformats.org/drawingml/2006/table">
            <a:tbl>
              <a:tblPr firstRow="1" bandRow="1">
                <a:tableStyleId>{5C22544A-7EE6-4342-B048-85BDC9FD1C3A}</a:tableStyleId>
              </a:tblPr>
              <a:tblGrid>
                <a:gridCol w="1295400"/>
                <a:gridCol w="7391400"/>
              </a:tblGrid>
              <a:tr h="404757">
                <a:tc>
                  <a:txBody>
                    <a:bodyPr/>
                    <a:lstStyle/>
                    <a:p>
                      <a:r>
                        <a:rPr lang="en-US" sz="1400" dirty="0" smtClean="0"/>
                        <a:t>Annotation</a:t>
                      </a:r>
                      <a:endParaRPr lang="en-US" sz="1050" dirty="0"/>
                    </a:p>
                  </a:txBody>
                  <a:tcPr/>
                </a:tc>
                <a:tc>
                  <a:txBody>
                    <a:bodyPr/>
                    <a:lstStyle/>
                    <a:p>
                      <a:r>
                        <a:rPr lang="en-US" sz="1600" dirty="0" smtClean="0"/>
                        <a:t>Description</a:t>
                      </a:r>
                      <a:endParaRPr lang="en-US" sz="1050" dirty="0"/>
                    </a:p>
                  </a:txBody>
                  <a:tcPr/>
                </a:tc>
              </a:tr>
              <a:tr h="898229">
                <a:tc>
                  <a:txBody>
                    <a:bodyPr/>
                    <a:lstStyle/>
                    <a:p>
                      <a:r>
                        <a:rPr kumimoji="0" lang="en-US" sz="2400" kern="1200" baseline="0" dirty="0" smtClean="0">
                          <a:solidFill>
                            <a:schemeClr val="dk1"/>
                          </a:solidFill>
                          <a:latin typeface="+mn-lt"/>
                          <a:ea typeface="+mn-ea"/>
                          <a:cs typeface="+mn-cs"/>
                        </a:rPr>
                        <a:t>@</a:t>
                      </a:r>
                      <a:r>
                        <a:rPr kumimoji="0" lang="en-US" sz="1800" kern="1200" baseline="0" dirty="0" smtClean="0">
                          <a:solidFill>
                            <a:schemeClr val="dk1"/>
                          </a:solidFill>
                          <a:latin typeface="+mn-lt"/>
                          <a:ea typeface="+mn-ea"/>
                          <a:cs typeface="+mn-cs"/>
                        </a:rPr>
                        <a:t>Path</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@Path annotation's value is a relative URI path indicating where the Java class will be hosted, for example, /</a:t>
                      </a:r>
                      <a:r>
                        <a:rPr kumimoji="0" lang="en-US" sz="1200" kern="1200" baseline="0" dirty="0" err="1" smtClean="0">
                          <a:solidFill>
                            <a:schemeClr val="dk1"/>
                          </a:solidFill>
                          <a:latin typeface="Arial" pitchFamily="34" charset="0"/>
                          <a:ea typeface="+mn-ea"/>
                          <a:cs typeface="Arial" pitchFamily="34" charset="0"/>
                        </a:rPr>
                        <a:t>helloworld</a:t>
                      </a:r>
                      <a:r>
                        <a:rPr kumimoji="0" lang="en-US" sz="1200" kern="1200" baseline="0" dirty="0" smtClean="0">
                          <a:solidFill>
                            <a:schemeClr val="dk1"/>
                          </a:solidFill>
                          <a:latin typeface="Arial" pitchFamily="34" charset="0"/>
                          <a:ea typeface="+mn-ea"/>
                          <a:cs typeface="Arial" pitchFamily="34" charset="0"/>
                        </a:rPr>
                        <a:t>. You can also embed variables in the URIs to make a URI path template. For example, you could ask for the name of a user, and pass it to the application as a variable in the URI, like this, /</a:t>
                      </a:r>
                      <a:r>
                        <a:rPr kumimoji="0" lang="en-US" sz="1200" kern="1200" baseline="0" dirty="0" err="1" smtClean="0">
                          <a:solidFill>
                            <a:schemeClr val="dk1"/>
                          </a:solidFill>
                          <a:latin typeface="Arial" pitchFamily="34" charset="0"/>
                          <a:ea typeface="+mn-ea"/>
                          <a:cs typeface="Arial" pitchFamily="34" charset="0"/>
                        </a:rPr>
                        <a:t>helloworld</a:t>
                      </a:r>
                      <a:r>
                        <a:rPr kumimoji="0" lang="en-US" sz="1200" kern="1200" baseline="0" dirty="0" smtClean="0">
                          <a:solidFill>
                            <a:schemeClr val="dk1"/>
                          </a:solidFill>
                          <a:latin typeface="Arial" pitchFamily="34" charset="0"/>
                          <a:ea typeface="+mn-ea"/>
                          <a:cs typeface="Arial" pitchFamily="34" charset="0"/>
                        </a:rPr>
                        <a:t>/{username}.</a:t>
                      </a:r>
                      <a:endParaRPr kumimoji="0" lang="en-US" sz="1200" kern="1200" baseline="0" dirty="0">
                        <a:solidFill>
                          <a:schemeClr val="dk1"/>
                        </a:solidFill>
                        <a:latin typeface="Arial" pitchFamily="34" charset="0"/>
                        <a:ea typeface="+mn-ea"/>
                        <a:cs typeface="Arial" pitchFamily="34" charset="0"/>
                      </a:endParaRPr>
                    </a:p>
                  </a:txBody>
                  <a:tcPr/>
                </a:tc>
              </a:tr>
              <a:tr h="898229">
                <a:tc>
                  <a:txBody>
                    <a:bodyPr/>
                    <a:lstStyle/>
                    <a:p>
                      <a:pPr marL="0" algn="l" rtl="0" eaLnBrk="1" latinLnBrk="0" hangingPunct="1"/>
                      <a:r>
                        <a:rPr kumimoji="0" lang="en-US" sz="2000" kern="1200" baseline="0" dirty="0" smtClean="0">
                          <a:solidFill>
                            <a:schemeClr val="dk1"/>
                          </a:solidFill>
                          <a:latin typeface="+mn-lt"/>
                          <a:ea typeface="+mn-ea"/>
                          <a:cs typeface="+mn-cs"/>
                        </a:rPr>
                        <a:t>@</a:t>
                      </a:r>
                      <a:r>
                        <a:rPr kumimoji="0" lang="en-US" sz="2000" b="0" kern="1200" baseline="0" dirty="0" smtClean="0">
                          <a:solidFill>
                            <a:schemeClr val="dk1"/>
                          </a:solidFill>
                          <a:latin typeface="+mn-lt"/>
                          <a:ea typeface="+mn-ea"/>
                          <a:cs typeface="+mn-cs"/>
                        </a:rPr>
                        <a:t>GET </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@GET annotation is a request method designator and corresponds to the similarly named HTTP method. The Java method annotated with this request method designator will process HTTP GET requests. The behavior of a resource is determined by the HTTP method to which the resource is responding.</a:t>
                      </a:r>
                      <a:endParaRPr kumimoji="0" lang="en-US" sz="1200" kern="1200" baseline="0" dirty="0">
                        <a:solidFill>
                          <a:schemeClr val="dk1"/>
                        </a:solidFill>
                        <a:latin typeface="Arial" pitchFamily="34" charset="0"/>
                        <a:ea typeface="+mn-ea"/>
                        <a:cs typeface="Arial" pitchFamily="34" charset="0"/>
                      </a:endParaRPr>
                    </a:p>
                  </a:txBody>
                  <a:tcPr/>
                </a:tc>
              </a:tr>
              <a:tr h="898229">
                <a:tc>
                  <a:txBody>
                    <a:bodyPr/>
                    <a:lstStyle/>
                    <a:p>
                      <a:pPr marL="0" algn="l" rtl="0" eaLnBrk="1" latinLnBrk="0" hangingPunct="1"/>
                      <a:r>
                        <a:rPr kumimoji="0" lang="en-US" sz="1800" kern="1200" baseline="0" dirty="0" smtClean="0">
                          <a:solidFill>
                            <a:schemeClr val="dk1"/>
                          </a:solidFill>
                          <a:latin typeface="+mn-lt"/>
                          <a:ea typeface="+mn-ea"/>
                          <a:cs typeface="+mn-cs"/>
                        </a:rPr>
                        <a:t>@POST </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@POST annotation is a request method designator and corresponds to the similarly named HTTP method. The Java method annotated with this request method designator will process HTTP POST requests. The behavior of a resource is determined by the HTTP method to which the resource is responding.</a:t>
                      </a:r>
                      <a:endParaRPr kumimoji="0" lang="en-US" sz="1200" kern="1200" baseline="0" dirty="0">
                        <a:solidFill>
                          <a:schemeClr val="dk1"/>
                        </a:solidFill>
                        <a:latin typeface="Arial" pitchFamily="34" charset="0"/>
                        <a:ea typeface="+mn-ea"/>
                        <a:cs typeface="Arial" pitchFamily="34" charset="0"/>
                      </a:endParaRPr>
                    </a:p>
                  </a:txBody>
                  <a:tcPr/>
                </a:tc>
              </a:tr>
              <a:tr h="898229">
                <a:tc>
                  <a:txBody>
                    <a:bodyPr/>
                    <a:lstStyle/>
                    <a:p>
                      <a:r>
                        <a:rPr kumimoji="0" lang="en-US" sz="1800" kern="1200" baseline="0" dirty="0" smtClean="0">
                          <a:solidFill>
                            <a:schemeClr val="dk1"/>
                          </a:solidFill>
                          <a:latin typeface="+mn-lt"/>
                          <a:ea typeface="+mn-ea"/>
                          <a:cs typeface="+mn-cs"/>
                        </a:rPr>
                        <a:t>@PUT </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@PUT annotation is a request method designator and corresponds to the similarly named HTTP method. The Java method annotated with this request method designator will process HTTP PUT requests. The behavior of a resource is determined by the HTTP method to which the resource is responding.</a:t>
                      </a:r>
                      <a:endParaRPr kumimoji="0" lang="en-US" sz="1200" kern="1200" baseline="0" dirty="0">
                        <a:solidFill>
                          <a:schemeClr val="dk1"/>
                        </a:solidFill>
                        <a:latin typeface="Arial" pitchFamily="34" charset="0"/>
                        <a:ea typeface="+mn-ea"/>
                        <a:cs typeface="Arial" pitchFamily="34" charset="0"/>
                      </a:endParaRPr>
                    </a:p>
                  </a:txBody>
                  <a:tcPr/>
                </a:tc>
              </a:tr>
              <a:tr h="898229">
                <a:tc>
                  <a:txBody>
                    <a:bodyPr/>
                    <a:lstStyle/>
                    <a:p>
                      <a:r>
                        <a:rPr kumimoji="0" lang="en-US" sz="1600" kern="1200" baseline="0" dirty="0" smtClean="0">
                          <a:solidFill>
                            <a:schemeClr val="dk1"/>
                          </a:solidFill>
                          <a:latin typeface="+mn-lt"/>
                          <a:ea typeface="+mn-ea"/>
                          <a:cs typeface="+mn-cs"/>
                        </a:rPr>
                        <a:t>@DELETE </a:t>
                      </a:r>
                      <a:endParaRPr lang="en-US" sz="1000" dirty="0"/>
                    </a:p>
                  </a:txBody>
                  <a:tcPr/>
                </a:tc>
                <a:tc>
                  <a:txBody>
                    <a:bodyPr/>
                    <a:lstStyle/>
                    <a:p>
                      <a:r>
                        <a:rPr kumimoji="0" lang="en-US" sz="1200" kern="1200" baseline="0" dirty="0" smtClean="0">
                          <a:solidFill>
                            <a:schemeClr val="dk1"/>
                          </a:solidFill>
                          <a:latin typeface="Arial" pitchFamily="34" charset="0"/>
                          <a:ea typeface="+mn-ea"/>
                          <a:cs typeface="Arial" pitchFamily="34" charset="0"/>
                        </a:rPr>
                        <a:t>The @DELETE annotation is a request method designator and corresponds to the similarly named HTTP method. The Java method annotated with this request method designator will process HTTPDELETE requests. The behavior of a resource is determined by the HTTP method to which the resource is responding.</a:t>
                      </a:r>
                      <a:endParaRPr kumimoji="0" lang="en-US" sz="1200" kern="1200" baseline="0" dirty="0">
                        <a:solidFill>
                          <a:schemeClr val="dk1"/>
                        </a:solidFill>
                        <a:latin typeface="Arial" pitchFamily="34" charset="0"/>
                        <a:ea typeface="+mn-ea"/>
                        <a:cs typeface="Arial" pitchFamily="34" charset="0"/>
                      </a:endParaRPr>
                    </a:p>
                  </a:txBody>
                  <a:tcPr/>
                </a:tc>
              </a:tr>
            </a:tbl>
          </a:graphicData>
        </a:graphic>
      </p:graphicFrame>
    </p:spTree>
    <p:extLst>
      <p:ext uri="{BB962C8B-B14F-4D97-AF65-F5344CB8AC3E}">
        <p14:creationId xmlns="" xmlns:p14="http://schemas.microsoft.com/office/powerpoint/2010/main" val="178646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0"/>
            <a:ext cx="8229600" cy="1142984"/>
          </a:xfrm>
        </p:spPr>
        <p:txBody>
          <a:bodyPr/>
          <a:lstStyle/>
          <a:p>
            <a:r>
              <a:rPr lang="en-US" dirty="0" smtClean="0"/>
              <a:t>JAX-RS REST Annotations</a:t>
            </a:r>
            <a:endParaRPr lang="en-US" dirty="0"/>
          </a:p>
        </p:txBody>
      </p:sp>
      <p:sp>
        <p:nvSpPr>
          <p:cNvPr id="5" name="Date Placeholder 4"/>
          <p:cNvSpPr>
            <a:spLocks noGrp="1"/>
          </p:cNvSpPr>
          <p:nvPr>
            <p:ph type="dt" sz="half" idx="10"/>
          </p:nvPr>
        </p:nvSpPr>
        <p:spPr/>
        <p:txBody>
          <a:bodyPr/>
          <a:lstStyle/>
          <a:p>
            <a:fld id="{CC3A5BE3-D466-4F31-AC91-084E944D3B73}" type="datetime1">
              <a:rPr lang="en-US" smtClean="0"/>
              <a:pPr/>
              <a:t>12/1/2015</a:t>
            </a:fld>
            <a:endParaRPr lang="en-US"/>
          </a:p>
        </p:txBody>
      </p:sp>
      <p:sp>
        <p:nvSpPr>
          <p:cNvPr id="2" name="Slide Number Placeholder 1"/>
          <p:cNvSpPr>
            <a:spLocks noGrp="1"/>
          </p:cNvSpPr>
          <p:nvPr>
            <p:ph type="sldNum" sz="quarter" idx="12"/>
          </p:nvPr>
        </p:nvSpPr>
        <p:spPr/>
        <p:txBody>
          <a:bodyPr>
            <a:normAutofit fontScale="85000" lnSpcReduction="20000"/>
          </a:bodyPr>
          <a:lstStyle/>
          <a:p>
            <a:fld id="{7D247B0F-2317-4FDF-9908-82BC46ABA316}" type="slidenum">
              <a:rPr lang="en-US" smtClean="0"/>
              <a:pPr/>
              <a:t>11</a:t>
            </a:fld>
            <a:endParaRPr lang="en-US"/>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3283821435"/>
              </p:ext>
            </p:extLst>
          </p:nvPr>
        </p:nvGraphicFramePr>
        <p:xfrm>
          <a:off x="304800" y="1752600"/>
          <a:ext cx="8686800" cy="4157661"/>
        </p:xfrm>
        <a:graphic>
          <a:graphicData uri="http://schemas.openxmlformats.org/drawingml/2006/table">
            <a:tbl>
              <a:tblPr firstRow="1" bandRow="1">
                <a:tableStyleId>{5C22544A-7EE6-4342-B048-85BDC9FD1C3A}</a:tableStyleId>
              </a:tblPr>
              <a:tblGrid>
                <a:gridCol w="1676400"/>
                <a:gridCol w="7010400"/>
              </a:tblGrid>
              <a:tr h="431121">
                <a:tc>
                  <a:txBody>
                    <a:bodyPr/>
                    <a:lstStyle/>
                    <a:p>
                      <a:r>
                        <a:rPr lang="en-US" sz="1400" dirty="0" smtClean="0"/>
                        <a:t>Annotation</a:t>
                      </a:r>
                      <a:endParaRPr lang="en-US" sz="1050" dirty="0"/>
                    </a:p>
                  </a:txBody>
                  <a:tcPr/>
                </a:tc>
                <a:tc>
                  <a:txBody>
                    <a:bodyPr/>
                    <a:lstStyle/>
                    <a:p>
                      <a:r>
                        <a:rPr lang="en-US" sz="1600" dirty="0" smtClean="0"/>
                        <a:t>Description</a:t>
                      </a:r>
                      <a:endParaRPr lang="en-US" sz="1050" dirty="0"/>
                    </a:p>
                  </a:txBody>
                  <a:tcPr/>
                </a:tc>
              </a:tr>
              <a:tr h="956735">
                <a:tc>
                  <a:txBody>
                    <a:bodyPr/>
                    <a:lstStyle/>
                    <a:p>
                      <a:r>
                        <a:rPr kumimoji="0" lang="en-US" sz="2400" kern="1200" baseline="0" dirty="0" smtClean="0">
                          <a:solidFill>
                            <a:schemeClr val="dk1"/>
                          </a:solidFill>
                          <a:latin typeface="+mn-lt"/>
                          <a:ea typeface="+mn-ea"/>
                          <a:cs typeface="+mn-cs"/>
                        </a:rPr>
                        <a:t>@</a:t>
                      </a:r>
                      <a:r>
                        <a:rPr kumimoji="0" lang="en-US" sz="1800" kern="1200" baseline="0" dirty="0" smtClean="0">
                          <a:solidFill>
                            <a:schemeClr val="dk1"/>
                          </a:solidFill>
                          <a:latin typeface="+mn-lt"/>
                          <a:ea typeface="+mn-ea"/>
                          <a:cs typeface="+mn-cs"/>
                        </a:rPr>
                        <a:t>HEAD</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@HEAD annotation is a request method designator and corresponds to the similarly named HTTP method. The Java method annotated with this request method designator will process HTTP HEAD requests. The behavior of a  resource is determined by the HTTP method to which the resource is  responding.</a:t>
                      </a:r>
                      <a:endParaRPr kumimoji="0" lang="en-US" sz="1200" kern="1200" baseline="0" dirty="0">
                        <a:solidFill>
                          <a:schemeClr val="dk1"/>
                        </a:solidFill>
                        <a:latin typeface="Arial" pitchFamily="34" charset="0"/>
                        <a:ea typeface="+mn-ea"/>
                        <a:cs typeface="Arial" pitchFamily="34" charset="0"/>
                      </a:endParaRPr>
                    </a:p>
                  </a:txBody>
                  <a:tcPr/>
                </a:tc>
              </a:tr>
              <a:tr h="744127">
                <a:tc>
                  <a:txBody>
                    <a:bodyPr/>
                    <a:lstStyle/>
                    <a:p>
                      <a:pPr marL="0" algn="l" rtl="0" eaLnBrk="1" latinLnBrk="0" hangingPunct="1"/>
                      <a:r>
                        <a:rPr kumimoji="0" lang="en-US" sz="1800" kern="1200" baseline="0" dirty="0" smtClean="0">
                          <a:solidFill>
                            <a:schemeClr val="dk1"/>
                          </a:solidFill>
                          <a:latin typeface="+mn-lt"/>
                          <a:ea typeface="+mn-ea"/>
                          <a:cs typeface="+mn-cs"/>
                        </a:rPr>
                        <a:t>@</a:t>
                      </a:r>
                      <a:r>
                        <a:rPr kumimoji="0" lang="en-US" sz="1800" kern="1200" baseline="0" dirty="0" err="1" smtClean="0">
                          <a:solidFill>
                            <a:schemeClr val="dk1"/>
                          </a:solidFill>
                          <a:latin typeface="+mn-lt"/>
                          <a:ea typeface="+mn-ea"/>
                          <a:cs typeface="+mn-cs"/>
                        </a:rPr>
                        <a:t>PathParam</a:t>
                      </a:r>
                      <a:r>
                        <a:rPr kumimoji="0" lang="en-US" sz="2400" kern="1200" baseline="0" dirty="0" smtClean="0">
                          <a:solidFill>
                            <a:schemeClr val="dk1"/>
                          </a:solidFill>
                          <a:latin typeface="+mn-lt"/>
                          <a:ea typeface="+mn-ea"/>
                          <a:cs typeface="+mn-cs"/>
                        </a:rPr>
                        <a:t> </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a:t>
                      </a:r>
                      <a:r>
                        <a:rPr kumimoji="0" lang="en-US" sz="1200" kern="1200" baseline="0" dirty="0" err="1" smtClean="0">
                          <a:solidFill>
                            <a:schemeClr val="dk1"/>
                          </a:solidFill>
                          <a:latin typeface="Arial" pitchFamily="34" charset="0"/>
                          <a:ea typeface="+mn-ea"/>
                          <a:cs typeface="Arial" pitchFamily="34" charset="0"/>
                        </a:rPr>
                        <a:t>PathParam</a:t>
                      </a:r>
                      <a:r>
                        <a:rPr kumimoji="0" lang="en-US" sz="1200" kern="1200" baseline="0" dirty="0" smtClean="0">
                          <a:solidFill>
                            <a:schemeClr val="dk1"/>
                          </a:solidFill>
                          <a:latin typeface="Arial" pitchFamily="34" charset="0"/>
                          <a:ea typeface="+mn-ea"/>
                          <a:cs typeface="Arial" pitchFamily="34" charset="0"/>
                        </a:rPr>
                        <a:t> annotation is a type of parameter that you can extract for use in your resource class. URI path parameters are extracted from the request URI, and the parameter names correspond to the URI path template variable names specified in the @Path class-level annotation.</a:t>
                      </a:r>
                      <a:endParaRPr kumimoji="0" lang="en-US" sz="1200" kern="1200" baseline="0" dirty="0">
                        <a:solidFill>
                          <a:schemeClr val="dk1"/>
                        </a:solidFill>
                        <a:latin typeface="Arial" pitchFamily="34" charset="0"/>
                        <a:ea typeface="+mn-ea"/>
                        <a:cs typeface="Arial" pitchFamily="34" charset="0"/>
                      </a:endParaRPr>
                    </a:p>
                  </a:txBody>
                  <a:tcPr/>
                </a:tc>
              </a:tr>
              <a:tr h="531519">
                <a:tc>
                  <a:txBody>
                    <a:bodyPr/>
                    <a:lstStyle/>
                    <a:p>
                      <a:pPr marL="0" algn="l" rtl="0" eaLnBrk="1" latinLnBrk="0" hangingPunct="1"/>
                      <a:r>
                        <a:rPr kumimoji="0" lang="en-US" sz="1600" kern="1200" baseline="0" dirty="0" smtClean="0">
                          <a:solidFill>
                            <a:schemeClr val="dk1"/>
                          </a:solidFill>
                          <a:latin typeface="+mn-lt"/>
                          <a:ea typeface="+mn-ea"/>
                          <a:cs typeface="+mn-cs"/>
                        </a:rPr>
                        <a:t>@</a:t>
                      </a:r>
                      <a:r>
                        <a:rPr kumimoji="0" lang="en-US" sz="1600" kern="1200" baseline="0" dirty="0" err="1" smtClean="0">
                          <a:solidFill>
                            <a:schemeClr val="dk1"/>
                          </a:solidFill>
                          <a:latin typeface="+mn-lt"/>
                          <a:ea typeface="+mn-ea"/>
                          <a:cs typeface="+mn-cs"/>
                        </a:rPr>
                        <a:t>QueryParam</a:t>
                      </a:r>
                      <a:r>
                        <a:rPr kumimoji="0" lang="en-US" sz="1800" kern="1200" baseline="0" dirty="0" smtClean="0">
                          <a:solidFill>
                            <a:schemeClr val="dk1"/>
                          </a:solidFill>
                          <a:latin typeface="+mn-lt"/>
                          <a:ea typeface="+mn-ea"/>
                          <a:cs typeface="+mn-cs"/>
                        </a:rPr>
                        <a:t> </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a:t>
                      </a:r>
                      <a:r>
                        <a:rPr kumimoji="0" lang="en-US" sz="1200" kern="1200" baseline="0" dirty="0" err="1" smtClean="0">
                          <a:solidFill>
                            <a:schemeClr val="dk1"/>
                          </a:solidFill>
                          <a:latin typeface="Arial" pitchFamily="34" charset="0"/>
                          <a:ea typeface="+mn-ea"/>
                          <a:cs typeface="Arial" pitchFamily="34" charset="0"/>
                        </a:rPr>
                        <a:t>QueryParam</a:t>
                      </a:r>
                      <a:r>
                        <a:rPr kumimoji="0" lang="en-US" sz="1200" kern="1200" baseline="0" dirty="0" smtClean="0">
                          <a:solidFill>
                            <a:schemeClr val="dk1"/>
                          </a:solidFill>
                          <a:latin typeface="Arial" pitchFamily="34" charset="0"/>
                          <a:ea typeface="+mn-ea"/>
                          <a:cs typeface="Arial" pitchFamily="34" charset="0"/>
                        </a:rPr>
                        <a:t> annotation is a type of parameter that you can extract for use in your resource class. Query parameters are extracted from the request URI query parameters.</a:t>
                      </a:r>
                      <a:endParaRPr kumimoji="0" lang="en-US" sz="1200" kern="1200" baseline="0" dirty="0">
                        <a:solidFill>
                          <a:schemeClr val="dk1"/>
                        </a:solidFill>
                        <a:latin typeface="Arial" pitchFamily="34" charset="0"/>
                        <a:ea typeface="+mn-ea"/>
                        <a:cs typeface="Arial" pitchFamily="34" charset="0"/>
                      </a:endParaRPr>
                    </a:p>
                  </a:txBody>
                  <a:tcPr/>
                </a:tc>
              </a:tr>
              <a:tr h="531519">
                <a:tc>
                  <a:txBody>
                    <a:bodyPr/>
                    <a:lstStyle/>
                    <a:p>
                      <a:r>
                        <a:rPr kumimoji="0" lang="en-US" sz="1800" kern="1200" baseline="0" dirty="0" smtClean="0">
                          <a:solidFill>
                            <a:schemeClr val="dk1"/>
                          </a:solidFill>
                          <a:latin typeface="+mn-lt"/>
                          <a:ea typeface="+mn-ea"/>
                          <a:cs typeface="+mn-cs"/>
                        </a:rPr>
                        <a:t>@Consumes </a:t>
                      </a:r>
                    </a:p>
                  </a:txBody>
                  <a:tcPr/>
                </a:tc>
                <a:tc>
                  <a:txBody>
                    <a:bodyPr/>
                    <a:lstStyle/>
                    <a:p>
                      <a:r>
                        <a:rPr kumimoji="0" lang="en-US" sz="1200" kern="1200" baseline="0" dirty="0" smtClean="0">
                          <a:solidFill>
                            <a:schemeClr val="dk1"/>
                          </a:solidFill>
                          <a:latin typeface="Arial" pitchFamily="34" charset="0"/>
                          <a:ea typeface="+mn-ea"/>
                          <a:cs typeface="Arial" pitchFamily="34" charset="0"/>
                        </a:rPr>
                        <a:t>The @Consumes annotation is used to specify the MIME media types of representations a resource can consume that were sent by the client.</a:t>
                      </a:r>
                      <a:endParaRPr kumimoji="0" lang="en-US" sz="1200" kern="1200" baseline="0" dirty="0">
                        <a:solidFill>
                          <a:schemeClr val="dk1"/>
                        </a:solidFill>
                        <a:latin typeface="Arial" pitchFamily="34" charset="0"/>
                        <a:ea typeface="+mn-ea"/>
                        <a:cs typeface="Arial" pitchFamily="34" charset="0"/>
                      </a:endParaRPr>
                    </a:p>
                  </a:txBody>
                  <a:tcPr/>
                </a:tc>
              </a:tr>
              <a:tr h="531519">
                <a:tc>
                  <a:txBody>
                    <a:bodyPr/>
                    <a:lstStyle/>
                    <a:p>
                      <a:r>
                        <a:rPr kumimoji="0" lang="en-US" sz="1800" kern="1200" baseline="0" dirty="0" smtClean="0">
                          <a:solidFill>
                            <a:schemeClr val="dk1"/>
                          </a:solidFill>
                          <a:latin typeface="+mn-lt"/>
                          <a:ea typeface="+mn-ea"/>
                          <a:cs typeface="+mn-cs"/>
                        </a:rPr>
                        <a:t>@Produces </a:t>
                      </a:r>
                      <a:endParaRPr lang="en-US" sz="1050" dirty="0"/>
                    </a:p>
                  </a:txBody>
                  <a:tcPr/>
                </a:tc>
                <a:tc>
                  <a:txBody>
                    <a:bodyPr/>
                    <a:lstStyle/>
                    <a:p>
                      <a:r>
                        <a:rPr kumimoji="0" lang="en-US" sz="1200" kern="1200" baseline="0" dirty="0" smtClean="0">
                          <a:solidFill>
                            <a:schemeClr val="dk1"/>
                          </a:solidFill>
                          <a:latin typeface="Arial" pitchFamily="34" charset="0"/>
                          <a:ea typeface="+mn-ea"/>
                          <a:cs typeface="Arial" pitchFamily="34" charset="0"/>
                        </a:rPr>
                        <a:t>The @Produces annotation is used to specify the MIME media types of representations a resource can produce and send back to the client, for example, "text/plain".</a:t>
                      </a:r>
                      <a:endParaRPr kumimoji="0" lang="en-US" sz="1200" kern="1200" baseline="0" dirty="0">
                        <a:solidFill>
                          <a:schemeClr val="dk1"/>
                        </a:solidFill>
                        <a:latin typeface="Arial" pitchFamily="34" charset="0"/>
                        <a:ea typeface="+mn-ea"/>
                        <a:cs typeface="Arial" pitchFamily="34" charset="0"/>
                      </a:endParaRPr>
                    </a:p>
                  </a:txBody>
                  <a:tcPr/>
                </a:tc>
              </a:tr>
              <a:tr h="431121">
                <a:tc>
                  <a:txBody>
                    <a:bodyPr/>
                    <a:lstStyle/>
                    <a:p>
                      <a:endParaRPr lang="en-US" sz="1050"/>
                    </a:p>
                  </a:txBody>
                  <a:tcPr/>
                </a:tc>
                <a:tc>
                  <a:txBody>
                    <a:bodyPr/>
                    <a:lstStyle/>
                    <a:p>
                      <a:endParaRPr lang="en-US" sz="1050" dirty="0"/>
                    </a:p>
                  </a:txBody>
                  <a:tcPr/>
                </a:tc>
              </a:tr>
            </a:tbl>
          </a:graphicData>
        </a:graphic>
      </p:graphicFrame>
    </p:spTree>
    <p:extLst>
      <p:ext uri="{BB962C8B-B14F-4D97-AF65-F5344CB8AC3E}">
        <p14:creationId xmlns="" xmlns:p14="http://schemas.microsoft.com/office/powerpoint/2010/main" val="2210880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066800"/>
          </a:xfrm>
        </p:spPr>
        <p:txBody>
          <a:bodyPr/>
          <a:lstStyle/>
          <a:p>
            <a:r>
              <a:rPr lang="en-US" dirty="0" smtClean="0"/>
              <a:t>Using Spring framework</a:t>
            </a:r>
            <a:endParaRPr lang="en-US" dirty="0"/>
          </a:p>
        </p:txBody>
      </p:sp>
      <p:sp>
        <p:nvSpPr>
          <p:cNvPr id="4" name="Date Placeholder 3"/>
          <p:cNvSpPr>
            <a:spLocks noGrp="1"/>
          </p:cNvSpPr>
          <p:nvPr>
            <p:ph type="dt" sz="half" idx="10"/>
          </p:nvPr>
        </p:nvSpPr>
        <p:spPr/>
        <p:txBody>
          <a:bodyPr/>
          <a:lstStyle/>
          <a:p>
            <a:fld id="{24ADDB07-DF2F-40B9-B8CE-996A540A9DEE}"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12</a:t>
            </a:fld>
            <a:endParaRPr lang="en-US"/>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0" y="1600200"/>
            <a:ext cx="7295923" cy="5251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49736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SOAP vs. REST</a:t>
            </a:r>
            <a:endParaRPr lang="en-US" dirty="0"/>
          </a:p>
        </p:txBody>
      </p:sp>
      <p:sp>
        <p:nvSpPr>
          <p:cNvPr id="4" name="Date Placeholder 3"/>
          <p:cNvSpPr>
            <a:spLocks noGrp="1"/>
          </p:cNvSpPr>
          <p:nvPr>
            <p:ph type="dt" sz="half" idx="10"/>
          </p:nvPr>
        </p:nvSpPr>
        <p:spPr/>
        <p:txBody>
          <a:bodyPr/>
          <a:lstStyle/>
          <a:p>
            <a:fld id="{8F7B7C8C-77B4-4FC6-81CD-83AFA8D9833C}"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13</a:t>
            </a:fld>
            <a:endParaRPr lang="en-US"/>
          </a:p>
        </p:txBody>
      </p:sp>
      <p:sp>
        <p:nvSpPr>
          <p:cNvPr id="3" name="Content Placeholder 2"/>
          <p:cNvSpPr>
            <a:spLocks noGrp="1"/>
          </p:cNvSpPr>
          <p:nvPr>
            <p:ph sz="quarter" idx="1"/>
          </p:nvPr>
        </p:nvSpPr>
        <p:spPr/>
        <p:txBody>
          <a:bodyPr>
            <a:normAutofit fontScale="92500"/>
          </a:bodyPr>
          <a:lstStyle/>
          <a:p>
            <a:r>
              <a:rPr lang="en-US" dirty="0" smtClean="0">
                <a:solidFill>
                  <a:srgbClr val="0070C0"/>
                </a:solidFill>
              </a:rPr>
              <a:t>SOAP based </a:t>
            </a:r>
            <a:r>
              <a:rPr lang="en-US" dirty="0" err="1" smtClean="0">
                <a:solidFill>
                  <a:srgbClr val="0070C0"/>
                </a:solidFill>
              </a:rPr>
              <a:t>webservices</a:t>
            </a:r>
            <a:r>
              <a:rPr lang="en-US" dirty="0" smtClean="0">
                <a:solidFill>
                  <a:srgbClr val="0070C0"/>
                </a:solidFill>
              </a:rPr>
              <a:t> are too complex for a web based service.</a:t>
            </a:r>
          </a:p>
          <a:p>
            <a:r>
              <a:rPr lang="en-US" dirty="0" smtClean="0">
                <a:solidFill>
                  <a:srgbClr val="00B050"/>
                </a:solidFill>
              </a:rPr>
              <a:t>How about transactions and reliability in REST?</a:t>
            </a:r>
          </a:p>
          <a:p>
            <a:r>
              <a:rPr lang="en-US" dirty="0" smtClean="0">
                <a:solidFill>
                  <a:srgbClr val="0070C0"/>
                </a:solidFill>
              </a:rPr>
              <a:t>SOAP </a:t>
            </a:r>
            <a:r>
              <a:rPr lang="en-US" dirty="0">
                <a:solidFill>
                  <a:srgbClr val="0070C0"/>
                </a:solidFill>
              </a:rPr>
              <a:t>based </a:t>
            </a:r>
            <a:r>
              <a:rPr lang="en-US" dirty="0" err="1">
                <a:solidFill>
                  <a:srgbClr val="0070C0"/>
                </a:solidFill>
              </a:rPr>
              <a:t>webservices</a:t>
            </a:r>
            <a:r>
              <a:rPr lang="en-US" dirty="0">
                <a:solidFill>
                  <a:srgbClr val="0070C0"/>
                </a:solidFill>
              </a:rPr>
              <a:t> are protocol independent.</a:t>
            </a:r>
          </a:p>
          <a:p>
            <a:r>
              <a:rPr lang="en-US" dirty="0" smtClean="0">
                <a:solidFill>
                  <a:srgbClr val="00B050"/>
                </a:solidFill>
              </a:rPr>
              <a:t>REST </a:t>
            </a:r>
            <a:r>
              <a:rPr lang="en-US" dirty="0">
                <a:solidFill>
                  <a:srgbClr val="00B050"/>
                </a:solidFill>
              </a:rPr>
              <a:t>operations are limited (only http methods</a:t>
            </a:r>
            <a:r>
              <a:rPr lang="en-US" dirty="0" smtClean="0">
                <a:solidFill>
                  <a:srgbClr val="00B050"/>
                </a:solidFill>
              </a:rPr>
              <a:t>)</a:t>
            </a:r>
          </a:p>
          <a:p>
            <a:r>
              <a:rPr lang="en-US" dirty="0" smtClean="0">
                <a:solidFill>
                  <a:srgbClr val="0070C0"/>
                </a:solidFill>
              </a:rPr>
              <a:t>SOAP </a:t>
            </a:r>
            <a:r>
              <a:rPr lang="en-US" dirty="0">
                <a:solidFill>
                  <a:srgbClr val="0070C0"/>
                </a:solidFill>
              </a:rPr>
              <a:t>has built-in error handling.</a:t>
            </a:r>
          </a:p>
          <a:p>
            <a:r>
              <a:rPr lang="en-US" dirty="0" smtClean="0">
                <a:solidFill>
                  <a:srgbClr val="00B050"/>
                </a:solidFill>
              </a:rPr>
              <a:t>REST is easy </a:t>
            </a:r>
            <a:r>
              <a:rPr lang="en-US" dirty="0">
                <a:solidFill>
                  <a:srgbClr val="00B050"/>
                </a:solidFill>
              </a:rPr>
              <a:t>to test (in any </a:t>
            </a:r>
            <a:r>
              <a:rPr lang="en-US" dirty="0" smtClean="0">
                <a:solidFill>
                  <a:srgbClr val="00B050"/>
                </a:solidFill>
              </a:rPr>
              <a:t>browser)</a:t>
            </a:r>
          </a:p>
          <a:p>
            <a:r>
              <a:rPr lang="en-US" dirty="0" smtClean="0">
                <a:solidFill>
                  <a:srgbClr val="0070C0"/>
                </a:solidFill>
              </a:rPr>
              <a:t>SOAP is not only for Web.</a:t>
            </a:r>
          </a:p>
          <a:p>
            <a:r>
              <a:rPr lang="en-US" dirty="0" smtClean="0">
                <a:solidFill>
                  <a:srgbClr val="00B050"/>
                </a:solidFill>
              </a:rPr>
              <a:t>REST </a:t>
            </a:r>
            <a:r>
              <a:rPr lang="en-US" dirty="0">
                <a:solidFill>
                  <a:srgbClr val="00B050"/>
                </a:solidFill>
              </a:rPr>
              <a:t>development is faster and easier.</a:t>
            </a:r>
          </a:p>
          <a:p>
            <a:endParaRPr lang="en-US" dirty="0">
              <a:solidFill>
                <a:srgbClr val="00B050"/>
              </a:solidFill>
            </a:endParaRPr>
          </a:p>
        </p:txBody>
      </p:sp>
      <p:pic>
        <p:nvPicPr>
          <p:cNvPr id="1029" name="Picture 5" descr="https://encrypted-tbn0.gstatic.com/images?q=tbn:ANd9GcQ8qgpLNqXQRCvT-nCUh8hIvOdBq0L_9XfvY0paTx8fybZMcLmBeJwJYHJB:https://cdn3.iconfinder.com/data/icons/pictofoundry-pro-vector-set/512/ThumbsDown-51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0" y="1524000"/>
            <a:ext cx="342900" cy="3429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https://encrypted-tbn2.gstatic.com/images?q=tbn:ANd9GcSCcZeOFnQ6KUI-HBcdhMwzi80zulIW6VoA3Rbw_RZBwIVxjiZihigXLCH6:www.audreyandbharat.com/img/thumbsup.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81800" y="1485900"/>
            <a:ext cx="364066" cy="381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174561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arn(inVertic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SOAP vs. REST</a:t>
            </a:r>
          </a:p>
        </p:txBody>
      </p:sp>
      <p:sp>
        <p:nvSpPr>
          <p:cNvPr id="4" name="Date Placeholder 3"/>
          <p:cNvSpPr>
            <a:spLocks noGrp="1"/>
          </p:cNvSpPr>
          <p:nvPr>
            <p:ph type="dt" sz="half" idx="10"/>
          </p:nvPr>
        </p:nvSpPr>
        <p:spPr/>
        <p:txBody>
          <a:bodyPr/>
          <a:lstStyle/>
          <a:p>
            <a:fld id="{5B0968AC-9808-4430-9DA7-D12BF22C2B67}"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14</a:t>
            </a:fld>
            <a:endParaRPr lang="en-US"/>
          </a:p>
        </p:txBody>
      </p:sp>
      <p:sp>
        <p:nvSpPr>
          <p:cNvPr id="3" name="Content Placeholder 2"/>
          <p:cNvSpPr>
            <a:spLocks noGrp="1"/>
          </p:cNvSpPr>
          <p:nvPr>
            <p:ph sz="quarter" idx="1"/>
          </p:nvPr>
        </p:nvSpPr>
        <p:spPr/>
        <p:txBody>
          <a:bodyPr>
            <a:normAutofit fontScale="85000" lnSpcReduction="20000"/>
          </a:bodyPr>
          <a:lstStyle/>
          <a:p>
            <a:r>
              <a:rPr lang="en-US" dirty="0">
                <a:solidFill>
                  <a:srgbClr val="00B050"/>
                </a:solidFill>
              </a:rPr>
              <a:t>REST has better performance and scalability.</a:t>
            </a:r>
          </a:p>
          <a:p>
            <a:r>
              <a:rPr lang="en-US" dirty="0" smtClean="0">
                <a:solidFill>
                  <a:srgbClr val="0070C0"/>
                </a:solidFill>
              </a:rPr>
              <a:t>SOAP </a:t>
            </a:r>
            <a:r>
              <a:rPr lang="en-US" dirty="0">
                <a:solidFill>
                  <a:srgbClr val="0070C0"/>
                </a:solidFill>
              </a:rPr>
              <a:t>has many extensions built WS-* (security, transaction etc.)</a:t>
            </a:r>
          </a:p>
          <a:p>
            <a:r>
              <a:rPr lang="en-US" dirty="0" smtClean="0">
                <a:solidFill>
                  <a:srgbClr val="00B050"/>
                </a:solidFill>
              </a:rPr>
              <a:t>A </a:t>
            </a:r>
            <a:r>
              <a:rPr lang="en-US" dirty="0">
                <a:solidFill>
                  <a:srgbClr val="00B050"/>
                </a:solidFill>
              </a:rPr>
              <a:t>service offered in a REST style will be easier to consume than some complex API</a:t>
            </a:r>
            <a:r>
              <a:rPr lang="en-US" dirty="0" smtClean="0">
                <a:solidFill>
                  <a:srgbClr val="00B050"/>
                </a:solidFill>
              </a:rPr>
              <a:t>:</a:t>
            </a:r>
          </a:p>
          <a:p>
            <a:pPr lvl="1"/>
            <a:r>
              <a:rPr lang="en-US" dirty="0" smtClean="0">
                <a:solidFill>
                  <a:srgbClr val="00B050"/>
                </a:solidFill>
              </a:rPr>
              <a:t>Lower </a:t>
            </a:r>
            <a:r>
              <a:rPr lang="en-US" dirty="0">
                <a:solidFill>
                  <a:srgbClr val="00B050"/>
                </a:solidFill>
              </a:rPr>
              <a:t>learning curve for the </a:t>
            </a:r>
            <a:r>
              <a:rPr lang="en-US" dirty="0" smtClean="0">
                <a:solidFill>
                  <a:srgbClr val="00B050"/>
                </a:solidFill>
              </a:rPr>
              <a:t>consumer</a:t>
            </a:r>
          </a:p>
          <a:p>
            <a:pPr lvl="1"/>
            <a:r>
              <a:rPr lang="en-US" dirty="0" smtClean="0">
                <a:solidFill>
                  <a:srgbClr val="00B050"/>
                </a:solidFill>
              </a:rPr>
              <a:t>Lower </a:t>
            </a:r>
            <a:r>
              <a:rPr lang="en-US" dirty="0">
                <a:solidFill>
                  <a:srgbClr val="00B050"/>
                </a:solidFill>
              </a:rPr>
              <a:t>support overhead for the producer</a:t>
            </a:r>
          </a:p>
          <a:p>
            <a:r>
              <a:rPr lang="en-US" dirty="0">
                <a:solidFill>
                  <a:srgbClr val="0070C0"/>
                </a:solidFill>
              </a:rPr>
              <a:t>What happens when you need application semantics that don't fit into the GET / PUT / POST / DELETE generic interfaces and representational state model?</a:t>
            </a:r>
          </a:p>
          <a:p>
            <a:r>
              <a:rPr lang="en-US" dirty="0">
                <a:solidFill>
                  <a:srgbClr val="00B050"/>
                </a:solidFill>
              </a:rPr>
              <a:t>These interfaces are sufficiently general. Other interfaces considered harmful because they increase the costs of consuming particular services</a:t>
            </a:r>
          </a:p>
        </p:txBody>
      </p:sp>
      <p:pic>
        <p:nvPicPr>
          <p:cNvPr id="7" name="Picture 5" descr="https://encrypted-tbn0.gstatic.com/images?q=tbn:ANd9GcQ8qgpLNqXQRCvT-nCUh8hIvOdBq0L_9XfvY0paTx8fybZMcLmBeJwJYHJB:https://cdn3.iconfinder.com/data/icons/pictofoundry-pro-vector-set/512/ThumbsDown-51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0" y="1524000"/>
            <a:ext cx="342900" cy="3429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https://encrypted-tbn2.gstatic.com/images?q=tbn:ANd9GcSCcZeOFnQ6KUI-HBcdhMwzi80zulIW6VoA3Rbw_RZBwIVxjiZihigXLCH6:www.audreyandbharat.com/img/thumbsup.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81800" y="1485900"/>
            <a:ext cx="364066" cy="381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5203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REST?</a:t>
            </a:r>
            <a:endParaRPr lang="en-US" dirty="0"/>
          </a:p>
        </p:txBody>
      </p:sp>
      <p:sp>
        <p:nvSpPr>
          <p:cNvPr id="4" name="Date Placeholder 3"/>
          <p:cNvSpPr>
            <a:spLocks noGrp="1"/>
          </p:cNvSpPr>
          <p:nvPr>
            <p:ph type="dt" sz="half" idx="10"/>
          </p:nvPr>
        </p:nvSpPr>
        <p:spPr/>
        <p:txBody>
          <a:bodyPr/>
          <a:lstStyle/>
          <a:p>
            <a:fld id="{FAA0F9E4-309F-4A50-87AF-75CC253069D1}"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15</a:t>
            </a:fld>
            <a:endParaRPr lang="en-US"/>
          </a:p>
        </p:txBody>
      </p:sp>
      <p:sp>
        <p:nvSpPr>
          <p:cNvPr id="3" name="Content Placeholder 2"/>
          <p:cNvSpPr>
            <a:spLocks noGrp="1"/>
          </p:cNvSpPr>
          <p:nvPr>
            <p:ph sz="quarter" idx="1"/>
          </p:nvPr>
        </p:nvSpPr>
        <p:spPr/>
        <p:txBody>
          <a:bodyPr>
            <a:noAutofit/>
          </a:bodyPr>
          <a:lstStyle/>
          <a:p>
            <a:pPr algn="just"/>
            <a:r>
              <a:rPr lang="en-US" sz="1600" dirty="0"/>
              <a:t>Exposing a public API over the internet to handle CRUD operations on data.</a:t>
            </a:r>
          </a:p>
          <a:p>
            <a:pPr algn="just"/>
            <a:endParaRPr lang="en-US" sz="1600" dirty="0"/>
          </a:p>
          <a:p>
            <a:pPr algn="just"/>
            <a:r>
              <a:rPr lang="en-US" sz="1600" dirty="0"/>
              <a:t>REST permits many different formats like XML, JSON etc.</a:t>
            </a:r>
          </a:p>
          <a:p>
            <a:pPr algn="just"/>
            <a:endParaRPr lang="en-US" sz="1600" dirty="0"/>
          </a:p>
          <a:p>
            <a:pPr algn="just"/>
            <a:r>
              <a:rPr lang="en-US" sz="1600" dirty="0"/>
              <a:t>REST reads can be cached.</a:t>
            </a:r>
          </a:p>
          <a:p>
            <a:pPr algn="just"/>
            <a:endParaRPr lang="en-US" sz="1600" dirty="0"/>
          </a:p>
          <a:p>
            <a:pPr algn="just"/>
            <a:r>
              <a:rPr lang="en-US" sz="1600" dirty="0"/>
              <a:t>REST is concise. No need of additional messaging layer.</a:t>
            </a:r>
          </a:p>
          <a:p>
            <a:pPr algn="just"/>
            <a:endParaRPr lang="en-US" sz="1600" dirty="0"/>
          </a:p>
          <a:p>
            <a:pPr algn="just"/>
            <a:r>
              <a:rPr lang="en-US" sz="1600" dirty="0"/>
              <a:t>REST is stateless.  If an operation needs to be continued just REST doesn’t help.</a:t>
            </a:r>
          </a:p>
          <a:p>
            <a:pPr algn="just"/>
            <a:endParaRPr lang="en-US" sz="1600" dirty="0"/>
          </a:p>
          <a:p>
            <a:pPr algn="just"/>
            <a:r>
              <a:rPr lang="en-US" sz="1600" dirty="0"/>
              <a:t>Easy to test (in any browser, no need of a new client to write)</a:t>
            </a:r>
          </a:p>
          <a:p>
            <a:pPr algn="just"/>
            <a:endParaRPr lang="en-US" sz="1600" dirty="0"/>
          </a:p>
          <a:p>
            <a:pPr algn="just"/>
            <a:r>
              <a:rPr lang="en-US" sz="1600" dirty="0"/>
              <a:t>REST is particularly useful for restricted-profile devices such as mobile and PDAs for which the overhead of additional parameters like headers and other SOAP elements are less.</a:t>
            </a:r>
          </a:p>
        </p:txBody>
      </p:sp>
    </p:spTree>
    <p:extLst>
      <p:ext uri="{BB962C8B-B14F-4D97-AF65-F5344CB8AC3E}">
        <p14:creationId xmlns="" xmlns:p14="http://schemas.microsoft.com/office/powerpoint/2010/main" val="2073786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SOAP?</a:t>
            </a:r>
            <a:endParaRPr lang="en-US" dirty="0"/>
          </a:p>
        </p:txBody>
      </p:sp>
      <p:sp>
        <p:nvSpPr>
          <p:cNvPr id="4" name="Date Placeholder 3"/>
          <p:cNvSpPr>
            <a:spLocks noGrp="1"/>
          </p:cNvSpPr>
          <p:nvPr>
            <p:ph type="dt" sz="half" idx="10"/>
          </p:nvPr>
        </p:nvSpPr>
        <p:spPr/>
        <p:txBody>
          <a:bodyPr/>
          <a:lstStyle/>
          <a:p>
            <a:fld id="{7985877A-665D-42DF-9BF3-E8C988E81F46}"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16</a:t>
            </a:fld>
            <a:endParaRPr lang="en-US"/>
          </a:p>
        </p:txBody>
      </p:sp>
      <p:sp>
        <p:nvSpPr>
          <p:cNvPr id="3" name="Content Placeholder 2"/>
          <p:cNvSpPr>
            <a:spLocks noGrp="1"/>
          </p:cNvSpPr>
          <p:nvPr>
            <p:ph sz="quarter" idx="1"/>
          </p:nvPr>
        </p:nvSpPr>
        <p:spPr/>
        <p:txBody>
          <a:bodyPr>
            <a:normAutofit fontScale="55000" lnSpcReduction="20000"/>
          </a:bodyPr>
          <a:lstStyle/>
          <a:p>
            <a:pPr algn="just"/>
            <a:r>
              <a:rPr lang="en-US" dirty="0" smtClean="0"/>
              <a:t>SOAP </a:t>
            </a:r>
            <a:r>
              <a:rPr lang="en-US" dirty="0"/>
              <a:t>is not only for Web.  It has its own protocol. </a:t>
            </a:r>
          </a:p>
          <a:p>
            <a:pPr algn="just"/>
            <a:endParaRPr lang="en-US" dirty="0" smtClean="0"/>
          </a:p>
          <a:p>
            <a:pPr algn="just"/>
            <a:r>
              <a:rPr lang="en-US" dirty="0" smtClean="0"/>
              <a:t>SOAP </a:t>
            </a:r>
            <a:r>
              <a:rPr lang="en-US" dirty="0"/>
              <a:t>Exposes application logic (not data) as service</a:t>
            </a:r>
            <a:r>
              <a:rPr lang="en-US" dirty="0" smtClean="0"/>
              <a:t>.  Exposes named </a:t>
            </a:r>
            <a:r>
              <a:rPr lang="en-US" dirty="0"/>
              <a:t>operations.</a:t>
            </a:r>
          </a:p>
          <a:p>
            <a:pPr algn="just"/>
            <a:endParaRPr lang="en-US" dirty="0" smtClean="0"/>
          </a:p>
          <a:p>
            <a:pPr algn="just"/>
            <a:r>
              <a:rPr lang="en-US" dirty="0" smtClean="0"/>
              <a:t>Can </a:t>
            </a:r>
            <a:r>
              <a:rPr lang="en-US" dirty="0"/>
              <a:t>implement </a:t>
            </a:r>
            <a:r>
              <a:rPr lang="en-US" dirty="0" err="1"/>
              <a:t>stateful</a:t>
            </a:r>
            <a:r>
              <a:rPr lang="en-US" dirty="0"/>
              <a:t> web services.</a:t>
            </a:r>
          </a:p>
          <a:p>
            <a:pPr algn="just"/>
            <a:endParaRPr lang="en-US" dirty="0" smtClean="0"/>
          </a:p>
          <a:p>
            <a:pPr algn="just"/>
            <a:r>
              <a:rPr lang="en-US" dirty="0" smtClean="0"/>
              <a:t>SOAP </a:t>
            </a:r>
            <a:r>
              <a:rPr lang="en-US" dirty="0"/>
              <a:t>Web services </a:t>
            </a:r>
            <a:r>
              <a:rPr lang="en-US" dirty="0" smtClean="0"/>
              <a:t>are </a:t>
            </a:r>
            <a:r>
              <a:rPr lang="en-US" dirty="0"/>
              <a:t>useful in handling asynchronous processing and invocation.</a:t>
            </a:r>
          </a:p>
          <a:p>
            <a:pPr algn="just"/>
            <a:endParaRPr lang="en-US" dirty="0" smtClean="0"/>
          </a:p>
          <a:p>
            <a:pPr algn="just"/>
            <a:r>
              <a:rPr lang="en-US" dirty="0" smtClean="0"/>
              <a:t>SOAP </a:t>
            </a:r>
            <a:r>
              <a:rPr lang="en-US" dirty="0"/>
              <a:t>has additional feature built  on top of it  which REST doesn’t.</a:t>
            </a:r>
          </a:p>
          <a:p>
            <a:pPr lvl="1" algn="just"/>
            <a:r>
              <a:rPr lang="en-US" dirty="0"/>
              <a:t>WS-Security</a:t>
            </a:r>
          </a:p>
          <a:p>
            <a:pPr lvl="1" algn="just"/>
            <a:r>
              <a:rPr lang="en-US" dirty="0"/>
              <a:t>WS-Reliable Messaging </a:t>
            </a:r>
          </a:p>
          <a:p>
            <a:pPr lvl="1" algn="just"/>
            <a:r>
              <a:rPr lang="en-US" dirty="0"/>
              <a:t>WS-Atomic Transactions</a:t>
            </a:r>
          </a:p>
          <a:p>
            <a:pPr algn="just"/>
            <a:endParaRPr lang="en-US" dirty="0" smtClean="0"/>
          </a:p>
          <a:p>
            <a:pPr algn="just"/>
            <a:r>
              <a:rPr lang="en-US" dirty="0" smtClean="0"/>
              <a:t>Most </a:t>
            </a:r>
            <a:r>
              <a:rPr lang="en-US" dirty="0"/>
              <a:t>real-world applications are not simple and support complex operations, which require conversational state and contextual information to be maintained. With the SOAP approach, developers need not worry about writing this plumbing code into the application layer themselves</a:t>
            </a:r>
            <a:r>
              <a:rPr lang="en-US" dirty="0" smtClean="0"/>
              <a:t>.</a:t>
            </a:r>
            <a:endParaRPr lang="en-US" dirty="0"/>
          </a:p>
        </p:txBody>
      </p:sp>
    </p:spTree>
    <p:extLst>
      <p:ext uri="{BB962C8B-B14F-4D97-AF65-F5344CB8AC3E}">
        <p14:creationId xmlns="" xmlns:p14="http://schemas.microsoft.com/office/powerpoint/2010/main" val="3596308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Date Placeholder 3"/>
          <p:cNvSpPr>
            <a:spLocks noGrp="1"/>
          </p:cNvSpPr>
          <p:nvPr>
            <p:ph type="dt" sz="half" idx="10"/>
          </p:nvPr>
        </p:nvSpPr>
        <p:spPr/>
        <p:txBody>
          <a:bodyPr/>
          <a:lstStyle/>
          <a:p>
            <a:fld id="{8B993029-7101-4E72-83CF-FC602C08DC54}"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2</a:t>
            </a:fld>
            <a:endParaRPr lang="en-US"/>
          </a:p>
        </p:txBody>
      </p:sp>
      <p:sp>
        <p:nvSpPr>
          <p:cNvPr id="3" name="Content Placeholder 2"/>
          <p:cNvSpPr>
            <a:spLocks noGrp="1"/>
          </p:cNvSpPr>
          <p:nvPr>
            <p:ph sz="quarter" idx="1"/>
          </p:nvPr>
        </p:nvSpPr>
        <p:spPr/>
        <p:txBody>
          <a:bodyPr/>
          <a:lstStyle/>
          <a:p>
            <a:r>
              <a:rPr lang="en-US" dirty="0" smtClean="0"/>
              <a:t>RESTful </a:t>
            </a:r>
            <a:r>
              <a:rPr lang="en-US" dirty="0" err="1" smtClean="0"/>
              <a:t>webservices</a:t>
            </a:r>
            <a:endParaRPr lang="en-US" dirty="0" smtClean="0"/>
          </a:p>
          <a:p>
            <a:r>
              <a:rPr lang="en-US" dirty="0" smtClean="0"/>
              <a:t>Implementation of </a:t>
            </a:r>
            <a:r>
              <a:rPr lang="en-US" dirty="0" err="1" smtClean="0"/>
              <a:t>RESTful</a:t>
            </a:r>
            <a:r>
              <a:rPr lang="en-US" dirty="0" smtClean="0"/>
              <a:t> </a:t>
            </a:r>
            <a:r>
              <a:rPr lang="en-US" dirty="0" err="1" smtClean="0"/>
              <a:t>webservices</a:t>
            </a:r>
            <a:endParaRPr lang="en-US" dirty="0" smtClean="0"/>
          </a:p>
          <a:p>
            <a:r>
              <a:rPr lang="en-US" dirty="0" smtClean="0"/>
              <a:t>SOAP vs. REST</a:t>
            </a:r>
          </a:p>
          <a:p>
            <a:r>
              <a:rPr lang="en-US" dirty="0" smtClean="0"/>
              <a:t>Why SOAP?</a:t>
            </a:r>
          </a:p>
          <a:p>
            <a:r>
              <a:rPr lang="en-US" dirty="0" smtClean="0"/>
              <a:t>Why REST?</a:t>
            </a:r>
          </a:p>
          <a:p>
            <a:r>
              <a:rPr lang="en-US" dirty="0" smtClean="0"/>
              <a:t>Q&amp;A</a:t>
            </a:r>
            <a:endParaRPr lang="en-US" dirty="0"/>
          </a:p>
        </p:txBody>
      </p:sp>
    </p:spTree>
    <p:extLst>
      <p:ext uri="{BB962C8B-B14F-4D97-AF65-F5344CB8AC3E}">
        <p14:creationId xmlns="" xmlns:p14="http://schemas.microsoft.com/office/powerpoint/2010/main" val="4160727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Protocol</a:t>
            </a:r>
            <a:endParaRPr lang="en-US" dirty="0"/>
          </a:p>
        </p:txBody>
      </p:sp>
      <p:sp>
        <p:nvSpPr>
          <p:cNvPr id="4" name="Date Placeholder 3"/>
          <p:cNvSpPr>
            <a:spLocks noGrp="1"/>
          </p:cNvSpPr>
          <p:nvPr>
            <p:ph type="dt" sz="half" idx="10"/>
          </p:nvPr>
        </p:nvSpPr>
        <p:spPr/>
        <p:txBody>
          <a:bodyPr/>
          <a:lstStyle/>
          <a:p>
            <a:fld id="{15C057DD-1CF1-4FCE-9468-0908E0EE162B}"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3</a:t>
            </a:fld>
            <a:endParaRPr lang="en-US"/>
          </a:p>
        </p:txBody>
      </p:sp>
      <p:sp>
        <p:nvSpPr>
          <p:cNvPr id="3" name="Content Placeholder 2"/>
          <p:cNvSpPr>
            <a:spLocks noGrp="1"/>
          </p:cNvSpPr>
          <p:nvPr>
            <p:ph sz="quarter" idx="1"/>
          </p:nvPr>
        </p:nvSpPr>
        <p:spPr/>
        <p:txBody>
          <a:bodyPr>
            <a:normAutofit fontScale="77500" lnSpcReduction="20000"/>
          </a:bodyPr>
          <a:lstStyle/>
          <a:p>
            <a:r>
              <a:rPr lang="en-US" dirty="0" smtClean="0"/>
              <a:t>Lets use standard HTTP protocol</a:t>
            </a:r>
            <a:r>
              <a:rPr lang="en-US" dirty="0"/>
              <a:t>.</a:t>
            </a:r>
            <a:endParaRPr lang="en-US" dirty="0" smtClean="0"/>
          </a:p>
          <a:p>
            <a:endParaRPr lang="en-US" dirty="0" smtClean="0"/>
          </a:p>
          <a:p>
            <a:r>
              <a:rPr lang="en-US" dirty="0" smtClean="0"/>
              <a:t>It can be accessed via a URL (Uniform Resource Locator) like</a:t>
            </a:r>
          </a:p>
          <a:p>
            <a:pPr lvl="4"/>
            <a:r>
              <a:rPr lang="en-US" dirty="0"/>
              <a:t>http://</a:t>
            </a:r>
            <a:r>
              <a:rPr lang="en-US" dirty="0" smtClean="0"/>
              <a:t>www.vendorx.com/products/x123</a:t>
            </a:r>
          </a:p>
          <a:p>
            <a:endParaRPr lang="en-US" dirty="0" smtClean="0"/>
          </a:p>
          <a:p>
            <a:r>
              <a:rPr lang="en-US" dirty="0" smtClean="0"/>
              <a:t>It has standard methods to </a:t>
            </a:r>
          </a:p>
          <a:p>
            <a:pPr lvl="1"/>
            <a:r>
              <a:rPr lang="en-US" dirty="0" smtClean="0"/>
              <a:t>Retrieve 	( GET )</a:t>
            </a:r>
          </a:p>
          <a:p>
            <a:pPr lvl="1"/>
            <a:r>
              <a:rPr lang="en-US" dirty="0" smtClean="0"/>
              <a:t>Create 	( POST )</a:t>
            </a:r>
          </a:p>
          <a:p>
            <a:pPr lvl="1"/>
            <a:r>
              <a:rPr lang="en-US" dirty="0" smtClean="0"/>
              <a:t>Update 	( PUT ) </a:t>
            </a:r>
          </a:p>
          <a:p>
            <a:pPr lvl="1"/>
            <a:r>
              <a:rPr lang="en-US" dirty="0" smtClean="0"/>
              <a:t>Delete 	(DELETE )</a:t>
            </a:r>
          </a:p>
          <a:p>
            <a:endParaRPr lang="en-US" dirty="0" smtClean="0"/>
          </a:p>
          <a:p>
            <a:r>
              <a:rPr lang="en-US" dirty="0" smtClean="0"/>
              <a:t>Payload can be directly added to http message.  No need to wrap it in another protocol.</a:t>
            </a:r>
            <a:endParaRPr lang="en-US" dirty="0"/>
          </a:p>
        </p:txBody>
      </p:sp>
    </p:spTree>
    <p:extLst>
      <p:ext uri="{BB962C8B-B14F-4D97-AF65-F5344CB8AC3E}">
        <p14:creationId xmlns="" xmlns:p14="http://schemas.microsoft.com/office/powerpoint/2010/main" val="1474023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85720" y="357166"/>
            <a:ext cx="8143875" cy="762000"/>
          </a:xfrm>
        </p:spPr>
        <p:txBody>
          <a:bodyPr>
            <a:normAutofit/>
          </a:bodyPr>
          <a:lstStyle/>
          <a:p>
            <a:pPr eaLnBrk="1" hangingPunct="1"/>
            <a:r>
              <a:rPr lang="en-US" sz="4400" dirty="0" err="1" smtClean="0"/>
              <a:t>RESTful</a:t>
            </a:r>
            <a:r>
              <a:rPr lang="en-US" sz="4400" dirty="0" smtClean="0"/>
              <a:t> web services</a:t>
            </a:r>
          </a:p>
        </p:txBody>
      </p:sp>
      <p:sp>
        <p:nvSpPr>
          <p:cNvPr id="41990" name="Date Placeholder 5"/>
          <p:cNvSpPr>
            <a:spLocks noGrp="1"/>
          </p:cNvSpPr>
          <p:nvPr>
            <p:ph type="dt" sz="half" idx="10"/>
          </p:nvPr>
        </p:nvSpPr>
        <p:spPr>
          <a:noFill/>
        </p:spPr>
        <p:txBody>
          <a:bodyPr/>
          <a:lstStyle/>
          <a:p>
            <a:fld id="{26D2145A-FFCC-4980-98CC-8A7FA38BAF07}" type="datetime1">
              <a:rPr lang="en-US" smtClean="0"/>
              <a:pPr/>
              <a:t>12/1/2015</a:t>
            </a:fld>
            <a:endParaRPr lang="en-US" dirty="0" smtClean="0"/>
          </a:p>
        </p:txBody>
      </p:sp>
      <p:sp>
        <p:nvSpPr>
          <p:cNvPr id="8" name="Slide Number Placeholder 7"/>
          <p:cNvSpPr>
            <a:spLocks noGrp="1"/>
          </p:cNvSpPr>
          <p:nvPr>
            <p:ph type="sldNum" sz="quarter" idx="12"/>
          </p:nvPr>
        </p:nvSpPr>
        <p:spPr/>
        <p:txBody>
          <a:bodyPr>
            <a:normAutofit fontScale="85000" lnSpcReduction="20000"/>
          </a:bodyPr>
          <a:lstStyle/>
          <a:p>
            <a:fld id="{7D247B0F-2317-4FDF-9908-82BC46ABA316}" type="slidenum">
              <a:rPr lang="en-US" smtClean="0"/>
              <a:pPr/>
              <a:t>4</a:t>
            </a:fld>
            <a:endParaRPr lang="en-US"/>
          </a:p>
        </p:txBody>
      </p:sp>
      <p:sp>
        <p:nvSpPr>
          <p:cNvPr id="41987" name="Content Placeholder 2"/>
          <p:cNvSpPr>
            <a:spLocks noGrp="1"/>
          </p:cNvSpPr>
          <p:nvPr>
            <p:ph sz="quarter" idx="1"/>
          </p:nvPr>
        </p:nvSpPr>
        <p:spPr>
          <a:xfrm>
            <a:off x="381000" y="2362200"/>
            <a:ext cx="8143875" cy="3810000"/>
          </a:xfrm>
        </p:spPr>
        <p:txBody>
          <a:bodyPr>
            <a:normAutofit fontScale="70000" lnSpcReduction="20000"/>
          </a:bodyPr>
          <a:lstStyle/>
          <a:p>
            <a:r>
              <a:rPr lang="en-US" sz="2000" dirty="0" smtClean="0"/>
              <a:t>It is </a:t>
            </a:r>
            <a:r>
              <a:rPr lang="en-US" sz="2000" dirty="0"/>
              <a:t>a simple stateless architecture that generally runs over HTTP</a:t>
            </a:r>
            <a:r>
              <a:rPr lang="en-US" sz="2000" dirty="0" smtClean="0"/>
              <a:t>.</a:t>
            </a:r>
          </a:p>
          <a:p>
            <a:endParaRPr lang="en-US" sz="2000" dirty="0" smtClean="0"/>
          </a:p>
          <a:p>
            <a:r>
              <a:rPr lang="en-US" sz="2000" dirty="0" smtClean="0"/>
              <a:t>The </a:t>
            </a:r>
            <a:r>
              <a:rPr lang="en-US" sz="2000" dirty="0"/>
              <a:t>focus is on a resource in the system</a:t>
            </a:r>
          </a:p>
          <a:p>
            <a:pPr lvl="1"/>
            <a:r>
              <a:rPr lang="en-US" sz="1800" dirty="0"/>
              <a:t>Ex: an Employee, an Account, a Product etc.</a:t>
            </a:r>
          </a:p>
          <a:p>
            <a:pPr eaLnBrk="1" hangingPunct="1"/>
            <a:endParaRPr lang="en-US" sz="2000" dirty="0" smtClean="0"/>
          </a:p>
          <a:p>
            <a:pPr eaLnBrk="1" hangingPunct="1"/>
            <a:r>
              <a:rPr lang="en-US" sz="2000" dirty="0" smtClean="0"/>
              <a:t>Each unique URL is a representation of some object</a:t>
            </a:r>
          </a:p>
          <a:p>
            <a:pPr lvl="1">
              <a:buNone/>
            </a:pPr>
            <a:r>
              <a:rPr lang="en-US" sz="1600" dirty="0" smtClean="0"/>
              <a:t>Ex :  </a:t>
            </a:r>
            <a:r>
              <a:rPr lang="en-US" sz="1600" dirty="0">
                <a:solidFill>
                  <a:srgbClr val="0070C0"/>
                </a:solidFill>
              </a:rPr>
              <a:t>http://</a:t>
            </a:r>
            <a:r>
              <a:rPr lang="en-US" sz="1600" dirty="0" smtClean="0">
                <a:solidFill>
                  <a:srgbClr val="0070C0"/>
                </a:solidFill>
              </a:rPr>
              <a:t>www.vendorx.com/products</a:t>
            </a:r>
            <a:endParaRPr lang="en-US" sz="1600" dirty="0">
              <a:solidFill>
                <a:srgbClr val="0070C0"/>
              </a:solidFill>
            </a:endParaRPr>
          </a:p>
          <a:p>
            <a:pPr lvl="1">
              <a:buNone/>
            </a:pPr>
            <a:r>
              <a:rPr lang="en-US" sz="1600" dirty="0">
                <a:solidFill>
                  <a:srgbClr val="0070C0"/>
                </a:solidFill>
              </a:rPr>
              <a:t>	    http://www.vendorx.com/products/x123</a:t>
            </a:r>
          </a:p>
          <a:p>
            <a:pPr eaLnBrk="1" hangingPunct="1"/>
            <a:endParaRPr lang="en-US" sz="2000" dirty="0" smtClean="0"/>
          </a:p>
          <a:p>
            <a:pPr eaLnBrk="1" hangingPunct="1"/>
            <a:r>
              <a:rPr lang="en-US" sz="2000" dirty="0" smtClean="0"/>
              <a:t>HTTP methods (GET/POST/…) operates on the resource.</a:t>
            </a:r>
          </a:p>
          <a:p>
            <a:pPr eaLnBrk="1" hangingPunct="1"/>
            <a:endParaRPr lang="en-US" sz="2000" dirty="0" smtClean="0"/>
          </a:p>
          <a:p>
            <a:pPr eaLnBrk="1" hangingPunct="1"/>
            <a:r>
              <a:rPr lang="en-US" sz="2000" dirty="0" smtClean="0"/>
              <a:t>Object state is transferred and stored at client.</a:t>
            </a:r>
          </a:p>
          <a:p>
            <a:pPr eaLnBrk="1" hangingPunct="1"/>
            <a:endParaRPr lang="en-US" sz="2000" dirty="0" smtClean="0"/>
          </a:p>
          <a:p>
            <a:pPr eaLnBrk="1" hangingPunct="1"/>
            <a:r>
              <a:rPr lang="en-US" sz="2000" dirty="0" smtClean="0"/>
              <a:t>Representation of the resource state in XML, JSON etc.</a:t>
            </a:r>
            <a:endParaRPr lang="en-US" sz="2000" dirty="0" smtClean="0">
              <a:solidFill>
                <a:srgbClr val="0070C0"/>
              </a:solidFill>
            </a:endParaRPr>
          </a:p>
        </p:txBody>
      </p:sp>
      <p:sp>
        <p:nvSpPr>
          <p:cNvPr id="41991" name="TextBox 7"/>
          <p:cNvSpPr txBox="1">
            <a:spLocks noChangeArrowheads="1"/>
          </p:cNvSpPr>
          <p:nvPr/>
        </p:nvSpPr>
        <p:spPr bwMode="auto">
          <a:xfrm>
            <a:off x="228600" y="1676400"/>
            <a:ext cx="8610600" cy="461665"/>
          </a:xfrm>
          <a:prstGeom prst="rect">
            <a:avLst/>
          </a:prstGeom>
          <a:noFill/>
          <a:ln w="9525">
            <a:noFill/>
            <a:miter lim="800000"/>
            <a:headEnd/>
            <a:tailEnd/>
          </a:ln>
        </p:spPr>
        <p:txBody>
          <a:bodyPr>
            <a:spAutoFit/>
          </a:bodyPr>
          <a:lstStyle/>
          <a:p>
            <a:pPr algn="ctr"/>
            <a:r>
              <a:rPr lang="en-US" sz="2400" b="1" dirty="0" err="1">
                <a:solidFill>
                  <a:srgbClr val="0000FF"/>
                </a:solidFill>
              </a:rPr>
              <a:t>RE</a:t>
            </a:r>
            <a:r>
              <a:rPr lang="en-US" sz="2400" dirty="0" err="1">
                <a:solidFill>
                  <a:srgbClr val="0000FF"/>
                </a:solidFill>
              </a:rPr>
              <a:t>presentational</a:t>
            </a:r>
            <a:r>
              <a:rPr lang="en-US" sz="2400" dirty="0">
                <a:solidFill>
                  <a:srgbClr val="0000FF"/>
                </a:solidFill>
              </a:rPr>
              <a:t> </a:t>
            </a:r>
            <a:r>
              <a:rPr lang="en-US" sz="2400" b="1" dirty="0">
                <a:solidFill>
                  <a:srgbClr val="0000FF"/>
                </a:solidFill>
              </a:rPr>
              <a:t>S</a:t>
            </a:r>
            <a:r>
              <a:rPr lang="en-US" sz="2400" dirty="0">
                <a:solidFill>
                  <a:srgbClr val="0000FF"/>
                </a:solidFill>
              </a:rPr>
              <a:t>tate </a:t>
            </a:r>
            <a:r>
              <a:rPr lang="en-US" sz="2400" b="1" dirty="0">
                <a:solidFill>
                  <a:srgbClr val="0000FF"/>
                </a:solidFill>
              </a:rPr>
              <a:t>T</a:t>
            </a:r>
            <a:r>
              <a:rPr lang="en-US" sz="2400" dirty="0">
                <a:solidFill>
                  <a:srgbClr val="0000FF"/>
                </a:solidFill>
              </a:rPr>
              <a:t>ransfer</a:t>
            </a:r>
          </a:p>
        </p:txBody>
      </p:sp>
    </p:spTree>
    <p:extLst>
      <p:ext uri="{BB962C8B-B14F-4D97-AF65-F5344CB8AC3E}">
        <p14:creationId xmlns="" xmlns:p14="http://schemas.microsoft.com/office/powerpoint/2010/main" val="3237745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066800"/>
          </a:xfrm>
        </p:spPr>
        <p:txBody>
          <a:bodyPr/>
          <a:lstStyle/>
          <a:p>
            <a:r>
              <a:rPr lang="en-US" sz="4000" dirty="0" smtClean="0"/>
              <a:t>RPC </a:t>
            </a:r>
            <a:r>
              <a:rPr lang="en-US" sz="4000" dirty="0" err="1" smtClean="0"/>
              <a:t>vs</a:t>
            </a:r>
            <a:r>
              <a:rPr lang="en-US" sz="4000" dirty="0" smtClean="0"/>
              <a:t> REST</a:t>
            </a:r>
            <a:endParaRPr lang="en-US" dirty="0"/>
          </a:p>
        </p:txBody>
      </p:sp>
      <p:sp>
        <p:nvSpPr>
          <p:cNvPr id="7" name="Date Placeholder 6"/>
          <p:cNvSpPr>
            <a:spLocks noGrp="1"/>
          </p:cNvSpPr>
          <p:nvPr>
            <p:ph type="dt" sz="half" idx="10"/>
          </p:nvPr>
        </p:nvSpPr>
        <p:spPr/>
        <p:txBody>
          <a:bodyPr/>
          <a:lstStyle/>
          <a:p>
            <a:fld id="{15909C91-AA87-4822-9190-2149945C85CA}" type="datetime1">
              <a:rPr lang="en-US" smtClean="0"/>
              <a:pPr/>
              <a:t>12/1/2015</a:t>
            </a:fld>
            <a:endParaRPr lang="en-US"/>
          </a:p>
        </p:txBody>
      </p:sp>
      <p:sp>
        <p:nvSpPr>
          <p:cNvPr id="10" name="Slide Number Placeholder 9"/>
          <p:cNvSpPr>
            <a:spLocks noGrp="1"/>
          </p:cNvSpPr>
          <p:nvPr>
            <p:ph type="sldNum" sz="quarter" idx="12"/>
          </p:nvPr>
        </p:nvSpPr>
        <p:spPr/>
        <p:txBody>
          <a:bodyPr>
            <a:normAutofit fontScale="85000" lnSpcReduction="20000"/>
          </a:bodyPr>
          <a:lstStyle/>
          <a:p>
            <a:fld id="{7D247B0F-2317-4FDF-9908-82BC46ABA316}" type="slidenum">
              <a:rPr lang="en-US" smtClean="0"/>
              <a:pPr/>
              <a:t>5</a:t>
            </a:fld>
            <a:endParaRPr lang="en-US"/>
          </a:p>
        </p:txBody>
      </p:sp>
      <p:sp>
        <p:nvSpPr>
          <p:cNvPr id="2" name="Content Placeholder 1"/>
          <p:cNvSpPr>
            <a:spLocks noGrp="1"/>
          </p:cNvSpPr>
          <p:nvPr>
            <p:ph sz="quarter" idx="1"/>
          </p:nvPr>
        </p:nvSpPr>
        <p:spPr>
          <a:xfrm>
            <a:off x="609600" y="1828800"/>
            <a:ext cx="5410200" cy="2286000"/>
          </a:xfrm>
        </p:spPr>
        <p:style>
          <a:lnRef idx="2">
            <a:schemeClr val="accent2"/>
          </a:lnRef>
          <a:fillRef idx="1">
            <a:schemeClr val="lt1"/>
          </a:fillRef>
          <a:effectRef idx="0">
            <a:schemeClr val="accent2"/>
          </a:effectRef>
          <a:fontRef idx="minor">
            <a:schemeClr val="dk1"/>
          </a:fontRef>
        </p:style>
        <p:txBody>
          <a:bodyPr>
            <a:normAutofit/>
          </a:bodyPr>
          <a:lstStyle/>
          <a:p>
            <a:endParaRPr lang="en-US" sz="1600" dirty="0" smtClean="0"/>
          </a:p>
          <a:p>
            <a:r>
              <a:rPr lang="en-US" sz="1600" dirty="0" smtClean="0"/>
              <a:t>Every object has its own unique methods</a:t>
            </a:r>
          </a:p>
          <a:p>
            <a:r>
              <a:rPr lang="en-US" sz="1600" dirty="0" smtClean="0"/>
              <a:t>Methods can be remotely invoked over the Internet</a:t>
            </a:r>
          </a:p>
          <a:p>
            <a:r>
              <a:rPr lang="en-US" sz="1600" dirty="0" smtClean="0"/>
              <a:t>A single URI represents the end-point, and that's the only contract with the Web</a:t>
            </a:r>
          </a:p>
          <a:p>
            <a:r>
              <a:rPr lang="en-US" sz="1600" dirty="0" smtClean="0"/>
              <a:t>Data hidden behind method calls and parameters</a:t>
            </a:r>
          </a:p>
          <a:p>
            <a:r>
              <a:rPr lang="en-US" sz="1600" dirty="0" smtClean="0"/>
              <a:t>Data is unavailable to Web applications</a:t>
            </a:r>
            <a:endParaRPr lang="en-US" sz="1600" dirty="0"/>
          </a:p>
        </p:txBody>
      </p:sp>
      <p:sp>
        <p:nvSpPr>
          <p:cNvPr id="4" name="Content Placeholder 1"/>
          <p:cNvSpPr txBox="1">
            <a:spLocks/>
          </p:cNvSpPr>
          <p:nvPr/>
        </p:nvSpPr>
        <p:spPr>
          <a:xfrm>
            <a:off x="3962400" y="4572000"/>
            <a:ext cx="4876800" cy="167640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365760" indent="-256032">
              <a:lnSpc>
                <a:spcPct val="80000"/>
              </a:lnSpc>
              <a:spcBef>
                <a:spcPts val="400"/>
              </a:spcBef>
              <a:buClr>
                <a:schemeClr val="accent1"/>
              </a:buClr>
              <a:buSzPct val="68000"/>
              <a:buFont typeface="Wingdings 3"/>
              <a:buChar char=""/>
            </a:pPr>
            <a:endParaRPr lang="en-US" sz="1600" dirty="0" smtClean="0"/>
          </a:p>
          <a:p>
            <a:pPr marL="365760" indent="-256032">
              <a:lnSpc>
                <a:spcPct val="80000"/>
              </a:lnSpc>
              <a:spcBef>
                <a:spcPts val="400"/>
              </a:spcBef>
              <a:buClr>
                <a:schemeClr val="accent1"/>
              </a:buClr>
              <a:buSzPct val="68000"/>
              <a:buFont typeface="Wingdings 3"/>
              <a:buChar char=""/>
            </a:pPr>
            <a:r>
              <a:rPr lang="en-US" sz="1600" dirty="0"/>
              <a:t>Every useful data object has an address</a:t>
            </a:r>
          </a:p>
          <a:p>
            <a:pPr marL="365760" indent="-256032">
              <a:lnSpc>
                <a:spcPct val="80000"/>
              </a:lnSpc>
              <a:spcBef>
                <a:spcPts val="400"/>
              </a:spcBef>
              <a:buClr>
                <a:schemeClr val="accent1"/>
              </a:buClr>
              <a:buSzPct val="68000"/>
              <a:buFont typeface="Wingdings 3"/>
              <a:buChar char=""/>
            </a:pPr>
            <a:r>
              <a:rPr lang="en-US" sz="1600" dirty="0"/>
              <a:t>Resources themselves are the targets for method calls</a:t>
            </a:r>
          </a:p>
          <a:p>
            <a:pPr marL="365760" indent="-256032">
              <a:lnSpc>
                <a:spcPct val="80000"/>
              </a:lnSpc>
              <a:spcBef>
                <a:spcPts val="400"/>
              </a:spcBef>
              <a:buClr>
                <a:schemeClr val="accent1"/>
              </a:buClr>
              <a:buSzPct val="68000"/>
              <a:buFont typeface="Wingdings 3"/>
              <a:buChar char=""/>
            </a:pPr>
            <a:r>
              <a:rPr lang="en-US" sz="1600" dirty="0"/>
              <a:t>The list of methods is fixed for all resources</a:t>
            </a:r>
          </a:p>
        </p:txBody>
      </p:sp>
      <p:sp>
        <p:nvSpPr>
          <p:cNvPr id="5" name="TextBox 4"/>
          <p:cNvSpPr txBox="1"/>
          <p:nvPr/>
        </p:nvSpPr>
        <p:spPr>
          <a:xfrm>
            <a:off x="609600" y="1371600"/>
            <a:ext cx="752129" cy="400110"/>
          </a:xfrm>
          <a:prstGeom prst="rect">
            <a:avLst/>
          </a:prstGeom>
          <a:noFill/>
        </p:spPr>
        <p:txBody>
          <a:bodyPr wrap="none" rtlCol="0">
            <a:spAutoFit/>
          </a:bodyPr>
          <a:lstStyle/>
          <a:p>
            <a:r>
              <a:rPr lang="en-US" sz="2000" b="1" dirty="0" smtClean="0">
                <a:solidFill>
                  <a:srgbClr val="00B050"/>
                </a:solidFill>
              </a:rPr>
              <a:t>RPC</a:t>
            </a:r>
            <a:endParaRPr lang="en-US" b="1" dirty="0">
              <a:solidFill>
                <a:srgbClr val="00B050"/>
              </a:solidFill>
            </a:endParaRPr>
          </a:p>
        </p:txBody>
      </p:sp>
      <p:sp>
        <p:nvSpPr>
          <p:cNvPr id="6" name="TextBox 5"/>
          <p:cNvSpPr txBox="1"/>
          <p:nvPr/>
        </p:nvSpPr>
        <p:spPr>
          <a:xfrm>
            <a:off x="7923565" y="4114800"/>
            <a:ext cx="915635" cy="400110"/>
          </a:xfrm>
          <a:prstGeom prst="rect">
            <a:avLst/>
          </a:prstGeom>
          <a:noFill/>
        </p:spPr>
        <p:txBody>
          <a:bodyPr wrap="none" rtlCol="0">
            <a:spAutoFit/>
          </a:bodyPr>
          <a:lstStyle/>
          <a:p>
            <a:r>
              <a:rPr lang="en-US" sz="2000" b="1" dirty="0" smtClean="0">
                <a:solidFill>
                  <a:srgbClr val="00B050"/>
                </a:solidFill>
              </a:rPr>
              <a:t>REST</a:t>
            </a:r>
            <a:endParaRPr lang="en-US" sz="2000" b="1" dirty="0">
              <a:solidFill>
                <a:srgbClr val="00B050"/>
              </a:solidFill>
            </a:endParaRPr>
          </a:p>
        </p:txBody>
      </p:sp>
    </p:spTree>
    <p:extLst>
      <p:ext uri="{BB962C8B-B14F-4D97-AF65-F5344CB8AC3E}">
        <p14:creationId xmlns="" xmlns:p14="http://schemas.microsoft.com/office/powerpoint/2010/main" val="3315437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57158" y="285728"/>
            <a:ext cx="8345488" cy="1219200"/>
          </a:xfrm>
        </p:spPr>
        <p:txBody>
          <a:bodyPr>
            <a:normAutofit/>
          </a:bodyPr>
          <a:lstStyle/>
          <a:p>
            <a:pPr eaLnBrk="1" hangingPunct="1"/>
            <a:r>
              <a:rPr lang="en-US" sz="4400" dirty="0" err="1" smtClean="0"/>
              <a:t>RESTful</a:t>
            </a:r>
            <a:r>
              <a:rPr lang="en-US" sz="4400" dirty="0" smtClean="0"/>
              <a:t> web services </a:t>
            </a:r>
            <a:r>
              <a:rPr lang="en-US" sz="4400" dirty="0" err="1" smtClean="0"/>
              <a:t>contd</a:t>
            </a:r>
            <a:r>
              <a:rPr lang="en-US" sz="4400" dirty="0" smtClean="0"/>
              <a:t>…</a:t>
            </a:r>
          </a:p>
        </p:txBody>
      </p:sp>
      <p:sp>
        <p:nvSpPr>
          <p:cNvPr id="43013" name="Date Placeholder 5"/>
          <p:cNvSpPr>
            <a:spLocks noGrp="1"/>
          </p:cNvSpPr>
          <p:nvPr>
            <p:ph type="dt" sz="half" idx="10"/>
          </p:nvPr>
        </p:nvSpPr>
        <p:spPr>
          <a:noFill/>
        </p:spPr>
        <p:txBody>
          <a:bodyPr/>
          <a:lstStyle/>
          <a:p>
            <a:fld id="{BE99A679-3CFB-4371-9C89-E270BFE1F73A}" type="datetime1">
              <a:rPr lang="en-US" smtClean="0"/>
              <a:pPr/>
              <a:t>12/1/2015</a:t>
            </a:fld>
            <a:endParaRPr lang="en-US" smtClean="0"/>
          </a:p>
        </p:txBody>
      </p:sp>
      <p:sp>
        <p:nvSpPr>
          <p:cNvPr id="2" name="Slide Number Placeholder 1"/>
          <p:cNvSpPr>
            <a:spLocks noGrp="1"/>
          </p:cNvSpPr>
          <p:nvPr>
            <p:ph type="sldNum" sz="quarter" idx="12"/>
          </p:nvPr>
        </p:nvSpPr>
        <p:spPr/>
        <p:txBody>
          <a:bodyPr>
            <a:normAutofit fontScale="85000" lnSpcReduction="20000"/>
          </a:bodyPr>
          <a:lstStyle/>
          <a:p>
            <a:fld id="{7D247B0F-2317-4FDF-9908-82BC46ABA316}" type="slidenum">
              <a:rPr lang="en-US" smtClean="0"/>
              <a:pPr/>
              <a:t>6</a:t>
            </a:fld>
            <a:endParaRPr lang="en-US"/>
          </a:p>
        </p:txBody>
      </p:sp>
      <p:sp>
        <p:nvSpPr>
          <p:cNvPr id="12" name="Text Placeholder 2"/>
          <p:cNvSpPr txBox="1">
            <a:spLocks/>
          </p:cNvSpPr>
          <p:nvPr/>
        </p:nvSpPr>
        <p:spPr bwMode="auto">
          <a:xfrm>
            <a:off x="3505200" y="4393432"/>
            <a:ext cx="4876800" cy="1550168"/>
          </a:xfrm>
          <a:prstGeom prst="rect">
            <a:avLst/>
          </a:prstGeom>
          <a:no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defPPr marL="411480" marR="0" lvl="0" indent="-292680">
              <a:lnSpc>
                <a:spcPct val="85000"/>
              </a:lnSpc>
              <a:spcBef>
                <a:spcPts val="1295"/>
              </a:spcBef>
              <a:spcAft>
                <a:spcPts val="0"/>
              </a:spcAft>
              <a:buClr>
                <a:srgbClr val="5382A1"/>
              </a:buClr>
              <a:buSzPct val="85000"/>
              <a:buFont typeface="Arial" pitchFamily="34"/>
              <a:buNone/>
              <a:defRPr lang="en-US" sz="2800" b="0" i="0" u="none" strike="noStrike">
                <a:ln>
                  <a:noFill/>
                </a:ln>
                <a:solidFill>
                  <a:srgbClr val="000000"/>
                </a:solidFill>
                <a:latin typeface="Arial" pitchFamily="34"/>
                <a:ea typeface="Andale Sans UI" pitchFamily="2"/>
                <a:cs typeface="Tahoma" pitchFamily="2"/>
              </a:defRPr>
            </a:defPPr>
            <a:lvl1pPr marL="411480" marR="0" lvl="0" indent="-292680">
              <a:lnSpc>
                <a:spcPct val="85000"/>
              </a:lnSpc>
              <a:spcBef>
                <a:spcPts val="1295"/>
              </a:spcBef>
              <a:spcAft>
                <a:spcPts val="0"/>
              </a:spcAft>
              <a:buClr>
                <a:srgbClr val="5382A1"/>
              </a:buClr>
              <a:buSzPct val="85000"/>
              <a:buFont typeface="Arial" pitchFamily="34"/>
              <a:buChar char="•"/>
              <a:defRPr lang="en-US" sz="2800" b="0" i="0" u="none" strike="noStrike">
                <a:ln>
                  <a:noFill/>
                </a:ln>
                <a:solidFill>
                  <a:srgbClr val="000000"/>
                </a:solidFill>
                <a:latin typeface="Arial" pitchFamily="34"/>
                <a:ea typeface="Andale Sans UI" pitchFamily="2"/>
                <a:cs typeface="Tahoma" pitchFamily="2"/>
              </a:defRPr>
            </a:lvl1pPr>
            <a:lvl2pPr marL="768240" marR="0" lvl="1" indent="-301680">
              <a:lnSpc>
                <a:spcPct val="85000"/>
              </a:lnSpc>
              <a:spcBef>
                <a:spcPts val="720"/>
              </a:spcBef>
              <a:spcAft>
                <a:spcPts val="0"/>
              </a:spcAft>
              <a:buClr>
                <a:srgbClr val="5382A1"/>
              </a:buClr>
              <a:buSzPct val="85000"/>
              <a:buFont typeface="Arial" pitchFamily="34"/>
              <a:buChar char="&gt;"/>
              <a:defRPr lang="en-US" sz="2400" b="0" i="0" u="none" strike="noStrike">
                <a:ln>
                  <a:noFill/>
                </a:ln>
                <a:solidFill>
                  <a:srgbClr val="000000"/>
                </a:solidFill>
                <a:latin typeface="Arial" pitchFamily="34"/>
                <a:ea typeface="Andale Sans UI" pitchFamily="2"/>
                <a:cs typeface="Tahoma" pitchFamily="2"/>
              </a:defRPr>
            </a:lvl2pPr>
            <a:lvl3pPr marL="1115640" marR="0" lvl="2" indent="-228600">
              <a:lnSpc>
                <a:spcPct val="85000"/>
              </a:lnSpc>
              <a:spcBef>
                <a:spcPts val="289"/>
              </a:spcBef>
              <a:spcAft>
                <a:spcPts val="865"/>
              </a:spcAft>
              <a:buClr>
                <a:srgbClr val="5382A1"/>
              </a:buClr>
              <a:buSzPct val="85000"/>
              <a:buFont typeface="StarSymbol"/>
              <a:buChar char="●"/>
              <a:defRPr lang="en-US" sz="2400" b="0" i="0" u="none" strike="noStrike">
                <a:ln>
                  <a:noFill/>
                </a:ln>
                <a:solidFill>
                  <a:srgbClr val="000000"/>
                </a:solidFill>
                <a:latin typeface="Arial" pitchFamily="34"/>
                <a:ea typeface="Andale Sans UI" pitchFamily="2"/>
                <a:cs typeface="Tahoma" pitchFamily="2"/>
              </a:defRPr>
            </a:lvl3pPr>
            <a:lvl4pPr marL="1728000" marR="0" lvl="3" indent="-216000">
              <a:lnSpc>
                <a:spcPct val="85000"/>
              </a:lnSpc>
              <a:spcBef>
                <a:spcPts val="0"/>
              </a:spcBef>
              <a:spcAft>
                <a:spcPts val="567"/>
              </a:spcAft>
              <a:buClr>
                <a:srgbClr val="5382A1"/>
              </a:buClr>
              <a:buSzPct val="85000"/>
              <a:buFont typeface="StarSymbol"/>
              <a:buChar char="–"/>
              <a:defRPr lang="en-US" sz="2000" b="0" i="0" u="none" strike="noStrike">
                <a:ln>
                  <a:noFill/>
                </a:ln>
                <a:solidFill>
                  <a:srgbClr val="000000"/>
                </a:solidFill>
                <a:latin typeface="Arial" pitchFamily="34"/>
                <a:ea typeface="Andale Sans UI" pitchFamily="2"/>
                <a:cs typeface="Tahoma" pitchFamily="2"/>
              </a:defRPr>
            </a:lvl4pPr>
            <a:lvl5pPr marL="2160000" marR="0" lvl="4" indent="-216000">
              <a:lnSpc>
                <a:spcPct val="85000"/>
              </a:lnSpc>
              <a:spcBef>
                <a:spcPts val="0"/>
              </a:spcBef>
              <a:spcAft>
                <a:spcPts val="283"/>
              </a:spcAft>
              <a:buClr>
                <a:srgbClr val="5382A1"/>
              </a:buClr>
              <a:buSzPct val="85000"/>
              <a:buFont typeface="StarSymbol"/>
              <a:buChar char="●"/>
              <a:defRPr lang="en-US" sz="2000" b="0" i="0" u="none" strike="noStrike">
                <a:ln>
                  <a:noFill/>
                </a:ln>
                <a:solidFill>
                  <a:srgbClr val="000000"/>
                </a:solidFill>
                <a:latin typeface="Arial" pitchFamily="34"/>
                <a:ea typeface="Andale Sans UI" pitchFamily="2"/>
                <a:cs typeface="Tahoma" pitchFamily="2"/>
              </a:defRPr>
            </a:lvl5pPr>
            <a:lvl6pPr marL="2592000" marR="0" lvl="5" indent="-216000">
              <a:lnSpc>
                <a:spcPct val="85000"/>
              </a:lnSpc>
              <a:spcBef>
                <a:spcPts val="0"/>
              </a:spcBef>
              <a:spcAft>
                <a:spcPts val="283"/>
              </a:spcAft>
              <a:buClr>
                <a:srgbClr val="5382A1"/>
              </a:buClr>
              <a:buSzPct val="85000"/>
              <a:buFont typeface="StarSymbol"/>
              <a:buChar char="●"/>
              <a:defRPr lang="en-US" sz="2000" b="0" i="0" u="none" strike="noStrike">
                <a:ln>
                  <a:noFill/>
                </a:ln>
                <a:solidFill>
                  <a:srgbClr val="000000"/>
                </a:solidFill>
                <a:latin typeface="Arial" pitchFamily="34"/>
                <a:ea typeface="Andale Sans UI" pitchFamily="2"/>
                <a:cs typeface="Tahoma" pitchFamily="2"/>
              </a:defRPr>
            </a:lvl6pPr>
            <a:lvl7pPr marL="3024000" marR="0" lvl="6" indent="-216000">
              <a:lnSpc>
                <a:spcPct val="85000"/>
              </a:lnSpc>
              <a:spcBef>
                <a:spcPts val="0"/>
              </a:spcBef>
              <a:spcAft>
                <a:spcPts val="283"/>
              </a:spcAft>
              <a:buClr>
                <a:srgbClr val="5382A1"/>
              </a:buClr>
              <a:buSzPct val="85000"/>
              <a:buFont typeface="StarSymbol"/>
              <a:buChar char="●"/>
              <a:defRPr lang="en-US" sz="2000" b="0" i="0" u="none" strike="noStrike">
                <a:ln>
                  <a:noFill/>
                </a:ln>
                <a:solidFill>
                  <a:srgbClr val="000000"/>
                </a:solidFill>
                <a:latin typeface="Arial" pitchFamily="34"/>
                <a:ea typeface="Andale Sans UI" pitchFamily="2"/>
                <a:cs typeface="Tahoma" pitchFamily="2"/>
              </a:defRPr>
            </a:lvl7pPr>
            <a:lvl8pPr marL="3456000" marR="0" lvl="7" indent="-216000">
              <a:lnSpc>
                <a:spcPct val="85000"/>
              </a:lnSpc>
              <a:spcBef>
                <a:spcPts val="0"/>
              </a:spcBef>
              <a:spcAft>
                <a:spcPts val="283"/>
              </a:spcAft>
              <a:buClr>
                <a:srgbClr val="5382A1"/>
              </a:buClr>
              <a:buSzPct val="85000"/>
              <a:buFont typeface="StarSymbol"/>
              <a:buChar char="●"/>
              <a:defRPr lang="en-US" sz="2000" b="0" i="0" u="none" strike="noStrike">
                <a:ln>
                  <a:noFill/>
                </a:ln>
                <a:solidFill>
                  <a:srgbClr val="000000"/>
                </a:solidFill>
                <a:latin typeface="Arial" pitchFamily="34"/>
                <a:ea typeface="Andale Sans UI" pitchFamily="2"/>
                <a:cs typeface="Tahoma" pitchFamily="2"/>
              </a:defRPr>
            </a:lvl8pPr>
            <a:lvl9pPr marL="3887999" marR="0" lvl="8" indent="-216000">
              <a:lnSpc>
                <a:spcPct val="85000"/>
              </a:lnSpc>
              <a:spcBef>
                <a:spcPts val="0"/>
              </a:spcBef>
              <a:spcAft>
                <a:spcPts val="283"/>
              </a:spcAft>
              <a:buClr>
                <a:srgbClr val="5382A1"/>
              </a:buClr>
              <a:buSzPct val="85000"/>
              <a:buFont typeface="StarSymbol"/>
              <a:buChar char="●"/>
              <a:tabLst/>
              <a:defRPr lang="en-US" sz="2000" b="0" i="0" u="none" strike="noStrike">
                <a:ln>
                  <a:noFill/>
                </a:ln>
                <a:solidFill>
                  <a:srgbClr val="000000"/>
                </a:solidFill>
                <a:latin typeface="Arial" pitchFamily="34"/>
                <a:ea typeface="Andale Sans UI" pitchFamily="2"/>
                <a:cs typeface="Tahoma" pitchFamily="2"/>
              </a:defRPr>
            </a:lvl9pPr>
          </a:lstStyle>
          <a:p>
            <a:pPr algn="ctr" eaLnBrk="0" hangingPunct="0">
              <a:spcBef>
                <a:spcPts val="598"/>
              </a:spcBef>
              <a:buFont typeface="Arial" pitchFamily="34"/>
              <a:buNone/>
              <a:defRPr/>
            </a:pPr>
            <a:r>
              <a:rPr sz="2000" b="1" dirty="0">
                <a:solidFill>
                  <a:schemeClr val="tx1"/>
                </a:solidFill>
                <a:latin typeface="Arial" charset="0"/>
                <a:ea typeface="+mn-ea"/>
                <a:cs typeface="+mn-cs"/>
              </a:rPr>
              <a:t>Client side</a:t>
            </a:r>
          </a:p>
          <a:p>
            <a:pPr lvl="1" eaLnBrk="0" hangingPunct="0">
              <a:defRPr/>
            </a:pPr>
            <a:r>
              <a:rPr sz="1600" kern="0" dirty="0" smtClean="0">
                <a:solidFill>
                  <a:schemeClr val="tx1"/>
                </a:solidFill>
              </a:rPr>
              <a:t>Easy </a:t>
            </a:r>
            <a:r>
              <a:rPr sz="1600" kern="0" dirty="0">
                <a:solidFill>
                  <a:schemeClr val="tx1"/>
                </a:solidFill>
              </a:rPr>
              <a:t>to experiment in browser</a:t>
            </a:r>
          </a:p>
          <a:p>
            <a:pPr lvl="1" eaLnBrk="0" hangingPunct="0">
              <a:defRPr/>
            </a:pPr>
            <a:r>
              <a:rPr sz="1600" kern="0" dirty="0">
                <a:solidFill>
                  <a:schemeClr val="tx1"/>
                </a:solidFill>
              </a:rPr>
              <a:t>Broad programming language support</a:t>
            </a:r>
          </a:p>
          <a:p>
            <a:pPr lvl="1" eaLnBrk="0" hangingPunct="0">
              <a:defRPr/>
            </a:pPr>
            <a:r>
              <a:rPr sz="1600" kern="0" dirty="0">
                <a:solidFill>
                  <a:schemeClr val="tx1"/>
                </a:solidFill>
              </a:rPr>
              <a:t>Choice of data formats</a:t>
            </a:r>
          </a:p>
          <a:p>
            <a:pPr lvl="1" eaLnBrk="0" hangingPunct="0">
              <a:defRPr/>
            </a:pPr>
            <a:r>
              <a:rPr sz="1600" kern="0" dirty="0" err="1" smtClean="0">
                <a:solidFill>
                  <a:schemeClr val="tx1"/>
                </a:solidFill>
              </a:rPr>
              <a:t>bookmarkable</a:t>
            </a:r>
            <a:endParaRPr sz="2000" dirty="0">
              <a:solidFill>
                <a:schemeClr val="tx1"/>
              </a:solidFill>
              <a:latin typeface="Arial" charset="0"/>
              <a:ea typeface="+mn-ea"/>
              <a:cs typeface="+mn-cs"/>
            </a:endParaRPr>
          </a:p>
        </p:txBody>
      </p:sp>
      <p:sp>
        <p:nvSpPr>
          <p:cNvPr id="13" name="TextBox 12"/>
          <p:cNvSpPr txBox="1"/>
          <p:nvPr/>
        </p:nvSpPr>
        <p:spPr>
          <a:xfrm>
            <a:off x="533400" y="4393432"/>
            <a:ext cx="2971800" cy="1550168"/>
          </a:xfrm>
          <a:prstGeom prst="rect">
            <a:avLst/>
          </a:prstGeom>
          <a:no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411480" indent="-292680" algn="ctr" eaLnBrk="0" hangingPunct="0">
              <a:lnSpc>
                <a:spcPct val="85000"/>
              </a:lnSpc>
              <a:spcBef>
                <a:spcPts val="598"/>
              </a:spcBef>
              <a:spcAft>
                <a:spcPts val="0"/>
              </a:spcAft>
              <a:buClr>
                <a:srgbClr val="5382A1"/>
              </a:buClr>
              <a:buSzPct val="85000"/>
              <a:defRPr/>
            </a:pPr>
            <a:r>
              <a:rPr lang="en-US" sz="2000" b="1" dirty="0">
                <a:latin typeface="Arial" charset="0"/>
              </a:rPr>
              <a:t>Server side</a:t>
            </a:r>
            <a:endParaRPr lang="en-US" kern="0" dirty="0">
              <a:latin typeface="Arial" pitchFamily="34"/>
              <a:ea typeface="Andale Sans UI" pitchFamily="2"/>
              <a:cs typeface="Tahoma" pitchFamily="2"/>
            </a:endParaRPr>
          </a:p>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sz="1600" kern="0" dirty="0">
                <a:latin typeface="Arial" pitchFamily="34"/>
                <a:ea typeface="Andale Sans UI" pitchFamily="2"/>
                <a:cs typeface="Tahoma" pitchFamily="2"/>
              </a:rPr>
              <a:t>Uniform Interface</a:t>
            </a:r>
          </a:p>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sz="1600" kern="0" dirty="0">
                <a:latin typeface="Arial" pitchFamily="34"/>
                <a:ea typeface="Andale Sans UI" pitchFamily="2"/>
                <a:cs typeface="Tahoma" pitchFamily="2"/>
              </a:rPr>
              <a:t>Cacheable</a:t>
            </a:r>
          </a:p>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sz="1600" kern="0" dirty="0">
                <a:latin typeface="Arial" pitchFamily="34"/>
                <a:ea typeface="Andale Sans UI" pitchFamily="2"/>
                <a:cs typeface="Tahoma" pitchFamily="2"/>
              </a:rPr>
              <a:t>Scalable</a:t>
            </a:r>
          </a:p>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sz="1600" kern="0" dirty="0">
                <a:latin typeface="Arial" pitchFamily="34"/>
                <a:ea typeface="Andale Sans UI" pitchFamily="2"/>
                <a:cs typeface="Tahoma" pitchFamily="2"/>
              </a:rPr>
              <a:t>Easy failover</a:t>
            </a:r>
          </a:p>
        </p:txBody>
      </p:sp>
      <p:sp>
        <p:nvSpPr>
          <p:cNvPr id="8" name="Title 1"/>
          <p:cNvSpPr txBox="1">
            <a:spLocks/>
          </p:cNvSpPr>
          <p:nvPr/>
        </p:nvSpPr>
        <p:spPr bwMode="auto">
          <a:xfrm>
            <a:off x="3276600" y="3886200"/>
            <a:ext cx="1295400" cy="457200"/>
          </a:xfrm>
          <a:prstGeom prst="rect">
            <a:avLst/>
          </a:prstGeom>
          <a:noFill/>
          <a:ln w="9525">
            <a:noFill/>
            <a:miter lim="800000"/>
            <a:headEnd/>
            <a:tailEnd/>
          </a:ln>
        </p:spPr>
        <p:txBody>
          <a:bodyPr lIns="0" tIns="0" rIns="0" bIns="0" anchor="b"/>
          <a:lstStyle/>
          <a:p>
            <a:pPr>
              <a:defRPr/>
            </a:pPr>
            <a:r>
              <a:rPr lang="en-US" sz="2200" b="1" kern="0" dirty="0">
                <a:solidFill>
                  <a:srgbClr val="00B050"/>
                </a:solidFill>
                <a:latin typeface="+mj-lt"/>
                <a:ea typeface="+mj-ea"/>
                <a:cs typeface="+mj-cs"/>
              </a:rPr>
              <a:t>Benefits</a:t>
            </a:r>
          </a:p>
        </p:txBody>
      </p:sp>
      <p:sp>
        <p:nvSpPr>
          <p:cNvPr id="9" name="TextBox 8"/>
          <p:cNvSpPr txBox="1"/>
          <p:nvPr/>
        </p:nvSpPr>
        <p:spPr>
          <a:xfrm>
            <a:off x="533400" y="1981200"/>
            <a:ext cx="7467600" cy="1864100"/>
          </a:xfrm>
          <a:prstGeom prst="rect">
            <a:avLst/>
          </a:prstGeom>
          <a:noFill/>
          <a:ln w="127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dirty="0">
                <a:latin typeface="Arial" charset="0"/>
              </a:rPr>
              <a:t>Resource identification through URI</a:t>
            </a:r>
          </a:p>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dirty="0">
                <a:latin typeface="Arial" charset="0"/>
              </a:rPr>
              <a:t>Uniform interface</a:t>
            </a:r>
          </a:p>
          <a:p>
            <a:pPr marL="768240" lvl="1" indent="-301680" eaLnBrk="0" hangingPunct="0">
              <a:lnSpc>
                <a:spcPct val="85000"/>
              </a:lnSpc>
              <a:spcBef>
                <a:spcPts val="720"/>
              </a:spcBef>
              <a:spcAft>
                <a:spcPts val="0"/>
              </a:spcAft>
              <a:buClr>
                <a:srgbClr val="5382A1"/>
              </a:buClr>
              <a:buSzPct val="85000"/>
              <a:buFont typeface="Arial" pitchFamily="34"/>
              <a:buNone/>
              <a:defRPr/>
            </a:pPr>
            <a:r>
              <a:rPr lang="en-US" dirty="0">
                <a:latin typeface="Arial" charset="0"/>
              </a:rPr>
              <a:t>		   GET/PUT/POST/DELETE</a:t>
            </a:r>
          </a:p>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dirty="0">
                <a:latin typeface="Arial" charset="0"/>
              </a:rPr>
              <a:t>Self-descriptive messages</a:t>
            </a:r>
          </a:p>
          <a:p>
            <a:pPr marL="768240" lvl="1" indent="-301680" eaLnBrk="0" hangingPunct="0">
              <a:lnSpc>
                <a:spcPct val="85000"/>
              </a:lnSpc>
              <a:spcBef>
                <a:spcPts val="720"/>
              </a:spcBef>
              <a:spcAft>
                <a:spcPts val="0"/>
              </a:spcAft>
              <a:buClr>
                <a:srgbClr val="5382A1"/>
              </a:buClr>
              <a:buSzPct val="85000"/>
              <a:buFont typeface="Arial" pitchFamily="34"/>
              <a:buChar char="&gt;"/>
              <a:defRPr/>
            </a:pPr>
            <a:r>
              <a:rPr lang="en-US" dirty="0" smtClean="0">
                <a:latin typeface="Arial" charset="0"/>
              </a:rPr>
              <a:t>Stateless </a:t>
            </a:r>
            <a:r>
              <a:rPr lang="en-US" dirty="0">
                <a:latin typeface="Arial" charset="0"/>
              </a:rPr>
              <a:t>interactions through hyperlinks</a:t>
            </a:r>
          </a:p>
          <a:p>
            <a:pPr eaLnBrk="0" hangingPunct="0">
              <a:lnSpc>
                <a:spcPct val="85000"/>
              </a:lnSpc>
              <a:spcAft>
                <a:spcPts val="0"/>
              </a:spcAft>
              <a:buClr>
                <a:srgbClr val="5382A1"/>
              </a:buClr>
              <a:buSzPct val="85000"/>
              <a:buFont typeface="Arial" pitchFamily="34"/>
              <a:buNone/>
              <a:defRPr/>
            </a:pPr>
            <a:endParaRPr lang="en-US" dirty="0">
              <a:latin typeface="Arial" charset="0"/>
            </a:endParaRPr>
          </a:p>
        </p:txBody>
      </p:sp>
      <p:sp>
        <p:nvSpPr>
          <p:cNvPr id="10" name="Title 1"/>
          <p:cNvSpPr txBox="1">
            <a:spLocks/>
          </p:cNvSpPr>
          <p:nvPr/>
        </p:nvSpPr>
        <p:spPr bwMode="auto">
          <a:xfrm>
            <a:off x="2971800" y="1447800"/>
            <a:ext cx="2133600" cy="457200"/>
          </a:xfrm>
          <a:prstGeom prst="rect">
            <a:avLst/>
          </a:prstGeom>
          <a:noFill/>
          <a:ln w="9525">
            <a:noFill/>
            <a:miter lim="800000"/>
            <a:headEnd/>
            <a:tailEnd/>
          </a:ln>
        </p:spPr>
        <p:txBody>
          <a:bodyPr lIns="0" tIns="0" rIns="0" bIns="0" anchor="b"/>
          <a:lstStyle/>
          <a:p>
            <a:pPr>
              <a:defRPr/>
            </a:pPr>
            <a:r>
              <a:rPr lang="en-US" sz="2200" b="1" kern="0" dirty="0">
                <a:solidFill>
                  <a:srgbClr val="0000FF"/>
                </a:solidFill>
                <a:latin typeface="+mj-lt"/>
                <a:ea typeface="+mj-ea"/>
                <a:cs typeface="+mj-cs"/>
              </a:rPr>
              <a:t>Principles</a:t>
            </a:r>
          </a:p>
        </p:txBody>
      </p:sp>
    </p:spTree>
    <p:extLst>
      <p:ext uri="{BB962C8B-B14F-4D97-AF65-F5344CB8AC3E}">
        <p14:creationId xmlns="" xmlns:p14="http://schemas.microsoft.com/office/powerpoint/2010/main" val="413946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Six </a:t>
            </a:r>
            <a:r>
              <a:rPr lang="en-US" dirty="0"/>
              <a:t>characteristics of REST</a:t>
            </a:r>
            <a:r>
              <a:rPr lang="en-US" dirty="0" smtClean="0"/>
              <a:t>:</a:t>
            </a:r>
            <a:endParaRPr lang="en-US" dirty="0"/>
          </a:p>
        </p:txBody>
      </p:sp>
      <p:sp>
        <p:nvSpPr>
          <p:cNvPr id="4" name="Date Placeholder 3"/>
          <p:cNvSpPr>
            <a:spLocks noGrp="1"/>
          </p:cNvSpPr>
          <p:nvPr>
            <p:ph type="dt" sz="half" idx="10"/>
          </p:nvPr>
        </p:nvSpPr>
        <p:spPr/>
        <p:txBody>
          <a:bodyPr/>
          <a:lstStyle/>
          <a:p>
            <a:fld id="{012C884D-5768-4935-90DF-4360391C95B4}" type="datetime1">
              <a:rPr lang="en-US" smtClean="0"/>
              <a:pPr/>
              <a:t>12/1/2015</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7D247B0F-2317-4FDF-9908-82BC46ABA316}" type="slidenum">
              <a:rPr lang="en-US" smtClean="0"/>
              <a:pPr/>
              <a:t>7</a:t>
            </a:fld>
            <a:endParaRPr lang="en-US"/>
          </a:p>
        </p:txBody>
      </p:sp>
      <p:sp>
        <p:nvSpPr>
          <p:cNvPr id="3" name="Content Placeholder 2"/>
          <p:cNvSpPr>
            <a:spLocks noGrp="1"/>
          </p:cNvSpPr>
          <p:nvPr>
            <p:ph sz="quarter" idx="1"/>
          </p:nvPr>
        </p:nvSpPr>
        <p:spPr/>
        <p:txBody>
          <a:bodyPr>
            <a:normAutofit/>
          </a:bodyPr>
          <a:lstStyle/>
          <a:p>
            <a:r>
              <a:rPr lang="en-US" dirty="0" smtClean="0"/>
              <a:t>Uniform </a:t>
            </a:r>
            <a:r>
              <a:rPr lang="en-US" dirty="0"/>
              <a:t>interface</a:t>
            </a:r>
          </a:p>
          <a:p>
            <a:r>
              <a:rPr lang="en-US" dirty="0"/>
              <a:t>Decoupled client-server interaction</a:t>
            </a:r>
          </a:p>
          <a:p>
            <a:r>
              <a:rPr lang="en-US" dirty="0"/>
              <a:t>Stateless</a:t>
            </a:r>
          </a:p>
          <a:p>
            <a:r>
              <a:rPr lang="en-US" dirty="0"/>
              <a:t>Cacheable</a:t>
            </a:r>
          </a:p>
          <a:p>
            <a:r>
              <a:rPr lang="en-US" dirty="0"/>
              <a:t>Layered</a:t>
            </a:r>
          </a:p>
          <a:p>
            <a:r>
              <a:rPr lang="en-US" dirty="0"/>
              <a:t>Extensible through code on demand (optional)</a:t>
            </a:r>
          </a:p>
          <a:p>
            <a:pPr marL="109728" indent="0">
              <a:buNone/>
            </a:pPr>
            <a:endParaRPr lang="en-US" dirty="0" smtClean="0"/>
          </a:p>
          <a:p>
            <a:pPr marL="109728" indent="0">
              <a:buNone/>
            </a:pPr>
            <a:r>
              <a:rPr lang="en-US" sz="1600" i="1" dirty="0" smtClean="0"/>
              <a:t>* </a:t>
            </a:r>
            <a:r>
              <a:rPr lang="en-US" sz="1600" i="1" dirty="0"/>
              <a:t>Services that do not conform to the above required </a:t>
            </a:r>
            <a:r>
              <a:rPr lang="en-US" sz="1600" i="1" dirty="0" err="1"/>
              <a:t>contstraints</a:t>
            </a:r>
            <a:r>
              <a:rPr lang="en-US" sz="1600" i="1" dirty="0"/>
              <a:t> are not strictly </a:t>
            </a:r>
            <a:r>
              <a:rPr lang="en-US" sz="1600" i="1" dirty="0" err="1"/>
              <a:t>RESTful</a:t>
            </a:r>
            <a:r>
              <a:rPr lang="en-US" sz="1600" i="1" dirty="0"/>
              <a:t> web services.</a:t>
            </a:r>
          </a:p>
          <a:p>
            <a:endParaRPr lang="en-US" dirty="0"/>
          </a:p>
        </p:txBody>
      </p:sp>
    </p:spTree>
    <p:extLst>
      <p:ext uri="{BB962C8B-B14F-4D97-AF65-F5344CB8AC3E}">
        <p14:creationId xmlns="" xmlns:p14="http://schemas.microsoft.com/office/powerpoint/2010/main" val="212216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533400"/>
            <a:ext cx="8229600" cy="1066800"/>
          </a:xfrm>
        </p:spPr>
        <p:txBody>
          <a:bodyPr>
            <a:normAutofit/>
          </a:bodyPr>
          <a:lstStyle/>
          <a:p>
            <a:r>
              <a:rPr lang="en-US" sz="4400" dirty="0"/>
              <a:t>Product service as </a:t>
            </a:r>
            <a:r>
              <a:rPr lang="en-US" sz="4400" dirty="0" err="1" smtClean="0"/>
              <a:t>RESTful</a:t>
            </a:r>
            <a:endParaRPr lang="en-US" sz="4400" dirty="0" smtClean="0"/>
          </a:p>
        </p:txBody>
      </p:sp>
      <p:sp>
        <p:nvSpPr>
          <p:cNvPr id="44037" name="Date Placeholder 5"/>
          <p:cNvSpPr>
            <a:spLocks noGrp="1"/>
          </p:cNvSpPr>
          <p:nvPr>
            <p:ph type="dt" sz="half" idx="10"/>
          </p:nvPr>
        </p:nvSpPr>
        <p:spPr>
          <a:xfrm>
            <a:off x="6790532" y="6407944"/>
            <a:ext cx="1920240" cy="365760"/>
          </a:xfrm>
          <a:noFill/>
        </p:spPr>
        <p:txBody>
          <a:bodyPr/>
          <a:lstStyle/>
          <a:p>
            <a:fld id="{7685950B-2A35-4BCA-B132-EEF2589FA412}" type="datetime1">
              <a:rPr lang="en-US" smtClean="0"/>
              <a:pPr/>
              <a:t>12/1/2015</a:t>
            </a:fld>
            <a:endParaRPr lang="en-US" smtClean="0"/>
          </a:p>
        </p:txBody>
      </p:sp>
      <p:sp>
        <p:nvSpPr>
          <p:cNvPr id="2" name="Slide Number Placeholder 1"/>
          <p:cNvSpPr>
            <a:spLocks noGrp="1"/>
          </p:cNvSpPr>
          <p:nvPr>
            <p:ph type="sldNum" sz="quarter" idx="12"/>
          </p:nvPr>
        </p:nvSpPr>
        <p:spPr/>
        <p:txBody>
          <a:bodyPr>
            <a:normAutofit fontScale="85000" lnSpcReduction="20000"/>
          </a:bodyPr>
          <a:lstStyle/>
          <a:p>
            <a:fld id="{7D247B0F-2317-4FDF-9908-82BC46ABA316}" type="slidenum">
              <a:rPr lang="en-US" smtClean="0"/>
              <a:pPr/>
              <a:t>8</a:t>
            </a:fld>
            <a:endParaRPr lang="en-US"/>
          </a:p>
        </p:txBody>
      </p:sp>
      <p:sp>
        <p:nvSpPr>
          <p:cNvPr id="9" name="TextBox 8"/>
          <p:cNvSpPr txBox="1"/>
          <p:nvPr/>
        </p:nvSpPr>
        <p:spPr bwMode="auto">
          <a:xfrm>
            <a:off x="2228850" y="1530350"/>
            <a:ext cx="6762750" cy="4924681"/>
          </a:xfrm>
          <a:prstGeom prst="rect">
            <a:avLst/>
          </a:prstGeom>
          <a:noFill/>
          <a:ln>
            <a:noFill/>
          </a:ln>
        </p:spPr>
        <p:txBody>
          <a:bodyPr lIns="0" tIns="0" rIns="0" bIns="0" compatLnSpc="0">
            <a:spAutoFit/>
          </a:bodyPr>
          <a:lstStyle/>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2000" b="1" dirty="0">
                <a:solidFill>
                  <a:srgbClr val="DC2300"/>
                </a:solidFill>
                <a:latin typeface="Arial Narrow" pitchFamily="34"/>
                <a:ea typeface="HG Mincho Light J" pitchFamily="2"/>
                <a:cs typeface="Arial Unicode MS" pitchFamily="2"/>
              </a:rPr>
              <a:t>Request</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b="1" dirty="0">
                <a:solidFill>
                  <a:srgbClr val="0000FF"/>
                </a:solidFill>
                <a:latin typeface="Courier New" pitchFamily="49"/>
                <a:ea typeface="HG Mincho Light J" pitchFamily="2"/>
                <a:cs typeface="Arial Unicode MS" pitchFamily="2"/>
              </a:rPr>
              <a:t>GET</a:t>
            </a:r>
            <a:r>
              <a:rPr lang="en-US" sz="1600" b="1" dirty="0">
                <a:solidFill>
                  <a:srgbClr val="000000"/>
                </a:solidFill>
                <a:latin typeface="Courier New" pitchFamily="49"/>
                <a:ea typeface="HG Mincho Light J" pitchFamily="2"/>
                <a:cs typeface="Arial Unicode MS" pitchFamily="2"/>
              </a:rPr>
              <a:t> </a:t>
            </a:r>
            <a:r>
              <a:rPr lang="en-US" sz="1600" b="1" dirty="0" smtClean="0">
                <a:solidFill>
                  <a:srgbClr val="0000FF"/>
                </a:solidFill>
                <a:latin typeface="Courier New" pitchFamily="49"/>
                <a:ea typeface="HG Mincho Light J" pitchFamily="2"/>
                <a:cs typeface="Arial Unicode MS" pitchFamily="2"/>
              </a:rPr>
              <a:t>/products/X123</a:t>
            </a:r>
            <a:r>
              <a:rPr lang="en-US" sz="1600" b="1" dirty="0" smtClean="0">
                <a:solidFill>
                  <a:srgbClr val="000000"/>
                </a:solidFill>
                <a:latin typeface="Courier New" pitchFamily="49"/>
                <a:ea typeface="HG Mincho Light J" pitchFamily="2"/>
                <a:cs typeface="Arial Unicode MS" pitchFamily="2"/>
              </a:rPr>
              <a:t> </a:t>
            </a:r>
            <a:r>
              <a:rPr lang="en-US" sz="1600" b="1" dirty="0">
                <a:solidFill>
                  <a:srgbClr val="000000"/>
                </a:solidFill>
                <a:latin typeface="Courier New" pitchFamily="49"/>
                <a:ea typeface="HG Mincho Light J" pitchFamily="2"/>
                <a:cs typeface="Arial Unicode MS" pitchFamily="2"/>
              </a:rPr>
              <a:t>HTTP/1.1</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00"/>
                </a:solidFill>
                <a:latin typeface="Courier New" pitchFamily="49"/>
                <a:ea typeface="HG Mincho Light J" pitchFamily="2"/>
                <a:cs typeface="Arial Unicode MS" pitchFamily="2"/>
              </a:rPr>
              <a:t>Host: </a:t>
            </a:r>
            <a:r>
              <a:rPr lang="en-US" sz="1600" b="1" dirty="0" smtClean="0">
                <a:solidFill>
                  <a:srgbClr val="000000"/>
                </a:solidFill>
                <a:latin typeface="Courier New" pitchFamily="49"/>
                <a:ea typeface="HG Mincho Light J" pitchFamily="2"/>
                <a:cs typeface="Arial Unicode MS" pitchFamily="2"/>
              </a:rPr>
              <a:t>vendorx.com</a:t>
            </a:r>
            <a:endParaRPr lang="en-US" sz="1600" b="1" dirty="0">
              <a:solidFill>
                <a:srgbClr val="000000"/>
              </a:solidFill>
              <a:latin typeface="Courier New" pitchFamily="49"/>
              <a:ea typeface="HG Mincho Light J" pitchFamily="2"/>
              <a:cs typeface="Arial Unicode MS" pitchFamily="2"/>
            </a:endParaRP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00"/>
                </a:solidFill>
                <a:latin typeface="Courier New" pitchFamily="49"/>
                <a:ea typeface="HG Mincho Light J" pitchFamily="2"/>
                <a:cs typeface="Arial Unicode MS" pitchFamily="2"/>
              </a:rPr>
              <a:t>Accept: application/xml</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sz="1600" b="1" dirty="0">
              <a:solidFill>
                <a:srgbClr val="000000"/>
              </a:solidFill>
              <a:latin typeface="Courier New" pitchFamily="49"/>
              <a:ea typeface="HG Mincho Light J" pitchFamily="2"/>
              <a:cs typeface="Arial Unicode MS" pitchFamily="2"/>
            </a:endParaRP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2000" b="1" dirty="0">
                <a:solidFill>
                  <a:srgbClr val="DC2300"/>
                </a:solidFill>
                <a:latin typeface="Arial Narrow" pitchFamily="34"/>
                <a:ea typeface="HG Mincho Light J" pitchFamily="2"/>
                <a:cs typeface="Arial Unicode MS" pitchFamily="2"/>
              </a:rPr>
              <a:t>Response</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00"/>
                </a:solidFill>
                <a:latin typeface="Courier New" pitchFamily="49"/>
                <a:ea typeface="HG Mincho Light J" pitchFamily="2"/>
                <a:cs typeface="Arial Unicode MS" pitchFamily="2"/>
              </a:rPr>
              <a:t>HTTP/1.1 200 OK</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00"/>
                </a:solidFill>
                <a:latin typeface="Courier New" pitchFamily="49"/>
                <a:ea typeface="HG Mincho Light J" pitchFamily="2"/>
                <a:cs typeface="Arial Unicode MS" pitchFamily="2"/>
              </a:rPr>
              <a:t>Date: Tue, 09 Feb 2010 11:41:20 GMT</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00"/>
                </a:solidFill>
                <a:latin typeface="Courier New" pitchFamily="49"/>
                <a:ea typeface="HG Mincho Light J" pitchFamily="2"/>
                <a:cs typeface="Arial Unicode MS" pitchFamily="2"/>
              </a:rPr>
              <a:t>Server: Apache/1.3.6</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00"/>
                </a:solidFill>
                <a:latin typeface="Courier New" pitchFamily="49"/>
                <a:ea typeface="HG Mincho Light J" pitchFamily="2"/>
                <a:cs typeface="Arial Unicode MS" pitchFamily="2"/>
              </a:rPr>
              <a:t>Content-Type: application/xml; </a:t>
            </a:r>
            <a:r>
              <a:rPr lang="en-US" sz="1600" b="1" dirty="0" err="1">
                <a:solidFill>
                  <a:srgbClr val="000000"/>
                </a:solidFill>
                <a:latin typeface="Courier New" pitchFamily="49"/>
                <a:ea typeface="HG Mincho Light J" pitchFamily="2"/>
                <a:cs typeface="Arial Unicode MS" pitchFamily="2"/>
              </a:rPr>
              <a:t>charset</a:t>
            </a:r>
            <a:r>
              <a:rPr lang="en-US" sz="1600" b="1" dirty="0">
                <a:solidFill>
                  <a:srgbClr val="000000"/>
                </a:solidFill>
                <a:latin typeface="Courier New" pitchFamily="49"/>
                <a:ea typeface="HG Mincho Light J" pitchFamily="2"/>
                <a:cs typeface="Arial Unicode MS" pitchFamily="2"/>
              </a:rPr>
              <a:t>=UTF-8</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sz="1600" b="1" dirty="0">
              <a:solidFill>
                <a:srgbClr val="000000"/>
              </a:solidFill>
              <a:latin typeface="Courier New" pitchFamily="49"/>
              <a:ea typeface="HG Mincho Light J" pitchFamily="2"/>
              <a:cs typeface="Arial Unicode MS" pitchFamily="2"/>
            </a:endParaRP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FF"/>
                </a:solidFill>
                <a:latin typeface="Courier New" pitchFamily="49"/>
                <a:ea typeface="HG Mincho Light J" pitchFamily="2"/>
                <a:cs typeface="Arial Unicode MS" pitchFamily="2"/>
              </a:rPr>
              <a:t>&lt;?xml version="1.0"?&gt;</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smtClean="0">
                <a:solidFill>
                  <a:srgbClr val="0000FF"/>
                </a:solidFill>
                <a:latin typeface="Courier New" pitchFamily="49"/>
                <a:ea typeface="HG Mincho Light J" pitchFamily="2"/>
                <a:cs typeface="Arial Unicode MS" pitchFamily="2"/>
              </a:rPr>
              <a:t>&lt;Products </a:t>
            </a:r>
            <a:r>
              <a:rPr lang="en-US" sz="1600" b="1" dirty="0" err="1">
                <a:solidFill>
                  <a:srgbClr val="0000FF"/>
                </a:solidFill>
                <a:latin typeface="Courier New" pitchFamily="49"/>
                <a:ea typeface="HG Mincho Light J" pitchFamily="2"/>
                <a:cs typeface="Arial Unicode MS" pitchFamily="2"/>
              </a:rPr>
              <a:t>xmlns</a:t>
            </a:r>
            <a:r>
              <a:rPr lang="en-US" sz="1600" b="1" dirty="0">
                <a:solidFill>
                  <a:srgbClr val="0000FF"/>
                </a:solidFill>
                <a:latin typeface="Courier New" pitchFamily="49"/>
                <a:ea typeface="HG Mincho Light J" pitchFamily="2"/>
                <a:cs typeface="Arial Unicode MS" pitchFamily="2"/>
              </a:rPr>
              <a:t>="…"&gt;</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FF"/>
                </a:solidFill>
                <a:latin typeface="Courier New" pitchFamily="49"/>
                <a:ea typeface="HG Mincho Light J" pitchFamily="2"/>
                <a:cs typeface="Arial Unicode MS" pitchFamily="2"/>
              </a:rPr>
              <a:t>  </a:t>
            </a:r>
            <a:r>
              <a:rPr lang="en-US" sz="1600" b="1" dirty="0" smtClean="0">
                <a:solidFill>
                  <a:srgbClr val="0000FF"/>
                </a:solidFill>
                <a:latin typeface="Courier New" pitchFamily="49"/>
                <a:ea typeface="HG Mincho Light J" pitchFamily="2"/>
                <a:cs typeface="Arial Unicode MS" pitchFamily="2"/>
              </a:rPr>
              <a:t>&lt;Product id=“X123”&gt;</a:t>
            </a:r>
            <a:endParaRPr lang="en-US" sz="1600" b="1" dirty="0">
              <a:solidFill>
                <a:srgbClr val="0000FF"/>
              </a:solidFill>
              <a:latin typeface="Courier New" pitchFamily="49"/>
              <a:ea typeface="HG Mincho Light J" pitchFamily="2"/>
              <a:cs typeface="Arial Unicode MS" pitchFamily="2"/>
            </a:endParaRP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FF"/>
                </a:solidFill>
                <a:latin typeface="Courier New" pitchFamily="49"/>
                <a:ea typeface="HG Mincho Light J" pitchFamily="2"/>
                <a:cs typeface="Arial Unicode MS" pitchFamily="2"/>
              </a:rPr>
              <a:t>  …</a:t>
            </a: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a:solidFill>
                  <a:srgbClr val="0000FF"/>
                </a:solidFill>
                <a:latin typeface="Courier New" pitchFamily="49"/>
                <a:ea typeface="HG Mincho Light J" pitchFamily="2"/>
                <a:cs typeface="Arial Unicode MS" pitchFamily="2"/>
              </a:rPr>
              <a:t>  </a:t>
            </a:r>
            <a:r>
              <a:rPr lang="en-US" sz="1600" b="1" dirty="0" smtClean="0">
                <a:solidFill>
                  <a:srgbClr val="0000FF"/>
                </a:solidFill>
                <a:latin typeface="Courier New" pitchFamily="49"/>
                <a:ea typeface="HG Mincho Light J" pitchFamily="2"/>
                <a:cs typeface="Arial Unicode MS" pitchFamily="2"/>
              </a:rPr>
              <a:t>&lt;/Product&gt;</a:t>
            </a:r>
            <a:endParaRPr lang="en-US" sz="1600" b="1" dirty="0">
              <a:solidFill>
                <a:srgbClr val="0000FF"/>
              </a:solidFill>
              <a:latin typeface="Courier New" pitchFamily="49"/>
              <a:ea typeface="HG Mincho Light J" pitchFamily="2"/>
              <a:cs typeface="Arial Unicode MS" pitchFamily="2"/>
            </a:endParaRPr>
          </a:p>
          <a:p>
            <a:pPr hangingPunct="0">
              <a:lnSpc>
                <a:spcPct val="85000"/>
              </a:lnSpc>
              <a:spcBef>
                <a:spcPts val="720"/>
              </a:spcBef>
              <a:spcAft>
                <a:spcPts val="0"/>
              </a:spcAft>
              <a:tabLst>
                <a:tab pos="45720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600" b="1" dirty="0" smtClean="0">
                <a:solidFill>
                  <a:srgbClr val="0000FF"/>
                </a:solidFill>
                <a:latin typeface="Courier New" pitchFamily="49"/>
                <a:ea typeface="HG Mincho Light J" pitchFamily="2"/>
                <a:cs typeface="Arial Unicode MS" pitchFamily="2"/>
              </a:rPr>
              <a:t>&lt;/Products&gt;</a:t>
            </a:r>
            <a:endParaRPr lang="en-US" sz="1600" b="1" dirty="0">
              <a:solidFill>
                <a:srgbClr val="0000FF"/>
              </a:solidFill>
              <a:latin typeface="Courier New" pitchFamily="49"/>
              <a:ea typeface="HG Mincho Light J" pitchFamily="2"/>
              <a:cs typeface="Arial Unicode MS" pitchFamily="2"/>
            </a:endParaRPr>
          </a:p>
        </p:txBody>
      </p:sp>
      <p:sp>
        <p:nvSpPr>
          <p:cNvPr id="10" name="Straight Connector 9"/>
          <p:cNvSpPr/>
          <p:nvPr/>
        </p:nvSpPr>
        <p:spPr bwMode="auto">
          <a:xfrm flipV="1">
            <a:off x="1358900" y="2030413"/>
            <a:ext cx="693738" cy="788987"/>
          </a:xfrm>
          <a:prstGeom prst="line">
            <a:avLst/>
          </a:prstGeom>
          <a:noFill/>
          <a:ln w="45720">
            <a:solidFill>
              <a:srgbClr val="00FF00"/>
            </a:solidFill>
            <a:prstDash val="solid"/>
            <a:tailEnd type="arrow"/>
          </a:ln>
        </p:spPr>
        <p:txBody>
          <a:bodyPr lIns="18000" tIns="18000" rIns="18000" bIns="18000" compatLnSpc="0"/>
          <a:lstStyle/>
          <a:p>
            <a:pPr hangingPunct="0">
              <a:lnSpc>
                <a:spcPct val="85000"/>
              </a:lnSpc>
              <a:spcBef>
                <a:spcPts val="720"/>
              </a:spcBef>
              <a:spcAft>
                <a:spcPts val="0"/>
              </a:spcAft>
              <a:defRPr/>
            </a:pPr>
            <a:endParaRPr lang="en-US" sz="2400" b="1">
              <a:solidFill>
                <a:srgbClr val="000000"/>
              </a:solidFill>
              <a:latin typeface="Arial Narrow" pitchFamily="34"/>
              <a:ea typeface="HG Mincho Light J" pitchFamily="2"/>
              <a:cs typeface="Arial Unicode MS" pitchFamily="2"/>
            </a:endParaRPr>
          </a:p>
        </p:txBody>
      </p:sp>
      <p:sp>
        <p:nvSpPr>
          <p:cNvPr id="11" name="TextBox 10"/>
          <p:cNvSpPr txBox="1"/>
          <p:nvPr/>
        </p:nvSpPr>
        <p:spPr bwMode="auto">
          <a:xfrm>
            <a:off x="596900" y="2971800"/>
            <a:ext cx="1116013" cy="250197"/>
          </a:xfrm>
          <a:prstGeom prst="rect">
            <a:avLst/>
          </a:prstGeom>
          <a:noFill/>
          <a:ln>
            <a:noFill/>
          </a:ln>
        </p:spPr>
        <p:txBody>
          <a:bodyPr lIns="0" tIns="0" rIns="0" bIns="0" compatLnSpc="0">
            <a:spAutoFit/>
          </a:bodyPr>
          <a:lstStyle/>
          <a:p>
            <a:pPr hangingPunct="0">
              <a:lnSpc>
                <a:spcPct val="85000"/>
              </a:lnSpc>
              <a:spcBef>
                <a:spcPts val="720"/>
              </a:spcBef>
              <a:spcAft>
                <a:spcPts val="0"/>
              </a:spcAft>
              <a:defRPr/>
            </a:pPr>
            <a:r>
              <a:rPr lang="en-US" sz="2000" b="1" dirty="0">
                <a:solidFill>
                  <a:srgbClr val="0000FF"/>
                </a:solidFill>
                <a:latin typeface="Arial Narrow" pitchFamily="34"/>
                <a:ea typeface="HG Mincho Light J" pitchFamily="2"/>
                <a:cs typeface="Arial Unicode MS" pitchFamily="2"/>
              </a:rPr>
              <a:t>Method</a:t>
            </a:r>
          </a:p>
        </p:txBody>
      </p:sp>
      <p:sp>
        <p:nvSpPr>
          <p:cNvPr id="12" name="Straight Connector 11"/>
          <p:cNvSpPr/>
          <p:nvPr/>
        </p:nvSpPr>
        <p:spPr bwMode="auto">
          <a:xfrm flipH="1" flipV="1">
            <a:off x="5781675" y="2236788"/>
            <a:ext cx="458788" cy="733425"/>
          </a:xfrm>
          <a:prstGeom prst="line">
            <a:avLst/>
          </a:prstGeom>
          <a:noFill/>
          <a:ln w="45720">
            <a:solidFill>
              <a:srgbClr val="00FF00"/>
            </a:solidFill>
            <a:prstDash val="solid"/>
            <a:tailEnd type="arrow"/>
          </a:ln>
        </p:spPr>
        <p:txBody>
          <a:bodyPr lIns="18000" tIns="18000" rIns="18000" bIns="18000" compatLnSpc="0"/>
          <a:lstStyle/>
          <a:p>
            <a:pPr hangingPunct="0">
              <a:lnSpc>
                <a:spcPct val="85000"/>
              </a:lnSpc>
              <a:spcBef>
                <a:spcPts val="720"/>
              </a:spcBef>
              <a:spcAft>
                <a:spcPts val="0"/>
              </a:spcAft>
              <a:defRPr/>
            </a:pPr>
            <a:endParaRPr lang="en-US" sz="2400" b="1">
              <a:solidFill>
                <a:srgbClr val="000000"/>
              </a:solidFill>
              <a:latin typeface="Arial Narrow" pitchFamily="34"/>
              <a:ea typeface="HG Mincho Light J" pitchFamily="2"/>
              <a:cs typeface="Arial Unicode MS" pitchFamily="2"/>
            </a:endParaRPr>
          </a:p>
        </p:txBody>
      </p:sp>
      <p:sp>
        <p:nvSpPr>
          <p:cNvPr id="13" name="TextBox 12"/>
          <p:cNvSpPr txBox="1"/>
          <p:nvPr/>
        </p:nvSpPr>
        <p:spPr bwMode="auto">
          <a:xfrm>
            <a:off x="5789613" y="2962275"/>
            <a:ext cx="1751012" cy="250197"/>
          </a:xfrm>
          <a:prstGeom prst="rect">
            <a:avLst/>
          </a:prstGeom>
          <a:noFill/>
          <a:ln>
            <a:noFill/>
          </a:ln>
        </p:spPr>
        <p:txBody>
          <a:bodyPr lIns="0" tIns="0" rIns="0" bIns="0" compatLnSpc="0">
            <a:spAutoFit/>
          </a:bodyPr>
          <a:lstStyle/>
          <a:p>
            <a:pPr hangingPunct="0">
              <a:lnSpc>
                <a:spcPct val="85000"/>
              </a:lnSpc>
              <a:spcBef>
                <a:spcPts val="720"/>
              </a:spcBef>
              <a:spcAft>
                <a:spcPts val="0"/>
              </a:spcAft>
              <a:defRPr/>
            </a:pPr>
            <a:r>
              <a:rPr lang="en-US" sz="2000" b="1" dirty="0">
                <a:solidFill>
                  <a:srgbClr val="0000FF"/>
                </a:solidFill>
                <a:latin typeface="Arial Narrow" pitchFamily="34"/>
                <a:ea typeface="HG Mincho Light J" pitchFamily="2"/>
                <a:cs typeface="Arial Unicode MS" pitchFamily="2"/>
              </a:rPr>
              <a:t>Resource</a:t>
            </a:r>
          </a:p>
        </p:txBody>
      </p:sp>
      <p:sp>
        <p:nvSpPr>
          <p:cNvPr id="14" name="Freeform 13"/>
          <p:cNvSpPr/>
          <p:nvPr/>
        </p:nvSpPr>
        <p:spPr bwMode="auto">
          <a:xfrm>
            <a:off x="5626100" y="4648200"/>
            <a:ext cx="273050" cy="1714499"/>
          </a:xfrm>
          <a:custGeom>
            <a:avLst>
              <a:gd name="f0" fmla="val 1800"/>
            </a:avLst>
            <a:gdLst>
              <a:gd name="f1" fmla="val 10800000"/>
              <a:gd name="f2" fmla="val 5400000"/>
              <a:gd name="f3" fmla="val 180"/>
              <a:gd name="f4" fmla="val w"/>
              <a:gd name="f5" fmla="val h"/>
              <a:gd name="f6" fmla="val 0"/>
              <a:gd name="f7" fmla="val 21600"/>
              <a:gd name="f8" fmla="val -2147483647"/>
              <a:gd name="f9" fmla="val 2147483647"/>
              <a:gd name="f10" fmla="val 10800"/>
              <a:gd name="f11" fmla="+- 0 0 0"/>
              <a:gd name="f12" fmla="*/ f4 1 21600"/>
              <a:gd name="f13" fmla="*/ f5 1 21600"/>
              <a:gd name="f14" fmla="pin 0 f0 10800"/>
              <a:gd name="f15" fmla="*/ f11 f1 1"/>
              <a:gd name="f16" fmla="*/ f14 1 2"/>
              <a:gd name="f17" fmla="+- f6 f14 0"/>
              <a:gd name="f18" fmla="+- f7 0 f14"/>
              <a:gd name="f19" fmla="*/ f7 f12 1"/>
              <a:gd name="f20" fmla="*/ f14 f13 1"/>
              <a:gd name="f21" fmla="*/ 0 f12 1"/>
              <a:gd name="f22" fmla="*/ 15150 f12 1"/>
              <a:gd name="f23" fmla="*/ 0 f13 1"/>
              <a:gd name="f24" fmla="*/ f15 1 f3"/>
              <a:gd name="f25" fmla="*/ 21600 f13 1"/>
              <a:gd name="f26" fmla="*/ 21600 f12 1"/>
              <a:gd name="f27" fmla="*/ 10800 f13 1"/>
              <a:gd name="f28" fmla="+- f6 f16 0"/>
              <a:gd name="f29" fmla="+- f7 0 f16"/>
              <a:gd name="f30" fmla="+- f24 0 f2"/>
              <a:gd name="f31" fmla="*/ f29 f13 1"/>
              <a:gd name="f32" fmla="*/ f28 f13 1"/>
            </a:gdLst>
            <a:ahLst>
              <a:ahXY gdRefX="" minX="0" maxX="0" gdRefY="f0" minY="f6" maxY="f10">
                <a:pos x="f19" y="f20"/>
              </a:ahXY>
            </a:ahLst>
            <a:cxnLst>
              <a:cxn ang="3cd4">
                <a:pos x="hc" y="t"/>
              </a:cxn>
              <a:cxn ang="0">
                <a:pos x="r" y="vc"/>
              </a:cxn>
              <a:cxn ang="cd4">
                <a:pos x="hc" y="b"/>
              </a:cxn>
              <a:cxn ang="cd2">
                <a:pos x="l" y="vc"/>
              </a:cxn>
              <a:cxn ang="f30">
                <a:pos x="f21" y="f23"/>
              </a:cxn>
              <a:cxn ang="f30">
                <a:pos x="f21" y="f25"/>
              </a:cxn>
              <a:cxn ang="f30">
                <a:pos x="f26" y="f27"/>
              </a:cxn>
            </a:cxnLst>
            <a:rect l="f21" t="f32" r="f22" b="f31"/>
            <a:pathLst>
              <a:path w="21600" h="21600">
                <a:moveTo>
                  <a:pt x="f6" y="f6"/>
                </a:moveTo>
                <a:cubicBezTo>
                  <a:pt x="f10" y="f6"/>
                  <a:pt x="f7" y="f28"/>
                  <a:pt x="f7" y="f17"/>
                </a:cubicBezTo>
                <a:lnTo>
                  <a:pt x="f7" y="f18"/>
                </a:lnTo>
                <a:cubicBezTo>
                  <a:pt x="f7" y="f29"/>
                  <a:pt x="f10" y="f7"/>
                  <a:pt x="f6" y="f7"/>
                </a:cubicBezTo>
              </a:path>
            </a:pathLst>
          </a:custGeom>
          <a:noFill/>
          <a:ln w="45720">
            <a:solidFill>
              <a:srgbClr val="00FF00"/>
            </a:solidFill>
            <a:prstDash val="solid"/>
          </a:ln>
        </p:spPr>
        <p:txBody>
          <a:bodyPr lIns="18000" tIns="18000" rIns="18000" bIns="18000" anchor="ctr" compatLnSpc="0"/>
          <a:lstStyle/>
          <a:p>
            <a:pPr hangingPunct="0">
              <a:lnSpc>
                <a:spcPct val="85000"/>
              </a:lnSpc>
              <a:spcBef>
                <a:spcPts val="720"/>
              </a:spcBef>
              <a:spcAft>
                <a:spcPts val="0"/>
              </a:spcAft>
              <a:defRPr/>
            </a:pPr>
            <a:endParaRPr lang="en-US" sz="2400" b="1">
              <a:solidFill>
                <a:srgbClr val="000000"/>
              </a:solidFill>
              <a:latin typeface="Arial Narrow" pitchFamily="34"/>
              <a:ea typeface="HG Mincho Light J" pitchFamily="2"/>
              <a:cs typeface="Arial Unicode MS" pitchFamily="2"/>
            </a:endParaRPr>
          </a:p>
        </p:txBody>
      </p:sp>
      <p:sp>
        <p:nvSpPr>
          <p:cNvPr id="15" name="TextBox 14"/>
          <p:cNvSpPr txBox="1"/>
          <p:nvPr/>
        </p:nvSpPr>
        <p:spPr bwMode="auto">
          <a:xfrm>
            <a:off x="6113463" y="5334000"/>
            <a:ext cx="2616200" cy="250197"/>
          </a:xfrm>
          <a:prstGeom prst="rect">
            <a:avLst/>
          </a:prstGeom>
          <a:noFill/>
          <a:ln>
            <a:noFill/>
          </a:ln>
        </p:spPr>
        <p:txBody>
          <a:bodyPr lIns="0" tIns="0" rIns="0" bIns="0" compatLnSpc="0">
            <a:spAutoFit/>
          </a:bodyPr>
          <a:lstStyle/>
          <a:p>
            <a:pPr hangingPunct="0">
              <a:lnSpc>
                <a:spcPct val="85000"/>
              </a:lnSpc>
              <a:spcBef>
                <a:spcPts val="720"/>
              </a:spcBef>
              <a:spcAft>
                <a:spcPts val="0"/>
              </a:spcAft>
              <a:defRPr/>
            </a:pPr>
            <a:r>
              <a:rPr lang="en-US" sz="2000" b="1" dirty="0">
                <a:solidFill>
                  <a:srgbClr val="0000FF"/>
                </a:solidFill>
                <a:latin typeface="Arial Narrow" pitchFamily="34"/>
                <a:ea typeface="HG Mincho Light J" pitchFamily="2"/>
                <a:cs typeface="Arial Unicode MS" pitchFamily="2"/>
              </a:rPr>
              <a:t>Representation</a:t>
            </a:r>
          </a:p>
        </p:txBody>
      </p:sp>
      <p:sp>
        <p:nvSpPr>
          <p:cNvPr id="16" name="Freeform 15"/>
          <p:cNvSpPr/>
          <p:nvPr/>
        </p:nvSpPr>
        <p:spPr bwMode="auto">
          <a:xfrm>
            <a:off x="1811338" y="3428999"/>
            <a:ext cx="233362" cy="2971799"/>
          </a:xfrm>
          <a:custGeom>
            <a:avLst>
              <a:gd name="f0" fmla="val 1800"/>
            </a:avLst>
            <a:gdLst>
              <a:gd name="f1" fmla="val 10800000"/>
              <a:gd name="f2" fmla="val 5400000"/>
              <a:gd name="f3" fmla="val 180"/>
              <a:gd name="f4" fmla="val w"/>
              <a:gd name="f5" fmla="val h"/>
              <a:gd name="f6" fmla="val 0"/>
              <a:gd name="f7" fmla="val 21600"/>
              <a:gd name="f8" fmla="val -2147483647"/>
              <a:gd name="f9" fmla="val 2147483647"/>
              <a:gd name="f10" fmla="val 10800"/>
              <a:gd name="f11" fmla="+- 0 0 0"/>
              <a:gd name="f12" fmla="*/ f4 1 21600"/>
              <a:gd name="f13" fmla="*/ f5 1 21600"/>
              <a:gd name="f14" fmla="pin 0 f0 10800"/>
              <a:gd name="f15" fmla="*/ f11 f1 1"/>
              <a:gd name="f16" fmla="*/ f14 1 2"/>
              <a:gd name="f17" fmla="+- f6 f14 0"/>
              <a:gd name="f18" fmla="+- f7 0 f14"/>
              <a:gd name="f19" fmla="*/ f6 f12 1"/>
              <a:gd name="f20" fmla="*/ f14 f13 1"/>
              <a:gd name="f21" fmla="*/ 6350 f12 1"/>
              <a:gd name="f22" fmla="*/ 21600 f12 1"/>
              <a:gd name="f23" fmla="*/ 0 f13 1"/>
              <a:gd name="f24" fmla="*/ f15 1 f3"/>
              <a:gd name="f25" fmla="*/ 0 f12 1"/>
              <a:gd name="f26" fmla="*/ 10800 f13 1"/>
              <a:gd name="f27" fmla="*/ 21600 f13 1"/>
              <a:gd name="f28" fmla="+- f6 f16 0"/>
              <a:gd name="f29" fmla="+- f7 0 f16"/>
              <a:gd name="f30" fmla="+- f24 0 f2"/>
              <a:gd name="f31" fmla="*/ f29 f13 1"/>
              <a:gd name="f32" fmla="*/ f28 f13 1"/>
            </a:gdLst>
            <a:ahLst>
              <a:ahXY gdRefX="" minX="0" maxX="0" gdRefY="f0" minY="f6" maxY="f10">
                <a:pos x="f19" y="f20"/>
              </a:ahXY>
            </a:ahLst>
            <a:cxnLst>
              <a:cxn ang="3cd4">
                <a:pos x="hc" y="t"/>
              </a:cxn>
              <a:cxn ang="0">
                <a:pos x="r" y="vc"/>
              </a:cxn>
              <a:cxn ang="cd4">
                <a:pos x="hc" y="b"/>
              </a:cxn>
              <a:cxn ang="cd2">
                <a:pos x="l" y="vc"/>
              </a:cxn>
              <a:cxn ang="f30">
                <a:pos x="f22" y="f23"/>
              </a:cxn>
              <a:cxn ang="f30">
                <a:pos x="f25" y="f26"/>
              </a:cxn>
              <a:cxn ang="f30">
                <a:pos x="f22" y="f27"/>
              </a:cxn>
            </a:cxnLst>
            <a:rect l="f21" t="f32" r="f22" b="f31"/>
            <a:pathLst>
              <a:path w="21600" h="21600">
                <a:moveTo>
                  <a:pt x="f7" y="f6"/>
                </a:moveTo>
                <a:cubicBezTo>
                  <a:pt x="f10" y="f6"/>
                  <a:pt x="f6" y="f28"/>
                  <a:pt x="f6" y="f17"/>
                </a:cubicBezTo>
                <a:lnTo>
                  <a:pt x="f6" y="f18"/>
                </a:lnTo>
                <a:cubicBezTo>
                  <a:pt x="f6" y="f29"/>
                  <a:pt x="f10" y="f7"/>
                  <a:pt x="f7" y="f7"/>
                </a:cubicBezTo>
              </a:path>
            </a:pathLst>
          </a:custGeom>
          <a:noFill/>
          <a:ln w="45720">
            <a:solidFill>
              <a:srgbClr val="00FF00"/>
            </a:solidFill>
            <a:prstDash val="solid"/>
          </a:ln>
        </p:spPr>
        <p:txBody>
          <a:bodyPr lIns="18360" tIns="18360" rIns="18360" bIns="18360" anchor="ctr" compatLnSpc="0"/>
          <a:lstStyle/>
          <a:p>
            <a:pPr hangingPunct="0">
              <a:lnSpc>
                <a:spcPct val="85000"/>
              </a:lnSpc>
              <a:spcBef>
                <a:spcPts val="720"/>
              </a:spcBef>
              <a:spcAft>
                <a:spcPts val="0"/>
              </a:spcAft>
              <a:defRPr/>
            </a:pPr>
            <a:endParaRPr lang="en-US" sz="2400" b="1">
              <a:solidFill>
                <a:srgbClr val="000000"/>
              </a:solidFill>
              <a:latin typeface="Arial Narrow" pitchFamily="34"/>
              <a:ea typeface="HG Mincho Light J" pitchFamily="2"/>
              <a:cs typeface="Arial Unicode MS" pitchFamily="2"/>
            </a:endParaRPr>
          </a:p>
        </p:txBody>
      </p:sp>
      <p:sp>
        <p:nvSpPr>
          <p:cNvPr id="17" name="TextBox 16"/>
          <p:cNvSpPr txBox="1"/>
          <p:nvPr/>
        </p:nvSpPr>
        <p:spPr bwMode="auto">
          <a:xfrm>
            <a:off x="368300" y="4824413"/>
            <a:ext cx="1501775" cy="590162"/>
          </a:xfrm>
          <a:prstGeom prst="rect">
            <a:avLst/>
          </a:prstGeom>
          <a:noFill/>
          <a:ln>
            <a:noFill/>
          </a:ln>
        </p:spPr>
        <p:txBody>
          <a:bodyPr lIns="0" tIns="0" rIns="0" bIns="0" compatLnSpc="0">
            <a:spAutoFit/>
          </a:bodyPr>
          <a:lstStyle/>
          <a:p>
            <a:pPr algn="ctr" hangingPunct="0">
              <a:lnSpc>
                <a:spcPct val="85000"/>
              </a:lnSpc>
              <a:spcBef>
                <a:spcPts val="720"/>
              </a:spcBef>
              <a:spcAft>
                <a:spcPts val="0"/>
              </a:spcAft>
              <a:defRPr/>
            </a:pPr>
            <a:r>
              <a:rPr lang="en-US" sz="2000" b="1" dirty="0">
                <a:solidFill>
                  <a:srgbClr val="0000FF"/>
                </a:solidFill>
                <a:latin typeface="Arial Narrow" pitchFamily="34"/>
                <a:ea typeface="HG Mincho Light J" pitchFamily="2"/>
                <a:cs typeface="Arial Unicode MS" pitchFamily="2"/>
              </a:rPr>
              <a:t>State</a:t>
            </a:r>
          </a:p>
          <a:p>
            <a:pPr algn="ctr" hangingPunct="0">
              <a:lnSpc>
                <a:spcPct val="85000"/>
              </a:lnSpc>
              <a:spcBef>
                <a:spcPts val="720"/>
              </a:spcBef>
              <a:spcAft>
                <a:spcPts val="0"/>
              </a:spcAft>
              <a:defRPr/>
            </a:pPr>
            <a:r>
              <a:rPr lang="en-US" sz="2000" b="1" dirty="0">
                <a:solidFill>
                  <a:srgbClr val="0000FF"/>
                </a:solidFill>
                <a:latin typeface="Arial Narrow" pitchFamily="34"/>
                <a:ea typeface="HG Mincho Light J" pitchFamily="2"/>
                <a:cs typeface="Arial Unicode MS" pitchFamily="2"/>
              </a:rPr>
              <a:t>transfer</a:t>
            </a:r>
          </a:p>
        </p:txBody>
      </p:sp>
    </p:spTree>
    <p:extLst>
      <p:ext uri="{BB962C8B-B14F-4D97-AF65-F5344CB8AC3E}">
        <p14:creationId xmlns="" xmlns:p14="http://schemas.microsoft.com/office/powerpoint/2010/main" val="106019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animBg="1"/>
      <p:bldP spid="15" grpId="0"/>
      <p:bldP spid="16"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85720" y="0"/>
            <a:ext cx="8229600" cy="1066800"/>
          </a:xfrm>
        </p:spPr>
        <p:txBody>
          <a:bodyPr>
            <a:normAutofit fontScale="90000"/>
          </a:bodyPr>
          <a:lstStyle/>
          <a:p>
            <a:r>
              <a:rPr lang="en-US" dirty="0" smtClean="0"/>
              <a:t>Developing a </a:t>
            </a:r>
            <a:r>
              <a:rPr lang="en-US" dirty="0" err="1" smtClean="0"/>
              <a:t>RESTful</a:t>
            </a:r>
            <a:r>
              <a:rPr lang="en-US" dirty="0" smtClean="0"/>
              <a:t> web service using JAX-RS</a:t>
            </a:r>
          </a:p>
        </p:txBody>
      </p:sp>
      <p:sp>
        <p:nvSpPr>
          <p:cNvPr id="45061" name="Date Placeholder 5"/>
          <p:cNvSpPr>
            <a:spLocks noGrp="1"/>
          </p:cNvSpPr>
          <p:nvPr>
            <p:ph type="dt" sz="half" idx="10"/>
          </p:nvPr>
        </p:nvSpPr>
        <p:spPr>
          <a:noFill/>
        </p:spPr>
        <p:txBody>
          <a:bodyPr/>
          <a:lstStyle/>
          <a:p>
            <a:fld id="{628B23C8-88D5-4752-9856-6F42BEA9914C}" type="datetime1">
              <a:rPr lang="en-US" smtClean="0"/>
              <a:pPr/>
              <a:t>12/1/2015</a:t>
            </a:fld>
            <a:endParaRPr lang="en-US" smtClean="0"/>
          </a:p>
        </p:txBody>
      </p:sp>
      <p:sp>
        <p:nvSpPr>
          <p:cNvPr id="2" name="Slide Number Placeholder 1"/>
          <p:cNvSpPr>
            <a:spLocks noGrp="1"/>
          </p:cNvSpPr>
          <p:nvPr>
            <p:ph type="sldNum" sz="quarter" idx="12"/>
          </p:nvPr>
        </p:nvSpPr>
        <p:spPr/>
        <p:txBody>
          <a:bodyPr>
            <a:normAutofit fontScale="85000" lnSpcReduction="20000"/>
          </a:bodyPr>
          <a:lstStyle/>
          <a:p>
            <a:fld id="{7D247B0F-2317-4FDF-9908-82BC46ABA316}" type="slidenum">
              <a:rPr lang="en-US" smtClean="0"/>
              <a:pPr/>
              <a:t>9</a:t>
            </a:fld>
            <a:endParaRPr lang="en-US"/>
          </a:p>
        </p:txBody>
      </p:sp>
      <p:sp>
        <p:nvSpPr>
          <p:cNvPr id="7" name="TextBox 6"/>
          <p:cNvSpPr txBox="1"/>
          <p:nvPr/>
        </p:nvSpPr>
        <p:spPr>
          <a:xfrm>
            <a:off x="381000" y="2216527"/>
            <a:ext cx="8153400" cy="4031873"/>
          </a:xfrm>
          <a:prstGeom prst="rect">
            <a:avLst/>
          </a:prstGeom>
          <a:no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defRPr/>
            </a:pPr>
            <a:r>
              <a:rPr lang="en-US" sz="1600" dirty="0">
                <a:latin typeface="Arial" charset="0"/>
              </a:rPr>
              <a:t>package </a:t>
            </a:r>
            <a:r>
              <a:rPr lang="en-US" sz="1600" dirty="0" err="1" smtClean="0">
                <a:latin typeface="Arial" charset="0"/>
              </a:rPr>
              <a:t>com.vendorx.products</a:t>
            </a:r>
            <a:r>
              <a:rPr lang="en-US" sz="1600" dirty="0" smtClean="0">
                <a:latin typeface="Arial" charset="0"/>
              </a:rPr>
              <a:t>;</a:t>
            </a:r>
            <a:endParaRPr lang="en-US" sz="1600" dirty="0">
              <a:latin typeface="Arial" charset="0"/>
            </a:endParaRPr>
          </a:p>
          <a:p>
            <a:pPr>
              <a:defRPr/>
            </a:pPr>
            <a:endParaRPr lang="en-US" sz="1600" dirty="0">
              <a:latin typeface="Arial" charset="0"/>
            </a:endParaRPr>
          </a:p>
          <a:p>
            <a:pPr>
              <a:defRPr/>
            </a:pPr>
            <a:r>
              <a:rPr lang="en-US" sz="1600" dirty="0">
                <a:latin typeface="Arial" charset="0"/>
              </a:rPr>
              <a:t>import </a:t>
            </a:r>
            <a:r>
              <a:rPr lang="en-US" sz="1600" dirty="0" err="1">
                <a:latin typeface="Arial" charset="0"/>
              </a:rPr>
              <a:t>javax.ws.rs.GET</a:t>
            </a:r>
            <a:r>
              <a:rPr lang="en-US" sz="1600" dirty="0">
                <a:latin typeface="Arial" charset="0"/>
              </a:rPr>
              <a:t>;</a:t>
            </a:r>
          </a:p>
          <a:p>
            <a:pPr>
              <a:defRPr/>
            </a:pPr>
            <a:r>
              <a:rPr lang="en-US" sz="1600" dirty="0">
                <a:latin typeface="Arial" charset="0"/>
              </a:rPr>
              <a:t>import </a:t>
            </a:r>
            <a:r>
              <a:rPr lang="en-US" sz="1600" dirty="0" err="1">
                <a:latin typeface="Arial" charset="0"/>
              </a:rPr>
              <a:t>javax.ws.rs.Produces</a:t>
            </a:r>
            <a:r>
              <a:rPr lang="en-US" sz="1600" dirty="0">
                <a:latin typeface="Arial" charset="0"/>
              </a:rPr>
              <a:t>;</a:t>
            </a:r>
          </a:p>
          <a:p>
            <a:pPr>
              <a:defRPr/>
            </a:pPr>
            <a:r>
              <a:rPr lang="en-US" sz="1600" dirty="0">
                <a:latin typeface="Arial" charset="0"/>
              </a:rPr>
              <a:t>import </a:t>
            </a:r>
            <a:r>
              <a:rPr lang="en-US" sz="1600" dirty="0" err="1">
                <a:latin typeface="Arial" charset="0"/>
              </a:rPr>
              <a:t>javax.ws.rs.Path</a:t>
            </a:r>
            <a:r>
              <a:rPr lang="en-US" sz="1600" dirty="0">
                <a:latin typeface="Arial" charset="0"/>
              </a:rPr>
              <a:t>;</a:t>
            </a:r>
          </a:p>
          <a:p>
            <a:pPr>
              <a:defRPr/>
            </a:pPr>
            <a:endParaRPr lang="en-US" sz="1600" dirty="0">
              <a:latin typeface="Arial" charset="0"/>
            </a:endParaRPr>
          </a:p>
          <a:p>
            <a:pPr>
              <a:defRPr/>
            </a:pPr>
            <a:endParaRPr lang="en-US" sz="1600" dirty="0">
              <a:latin typeface="Arial" charset="0"/>
            </a:endParaRPr>
          </a:p>
          <a:p>
            <a:pPr>
              <a:defRPr/>
            </a:pPr>
            <a:r>
              <a:rPr lang="en-US" sz="1600" dirty="0">
                <a:solidFill>
                  <a:srgbClr val="0000FF"/>
                </a:solidFill>
                <a:latin typeface="Arial" charset="0"/>
              </a:rPr>
              <a:t>@Path("/employees</a:t>
            </a:r>
            <a:r>
              <a:rPr lang="en-US" sz="1600" dirty="0" smtClean="0">
                <a:solidFill>
                  <a:srgbClr val="0000FF"/>
                </a:solidFill>
                <a:latin typeface="Arial" charset="0"/>
              </a:rPr>
              <a:t>/{</a:t>
            </a:r>
            <a:r>
              <a:rPr lang="en-US" sz="1600" dirty="0" err="1" smtClean="0">
                <a:solidFill>
                  <a:srgbClr val="0000FF"/>
                </a:solidFill>
                <a:latin typeface="Arial" charset="0"/>
              </a:rPr>
              <a:t>pid</a:t>
            </a:r>
            <a:r>
              <a:rPr lang="en-US" sz="1600" dirty="0">
                <a:solidFill>
                  <a:srgbClr val="0000FF"/>
                </a:solidFill>
                <a:latin typeface="Arial" charset="0"/>
              </a:rPr>
              <a:t>}")</a:t>
            </a:r>
          </a:p>
          <a:p>
            <a:pPr>
              <a:defRPr/>
            </a:pPr>
            <a:r>
              <a:rPr lang="en-US" sz="1600" dirty="0">
                <a:latin typeface="Arial" charset="0"/>
              </a:rPr>
              <a:t>public class </a:t>
            </a:r>
            <a:r>
              <a:rPr lang="en-US" sz="1600" dirty="0" smtClean="0">
                <a:latin typeface="Arial" charset="0"/>
              </a:rPr>
              <a:t>Product{</a:t>
            </a:r>
            <a:endParaRPr lang="en-US" sz="1600" dirty="0">
              <a:latin typeface="Arial" charset="0"/>
            </a:endParaRPr>
          </a:p>
          <a:p>
            <a:pPr>
              <a:defRPr/>
            </a:pPr>
            <a:r>
              <a:rPr lang="en-US" sz="1600" dirty="0">
                <a:latin typeface="Arial" charset="0"/>
              </a:rPr>
              <a:t>          </a:t>
            </a:r>
            <a:r>
              <a:rPr lang="en-US" sz="1600" dirty="0">
                <a:solidFill>
                  <a:srgbClr val="0000FF"/>
                </a:solidFill>
                <a:latin typeface="Arial" charset="0"/>
              </a:rPr>
              <a:t>@GET</a:t>
            </a:r>
          </a:p>
          <a:p>
            <a:pPr>
              <a:defRPr/>
            </a:pPr>
            <a:r>
              <a:rPr lang="en-US" sz="1600" dirty="0">
                <a:latin typeface="Arial" charset="0"/>
              </a:rPr>
              <a:t>        </a:t>
            </a:r>
            <a:r>
              <a:rPr lang="en-US" sz="1600" dirty="0">
                <a:solidFill>
                  <a:srgbClr val="0000FF"/>
                </a:solidFill>
                <a:latin typeface="Arial" charset="0"/>
              </a:rPr>
              <a:t>  @Produces("text/xml")</a:t>
            </a:r>
          </a:p>
          <a:p>
            <a:pPr>
              <a:defRPr/>
            </a:pPr>
            <a:r>
              <a:rPr lang="en-US" sz="1600" dirty="0">
                <a:latin typeface="Arial" charset="0"/>
              </a:rPr>
              <a:t>          public String </a:t>
            </a:r>
            <a:r>
              <a:rPr lang="en-US" sz="1600" dirty="0" err="1" smtClean="0">
                <a:latin typeface="Arial" charset="0"/>
              </a:rPr>
              <a:t>getProduct</a:t>
            </a:r>
            <a:r>
              <a:rPr lang="en-US" sz="1600" dirty="0" smtClean="0">
                <a:latin typeface="Arial" charset="0"/>
              </a:rPr>
              <a:t>(</a:t>
            </a:r>
            <a:r>
              <a:rPr lang="en-US" sz="1600" dirty="0" smtClean="0">
                <a:solidFill>
                  <a:srgbClr val="0000FF"/>
                </a:solidFill>
                <a:latin typeface="Arial" charset="0"/>
              </a:rPr>
              <a:t>@</a:t>
            </a:r>
            <a:r>
              <a:rPr lang="en-US" sz="1600" dirty="0" err="1">
                <a:solidFill>
                  <a:srgbClr val="0000FF"/>
                </a:solidFill>
                <a:latin typeface="Arial" charset="0"/>
              </a:rPr>
              <a:t>PathParam</a:t>
            </a:r>
            <a:r>
              <a:rPr lang="en-US" sz="1600" dirty="0" smtClean="0">
                <a:solidFill>
                  <a:srgbClr val="0000FF"/>
                </a:solidFill>
                <a:latin typeface="Arial" charset="0"/>
              </a:rPr>
              <a:t>(“</a:t>
            </a:r>
            <a:r>
              <a:rPr lang="en-US" sz="1600" dirty="0" err="1" smtClean="0">
                <a:solidFill>
                  <a:srgbClr val="0000FF"/>
                </a:solidFill>
                <a:latin typeface="Arial" charset="0"/>
              </a:rPr>
              <a:t>pid</a:t>
            </a:r>
            <a:r>
              <a:rPr lang="en-US" sz="1600" dirty="0">
                <a:solidFill>
                  <a:srgbClr val="0000FF"/>
                </a:solidFill>
                <a:latin typeface="Arial" charset="0"/>
              </a:rPr>
              <a:t>") </a:t>
            </a:r>
            <a:r>
              <a:rPr lang="en-US" sz="1600" dirty="0">
                <a:latin typeface="Arial" charset="0"/>
              </a:rPr>
              <a:t>String </a:t>
            </a:r>
            <a:r>
              <a:rPr lang="en-US" sz="1600" dirty="0" err="1" smtClean="0">
                <a:latin typeface="Arial" charset="0"/>
              </a:rPr>
              <a:t>pId</a:t>
            </a:r>
            <a:r>
              <a:rPr lang="en-US" sz="1600" dirty="0">
                <a:latin typeface="Arial" charset="0"/>
              </a:rPr>
              <a:t>) {</a:t>
            </a:r>
          </a:p>
          <a:p>
            <a:pPr>
              <a:defRPr/>
            </a:pPr>
            <a:r>
              <a:rPr lang="en-US" sz="1600" dirty="0">
                <a:latin typeface="Arial" charset="0"/>
              </a:rPr>
              <a:t>          	...</a:t>
            </a:r>
          </a:p>
          <a:p>
            <a:pPr>
              <a:defRPr/>
            </a:pPr>
            <a:r>
              <a:rPr lang="en-US" sz="1600" dirty="0">
                <a:latin typeface="Arial" charset="0"/>
              </a:rPr>
              <a:t>          	…</a:t>
            </a:r>
          </a:p>
          <a:p>
            <a:pPr>
              <a:defRPr/>
            </a:pPr>
            <a:r>
              <a:rPr lang="en-US" sz="1600" dirty="0">
                <a:latin typeface="Arial" charset="0"/>
              </a:rPr>
              <a:t>          }</a:t>
            </a:r>
          </a:p>
          <a:p>
            <a:pPr>
              <a:defRPr/>
            </a:pPr>
            <a:r>
              <a:rPr lang="en-US" sz="1600" dirty="0">
                <a:latin typeface="Arial" charset="0"/>
              </a:rPr>
              <a:t>}</a:t>
            </a:r>
          </a:p>
        </p:txBody>
      </p:sp>
    </p:spTree>
    <p:extLst>
      <p:ext uri="{BB962C8B-B14F-4D97-AF65-F5344CB8AC3E}">
        <p14:creationId xmlns="" xmlns:p14="http://schemas.microsoft.com/office/powerpoint/2010/main" val="37190930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1257</TotalTime>
  <Words>1289</Words>
  <Application>Microsoft Office PowerPoint</Application>
  <PresentationFormat>On-screen Show (4:3)</PresentationFormat>
  <Paragraphs>223</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RESTful ws</vt:lpstr>
      <vt:lpstr>Agenda</vt:lpstr>
      <vt:lpstr>HTTP Protocol</vt:lpstr>
      <vt:lpstr>RESTful web services</vt:lpstr>
      <vt:lpstr>RPC vs REST</vt:lpstr>
      <vt:lpstr>RESTful web services contd…</vt:lpstr>
      <vt:lpstr>Six characteristics of REST:</vt:lpstr>
      <vt:lpstr>Product service as RESTful</vt:lpstr>
      <vt:lpstr>Developing a RESTful web service using JAX-RS</vt:lpstr>
      <vt:lpstr>JAX-RS REST Annotations</vt:lpstr>
      <vt:lpstr>JAX-RS REST Annotations</vt:lpstr>
      <vt:lpstr>Using Spring framework</vt:lpstr>
      <vt:lpstr>Arguments: SOAP vs. REST</vt:lpstr>
      <vt:lpstr>Arguments: SOAP vs. REST</vt:lpstr>
      <vt:lpstr>Why REST?</vt:lpstr>
      <vt:lpstr>Why SOAP?</vt:lpstr>
    </vt:vector>
  </TitlesOfParts>
  <Company>Dell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Luq, Mohammed Shareef</dc:creator>
  <cp:keywords>Minimum Restrictions,, Minimum Restrictions, </cp:keywords>
  <cp:lastModifiedBy>hp</cp:lastModifiedBy>
  <cp:revision>189</cp:revision>
  <dcterms:created xsi:type="dcterms:W3CDTF">2013-09-24T12:40:56Z</dcterms:created>
  <dcterms:modified xsi:type="dcterms:W3CDTF">2015-12-01T01:09:35Z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2daffa08-d8b1-4534-9a33-6f359dfc74c8</vt:lpwstr>
  </property>
  <property fmtid="{D5CDD505-2E9C-101B-9397-08002B2CF9AE}" pid="3" name="DellClassification">
    <vt:lpwstr>Minimum Restrictions</vt:lpwstr>
  </property>
  <property fmtid="{D5CDD505-2E9C-101B-9397-08002B2CF9AE}" pid="4" name="DellSubLabels">
    <vt:lpwstr/>
  </property>
  <property fmtid="{D5CDD505-2E9C-101B-9397-08002B2CF9AE}" pid="5" name="TitusConfigVer">
    <vt:lpwstr>1.0AMER</vt:lpwstr>
  </property>
</Properties>
</file>