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7" r:id="rId4"/>
    <p:sldId id="259" r:id="rId5"/>
    <p:sldId id="308" r:id="rId6"/>
    <p:sldId id="258" r:id="rId7"/>
    <p:sldId id="260" r:id="rId8"/>
    <p:sldId id="309" r:id="rId9"/>
    <p:sldId id="261" r:id="rId10"/>
    <p:sldId id="315" r:id="rId11"/>
    <p:sldId id="296" r:id="rId12"/>
    <p:sldId id="316" r:id="rId13"/>
    <p:sldId id="317" r:id="rId14"/>
    <p:sldId id="262" r:id="rId15"/>
    <p:sldId id="263" r:id="rId16"/>
    <p:sldId id="318" r:id="rId17"/>
    <p:sldId id="264" r:id="rId18"/>
    <p:sldId id="310" r:id="rId19"/>
    <p:sldId id="302" r:id="rId20"/>
    <p:sldId id="303" r:id="rId21"/>
    <p:sldId id="304" r:id="rId22"/>
    <p:sldId id="306" r:id="rId23"/>
    <p:sldId id="311" r:id="rId24"/>
    <p:sldId id="329" r:id="rId25"/>
    <p:sldId id="358" r:id="rId26"/>
    <p:sldId id="330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8AD8-8170-4E4C-8737-C2CFE921DF71}" type="datetimeFigureOut">
              <a:rPr lang="en-US" smtClean="0"/>
              <a:pPr/>
              <a:t>9/8/2014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8982B-EDFF-49D4-8A6F-77F76F62BF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E9E486-32D9-462B-8E07-EF962E57BEA0}" type="datetimeFigureOut">
              <a:rPr lang="en-US" smtClean="0"/>
              <a:pPr/>
              <a:t>9/8/2014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FCA126-60F0-47AD-AD9D-95F4913749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5/tutorial/doc/bnazq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Rajeev Gupta MTech CS</a:t>
            </a:r>
          </a:p>
          <a:p>
            <a:r>
              <a:rPr lang="en-US" dirty="0" smtClean="0"/>
              <a:t>Rgupta.mtech@gmail.com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715304" cy="49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71612"/>
            <a:ext cx="6643734" cy="2714644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How to pass java String to C++ application ; exchange of data?	</a:t>
            </a:r>
          </a:p>
          <a:p>
            <a:pPr lvl="1"/>
            <a:r>
              <a:rPr lang="en-IN" sz="1700" dirty="0" smtClean="0"/>
              <a:t>SOAP works same as marshalling/</a:t>
            </a:r>
            <a:r>
              <a:rPr lang="en-IN" sz="1700" dirty="0" err="1" smtClean="0"/>
              <a:t>unmarshling</a:t>
            </a:r>
            <a:r>
              <a:rPr lang="en-IN" sz="1700" dirty="0" smtClean="0"/>
              <a:t> in RMI</a:t>
            </a:r>
          </a:p>
          <a:p>
            <a:pPr lvl="1"/>
            <a:r>
              <a:rPr lang="en-IN" sz="1700" dirty="0" smtClean="0"/>
              <a:t>SOAP format aka xml format</a:t>
            </a:r>
          </a:p>
          <a:p>
            <a:pPr lvl="1"/>
            <a:r>
              <a:rPr lang="en-IN" sz="1700" dirty="0" smtClean="0"/>
              <a:t>What C++ app does with java serialized data?</a:t>
            </a:r>
          </a:p>
          <a:p>
            <a:pPr lvl="1"/>
            <a:r>
              <a:rPr lang="en-IN" sz="1700" dirty="0" smtClean="0"/>
              <a:t>XML protocol that all to transmit data between client and service provider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256"/>
            <a:ext cx="396191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6773863" cy="490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Fault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9167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WSDL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73798" cy="4495800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Lets say we have a ws , how we could share details of our customer? 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How to provide an interface (contract) to the consumer and that language independent too! (Interoperability)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WSDL describing the following:-</a:t>
            </a:r>
            <a:endParaRPr lang="en-IN" dirty="0" smtClean="0"/>
          </a:p>
          <a:p>
            <a:r>
              <a:rPr lang="en-IN" dirty="0" smtClean="0"/>
              <a:t>What a service does</a:t>
            </a:r>
          </a:p>
          <a:p>
            <a:r>
              <a:rPr lang="en-IN" dirty="0" smtClean="0"/>
              <a:t>the methods that the service provides</a:t>
            </a:r>
          </a:p>
          <a:p>
            <a:r>
              <a:rPr lang="en-IN" dirty="0" smtClean="0"/>
              <a:t>How a service is accessed</a:t>
            </a:r>
          </a:p>
          <a:p>
            <a:r>
              <a:rPr lang="en-IN" dirty="0" smtClean="0"/>
              <a:t>details of the data formats and </a:t>
            </a:r>
          </a:p>
          <a:p>
            <a:r>
              <a:rPr lang="en-IN" dirty="0" smtClean="0"/>
              <a:t>protocols necessary to access a service operations</a:t>
            </a:r>
          </a:p>
          <a:p>
            <a:r>
              <a:rPr lang="en-IN" dirty="0" smtClean="0"/>
              <a:t>Where a service is located?</a:t>
            </a:r>
          </a:p>
          <a:p>
            <a:r>
              <a:rPr lang="en-IN" dirty="0" smtClean="0"/>
              <a:t>details of the protocol specific network address, such as a URL</a:t>
            </a:r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428868"/>
            <a:ext cx="2776020" cy="335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WSDL consists of two parts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45104" cy="4829196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abstract interface </a:t>
            </a:r>
            <a:endParaRPr lang="en" sz="1400" dirty="0" smtClean="0"/>
          </a:p>
          <a:p>
            <a:r>
              <a:rPr lang="en-IN" sz="1400" dirty="0" smtClean="0"/>
              <a:t>Types?</a:t>
            </a:r>
          </a:p>
          <a:p>
            <a:pPr lvl="1"/>
            <a:r>
              <a:rPr lang="en-IN" sz="1400" dirty="0" smtClean="0"/>
              <a:t>Describes the XML types &amp; elements that are used in the messages to/from the web services</a:t>
            </a:r>
            <a:endParaRPr lang="en" sz="1400" dirty="0" smtClean="0"/>
          </a:p>
          <a:p>
            <a:r>
              <a:rPr lang="en-IN" sz="1400" dirty="0" smtClean="0"/>
              <a:t>Messages?</a:t>
            </a:r>
          </a:p>
          <a:p>
            <a:pPr lvl="1"/>
            <a:r>
              <a:rPr lang="en-IN" sz="1400" dirty="0" smtClean="0"/>
              <a:t>Describes the input, output and fault messages that comes into and goes out of web service operations</a:t>
            </a:r>
            <a:endParaRPr lang="en" sz="1400" dirty="0" smtClean="0"/>
          </a:p>
          <a:p>
            <a:r>
              <a:rPr lang="en-IN" sz="1400" dirty="0" err="1" smtClean="0"/>
              <a:t>PortType</a:t>
            </a:r>
            <a:r>
              <a:rPr lang="en-IN" sz="1400" dirty="0" smtClean="0"/>
              <a:t>?</a:t>
            </a:r>
          </a:p>
          <a:p>
            <a:pPr lvl="1"/>
            <a:r>
              <a:rPr lang="en-IN" sz="1400" dirty="0" smtClean="0"/>
              <a:t>Names the web service and describes the operations offered by the web service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concrete implementation</a:t>
            </a:r>
          </a:p>
          <a:p>
            <a:pPr lvl="1">
              <a:buNone/>
            </a:pPr>
            <a:r>
              <a:rPr lang="en-US" sz="1400" dirty="0" smtClean="0"/>
              <a:t>concrete implementation part binds the abstract </a:t>
            </a:r>
            <a:r>
              <a:rPr lang="en-IN" sz="1400" dirty="0" smtClean="0"/>
              <a:t>interface with a concrete network address</a:t>
            </a:r>
          </a:p>
          <a:p>
            <a:r>
              <a:rPr lang="en-IN" sz="1400" dirty="0" smtClean="0"/>
              <a:t> Bindings?</a:t>
            </a:r>
          </a:p>
          <a:p>
            <a:pPr lvl="1"/>
            <a:r>
              <a:rPr lang="en-IN" sz="1400" dirty="0" smtClean="0"/>
              <a:t>Describes the transport protocol like HTTP to carry the SOAP envelope for communicating with web service</a:t>
            </a:r>
            <a:endParaRPr lang="en" sz="1400" dirty="0" smtClean="0"/>
          </a:p>
          <a:p>
            <a:r>
              <a:rPr lang="en-IN" sz="1400" dirty="0" smtClean="0"/>
              <a:t>Service?</a:t>
            </a:r>
          </a:p>
          <a:p>
            <a:pPr lvl="1"/>
            <a:r>
              <a:rPr lang="en-IN" sz="1400" dirty="0" smtClean="0"/>
              <a:t>Describes the endpoint where the service is really available for consumption</a:t>
            </a:r>
          </a:p>
          <a:p>
            <a:endParaRPr lang="en-US" sz="1400" dirty="0" smtClean="0"/>
          </a:p>
          <a:p>
            <a:endParaRPr lang="en-IN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5006" y="2428868"/>
            <a:ext cx="3858994" cy="341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WSDL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Endpoint Interface SEI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17004" cy="2828932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solidFill>
                  <a:srgbClr val="002060"/>
                </a:solidFill>
              </a:rPr>
              <a:t>Who does the conversion ; form Java object to SOAP objects?</a:t>
            </a:r>
          </a:p>
          <a:p>
            <a:endParaRPr lang="en-IN" sz="2400" dirty="0" smtClean="0">
              <a:solidFill>
                <a:srgbClr val="002060"/>
              </a:solidFill>
            </a:endParaRPr>
          </a:p>
          <a:p>
            <a:pPr lvl="1"/>
            <a:r>
              <a:rPr lang="en-IN" sz="2400" dirty="0" smtClean="0"/>
              <a:t>Conversion is done by SEI (Service end point interface)</a:t>
            </a:r>
          </a:p>
          <a:p>
            <a:pPr lvl="1"/>
            <a:r>
              <a:rPr lang="en-IN" sz="2400" dirty="0" smtClean="0"/>
              <a:t>SEI Translate whole ws call to SOAP ; so that other side can understand it</a:t>
            </a:r>
          </a:p>
          <a:p>
            <a:pPr lvl="1"/>
            <a:r>
              <a:rPr lang="en-IN" sz="2400" dirty="0" smtClean="0"/>
              <a:t>SEI is specific to application to client side; we need different SEI to handle C++ client and different one for php client</a:t>
            </a:r>
          </a:p>
          <a:p>
            <a:pPr lvl="1"/>
            <a:r>
              <a:rPr lang="en-IN" sz="2400" dirty="0" smtClean="0"/>
              <a:t>tools generate it; </a:t>
            </a:r>
            <a:r>
              <a:rPr lang="en-IN" sz="2400" dirty="0" err="1" smtClean="0"/>
              <a:t>wsimport</a:t>
            </a:r>
            <a:endParaRPr lang="en-IN" sz="2400" dirty="0" smtClean="0"/>
          </a:p>
          <a:p>
            <a:pPr lvl="1"/>
            <a:r>
              <a:rPr lang="en-IN" sz="2400" dirty="0" smtClean="0"/>
              <a:t>It translate java call to ws call !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500570"/>
            <a:ext cx="5500726" cy="179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/>
              <a:t>WS vs. Web applications</a:t>
            </a:r>
          </a:p>
          <a:p>
            <a:r>
              <a:rPr lang="en-IN" sz="1800" b="1" dirty="0" smtClean="0"/>
              <a:t>Introduction to WS</a:t>
            </a:r>
          </a:p>
          <a:p>
            <a:r>
              <a:rPr lang="en-IN" sz="1800" b="1" dirty="0" smtClean="0"/>
              <a:t>Introduction to SOAP, WSDL, UDDI, SEI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Introduction to JAX-WS 2.x</a:t>
            </a:r>
          </a:p>
          <a:p>
            <a:r>
              <a:rPr lang="en-US" sz="1800" b="1" dirty="0" smtClean="0"/>
              <a:t>Hello World WS</a:t>
            </a:r>
            <a:endParaRPr lang="en-IN" sz="1800" b="1" dirty="0" smtClean="0"/>
          </a:p>
          <a:p>
            <a:endParaRPr lang="en-IN" sz="1800" b="1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JAX-WS 2.0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373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What is JAX-WS 2.0?</a:t>
            </a:r>
          </a:p>
          <a:p>
            <a:pPr lvl="1"/>
            <a:r>
              <a:rPr lang="en-IN" sz="1700" dirty="0" smtClean="0"/>
              <a:t>Simpler way to create &amp; deploy SOAP based WS compared to JAX-WS 1.0 ( JAX-RPC)</a:t>
            </a:r>
          </a:p>
          <a:p>
            <a:pPr lvl="1"/>
            <a:r>
              <a:rPr lang="en-IN" sz="1700" dirty="0" smtClean="0"/>
              <a:t>API stack for web services.</a:t>
            </a:r>
          </a:p>
          <a:p>
            <a:pPr lvl="1"/>
            <a:r>
              <a:rPr lang="en-IN" sz="1700" dirty="0" smtClean="0"/>
              <a:t>New API’s: JAX-WS, SAAJ, Web Service metadata</a:t>
            </a:r>
          </a:p>
          <a:p>
            <a:pPr lvl="1"/>
            <a:r>
              <a:rPr lang="en-IN" sz="1700" dirty="0" smtClean="0"/>
              <a:t>New packages: javax.xml.ws, </a:t>
            </a:r>
            <a:r>
              <a:rPr lang="en-IN" sz="1700" dirty="0" err="1" smtClean="0"/>
              <a:t>javax.xml.soap</a:t>
            </a:r>
            <a:r>
              <a:rPr lang="en-IN" sz="1700" dirty="0" smtClean="0"/>
              <a:t>, javax.jws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Why JAX-WS 2.0?</a:t>
            </a:r>
          </a:p>
          <a:p>
            <a:pPr lvl="1"/>
            <a:r>
              <a:rPr lang="en-IN" sz="1700" dirty="0" smtClean="0"/>
              <a:t>POJO based</a:t>
            </a:r>
          </a:p>
          <a:p>
            <a:pPr lvl="1"/>
            <a:r>
              <a:rPr lang="en-IN" sz="1700" dirty="0" smtClean="0"/>
              <a:t>No DD</a:t>
            </a:r>
          </a:p>
          <a:p>
            <a:pPr lvl="1"/>
            <a:r>
              <a:rPr lang="en-IN" sz="1700" dirty="0" smtClean="0"/>
              <a:t>Layered programming model</a:t>
            </a:r>
          </a:p>
          <a:p>
            <a:pPr lvl="1"/>
            <a:r>
              <a:rPr lang="en-IN" sz="1700" dirty="0" smtClean="0"/>
              <a:t>Both Java SE and Java EE support</a:t>
            </a:r>
          </a:p>
          <a:p>
            <a:pPr lvl="1"/>
            <a:r>
              <a:rPr lang="en-IN" sz="1700" dirty="0" smtClean="0"/>
              <a:t>Build in data binding using JAXB 2.0</a:t>
            </a:r>
          </a:p>
          <a:p>
            <a:pPr lvl="1"/>
            <a:r>
              <a:rPr lang="en-IN" sz="1700" dirty="0" smtClean="0"/>
              <a:t>Protocol and Transport independent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9" y="3857628"/>
            <a:ext cx="414340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/>
              <a:t>WS vs. Web applications</a:t>
            </a:r>
          </a:p>
          <a:p>
            <a:r>
              <a:rPr lang="en-IN" sz="1800" b="1" dirty="0" smtClean="0"/>
              <a:t>Introduction to WS</a:t>
            </a:r>
          </a:p>
          <a:p>
            <a:r>
              <a:rPr lang="en-IN" sz="1800" b="1" dirty="0" smtClean="0"/>
              <a:t>Introduction to SOAP, WSDL, UDDI, SEI</a:t>
            </a:r>
          </a:p>
          <a:p>
            <a:r>
              <a:rPr lang="en-US" sz="1800" b="1" dirty="0" smtClean="0"/>
              <a:t>Introduction to JAX-WS 2.x</a:t>
            </a:r>
          </a:p>
          <a:p>
            <a:r>
              <a:rPr lang="en-US" sz="1800" b="1" dirty="0" smtClean="0"/>
              <a:t>Hello World WS</a:t>
            </a:r>
            <a:endParaRPr lang="en-IN" sz="1800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JAX 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approaches</a:t>
            </a:r>
            <a:endParaRPr lang="en-I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Contract first / top down / WSDL first approach</a:t>
            </a:r>
          </a:p>
          <a:p>
            <a:pPr lvl="2"/>
            <a:r>
              <a:rPr lang="en-IN" sz="2000" dirty="0" smtClean="0"/>
              <a:t>We start with WSDL</a:t>
            </a:r>
          </a:p>
          <a:p>
            <a:pPr lvl="2"/>
            <a:r>
              <a:rPr lang="en-IN" sz="2000" dirty="0" err="1" smtClean="0"/>
              <a:t>wsimport</a:t>
            </a:r>
            <a:r>
              <a:rPr lang="en-IN" sz="2000" dirty="0" smtClean="0"/>
              <a:t> tool:  WSDL to java code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 smtClean="0">
                <a:solidFill>
                  <a:srgbClr val="FF0000"/>
                </a:solidFill>
              </a:rPr>
              <a:t>Contract last / bottom up/ code first approach</a:t>
            </a:r>
          </a:p>
          <a:p>
            <a:pPr lvl="1"/>
            <a:r>
              <a:rPr lang="en-IN" sz="2000" dirty="0" smtClean="0"/>
              <a:t>annotated POJO =&gt; Build and deploy</a:t>
            </a:r>
          </a:p>
          <a:p>
            <a:pPr lvl="1"/>
            <a:r>
              <a:rPr lang="en-IN" sz="2000" dirty="0" err="1" smtClean="0"/>
              <a:t>wsgen</a:t>
            </a:r>
            <a:r>
              <a:rPr lang="en-IN" sz="2000" dirty="0" smtClean="0"/>
              <a:t> tool to generate </a:t>
            </a:r>
            <a:r>
              <a:rPr lang="en-IN" sz="2000" dirty="0" err="1" smtClean="0"/>
              <a:t>wsdl</a:t>
            </a:r>
            <a:r>
              <a:rPr lang="en-IN" sz="2000" dirty="0" smtClean="0"/>
              <a:t> from java code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last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5008" y="1571612"/>
            <a:ext cx="3122478" cy="385765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Steps Contract fist Approach: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700" b="1" dirty="0" smtClean="0">
                <a:solidFill>
                  <a:srgbClr val="0070C0"/>
                </a:solidFill>
              </a:rPr>
              <a:t>Write POJO implementing the service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700" b="1" dirty="0" smtClean="0">
                <a:solidFill>
                  <a:srgbClr val="0070C0"/>
                </a:solidFill>
              </a:rPr>
              <a:t>Add @</a:t>
            </a:r>
            <a:r>
              <a:rPr lang="en-US" sz="1700" b="1" dirty="0" err="1" smtClean="0">
                <a:solidFill>
                  <a:srgbClr val="0070C0"/>
                </a:solidFill>
              </a:rPr>
              <a:t>WebService</a:t>
            </a:r>
            <a:r>
              <a:rPr lang="en-US" sz="1700" b="1" dirty="0" smtClean="0">
                <a:solidFill>
                  <a:srgbClr val="0070C0"/>
                </a:solidFill>
              </a:rPr>
              <a:t> annotation on that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700" b="1" dirty="0" smtClean="0">
                <a:solidFill>
                  <a:srgbClr val="0070C0"/>
                </a:solidFill>
              </a:rPr>
              <a:t>Optionally inject </a:t>
            </a:r>
            <a:r>
              <a:rPr lang="en-US" sz="1700" b="1" dirty="0" err="1" smtClean="0">
                <a:solidFill>
                  <a:srgbClr val="0070C0"/>
                </a:solidFill>
              </a:rPr>
              <a:t>WebServiceContext</a:t>
            </a:r>
            <a:endParaRPr lang="en-US" sz="1700" b="1" dirty="0" smtClean="0">
              <a:solidFill>
                <a:srgbClr val="0070C0"/>
              </a:solidFill>
            </a:endParaRPr>
          </a:p>
          <a:p>
            <a:pPr marL="662940" lvl="1" indent="-342900">
              <a:buFont typeface="+mj-lt"/>
              <a:buAutoNum type="arabicPeriod"/>
            </a:pPr>
            <a:r>
              <a:rPr lang="en-US" sz="1700" b="1" dirty="0" smtClean="0">
                <a:solidFill>
                  <a:srgbClr val="0070C0"/>
                </a:solidFill>
              </a:rPr>
              <a:t>Deploy application 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1700" b="1" dirty="0" smtClean="0">
                <a:solidFill>
                  <a:srgbClr val="0070C0"/>
                </a:solidFill>
              </a:rPr>
              <a:t>Point your client at WSDL</a:t>
            </a:r>
          </a:p>
          <a:p>
            <a:endParaRPr lang="en-IN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7"/>
            <a:ext cx="507209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7158" y="5000636"/>
            <a:ext cx="6500858" cy="23098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</a:t>
            </a: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webServiceContext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for server side DI, provides: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Security Info ( </a:t>
            </a: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getUserPrincipal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Message context ( Bag of properties contain data that is not part of xml payload)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WebService</a:t>
            </a:r>
            <a:r>
              <a:rPr lang="en-IN" dirty="0" smtClean="0"/>
              <a:t>, @</a:t>
            </a:r>
            <a:r>
              <a:rPr lang="en-IN" dirty="0" err="1" smtClean="0"/>
              <a:t>WebParam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02228" cy="4495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@</a:t>
            </a:r>
            <a:r>
              <a:rPr lang="en-US" sz="1400" b="1" dirty="0" err="1" smtClean="0">
                <a:solidFill>
                  <a:srgbClr val="FF0000"/>
                </a:solidFill>
              </a:rPr>
              <a:t>WebService</a:t>
            </a:r>
            <a:endParaRPr lang="en-IN" sz="1400" b="1" dirty="0" smtClean="0">
              <a:solidFill>
                <a:srgbClr val="FF0000"/>
              </a:solidFill>
            </a:endParaRPr>
          </a:p>
          <a:p>
            <a:r>
              <a:rPr lang="en-IN" sz="1400" dirty="0" smtClean="0"/>
              <a:t>Marks a java class as implementing a web service, or a Java interface as defining a web service interface</a:t>
            </a:r>
          </a:p>
          <a:p>
            <a:r>
              <a:rPr lang="en-IN" sz="1400" dirty="0" smtClean="0"/>
              <a:t>Attributes</a:t>
            </a:r>
          </a:p>
          <a:p>
            <a:pPr lvl="1"/>
            <a:r>
              <a:rPr lang="en-IN" sz="1400" dirty="0" err="1" smtClean="0">
                <a:solidFill>
                  <a:srgbClr val="FF0000"/>
                </a:solidFill>
              </a:rPr>
              <a:t>endpointInterface</a:t>
            </a:r>
            <a:r>
              <a:rPr lang="en-IN" sz="1400" dirty="0" smtClean="0"/>
              <a:t> : used in implementation class </a:t>
            </a:r>
          </a:p>
          <a:p>
            <a:pPr lvl="1"/>
            <a:r>
              <a:rPr lang="en-IN" sz="1400" dirty="0" smtClean="0">
                <a:solidFill>
                  <a:srgbClr val="FF0000"/>
                </a:solidFill>
              </a:rPr>
              <a:t>Name</a:t>
            </a:r>
            <a:r>
              <a:rPr lang="en-IN" sz="1400" dirty="0" smtClean="0"/>
              <a:t>: mapped to </a:t>
            </a:r>
            <a:r>
              <a:rPr lang="en-IN" sz="1400" dirty="0" err="1" smtClean="0"/>
              <a:t>wsdl:portType</a:t>
            </a:r>
            <a:endParaRPr lang="en-IN" sz="1400" dirty="0" smtClean="0"/>
          </a:p>
          <a:p>
            <a:pPr lvl="1"/>
            <a:r>
              <a:rPr lang="en-IN" sz="1400" dirty="0" err="1" smtClean="0">
                <a:solidFill>
                  <a:srgbClr val="FF0000"/>
                </a:solidFill>
              </a:rPr>
              <a:t>serviceName</a:t>
            </a:r>
            <a:r>
              <a:rPr lang="en-IN" sz="1400" dirty="0" smtClean="0"/>
              <a:t> : mapped to </a:t>
            </a:r>
            <a:r>
              <a:rPr lang="en-IN" sz="1400" dirty="0" err="1" smtClean="0"/>
              <a:t>wsdl:service</a:t>
            </a:r>
            <a:endParaRPr lang="en-IN" sz="1400" dirty="0" smtClean="0"/>
          </a:p>
          <a:p>
            <a:pPr lvl="1"/>
            <a:r>
              <a:rPr lang="en-IN" sz="1400" dirty="0" err="1" smtClean="0">
                <a:solidFill>
                  <a:srgbClr val="FF0000"/>
                </a:solidFill>
              </a:rPr>
              <a:t>targetNamespace</a:t>
            </a:r>
            <a:endParaRPr lang="en-IN" sz="1400" dirty="0" smtClean="0">
              <a:solidFill>
                <a:srgbClr val="FF0000"/>
              </a:solidFill>
            </a:endParaRPr>
          </a:p>
          <a:p>
            <a:pPr lvl="1"/>
            <a:r>
              <a:rPr lang="en-IN" sz="1400" dirty="0" err="1" smtClean="0">
                <a:solidFill>
                  <a:srgbClr val="FF0000"/>
                </a:solidFill>
              </a:rPr>
              <a:t>wsdlLocation</a:t>
            </a:r>
            <a:r>
              <a:rPr lang="en-IN" sz="1400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IN" sz="1400" dirty="0" smtClean="0"/>
              <a:t>URL ( relative or absolute ) that refer to an pre-existing </a:t>
            </a:r>
            <a:r>
              <a:rPr lang="en-IN" sz="1400" dirty="0" err="1" smtClean="0"/>
              <a:t>WSDl</a:t>
            </a:r>
            <a:r>
              <a:rPr lang="en-IN" sz="1400" dirty="0" smtClean="0"/>
              <a:t> file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41789"/>
            <a:ext cx="6305543" cy="18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56020" y="1500174"/>
            <a:ext cx="438798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I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WebParam</a:t>
            </a:r>
            <a:endParaRPr kumimoji="0" lang="en-I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Customizes the mapping of an individual parameter to a web service 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messsage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and XML element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Attribute: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partName</a:t>
            </a: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targetNamespace</a:t>
            </a: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/>
              <a:t>WS vs. Web applications</a:t>
            </a:r>
          </a:p>
          <a:p>
            <a:r>
              <a:rPr lang="en-IN" sz="1800" b="1" dirty="0" smtClean="0"/>
              <a:t>Introduction to WS</a:t>
            </a:r>
          </a:p>
          <a:p>
            <a:r>
              <a:rPr lang="en-IN" sz="1800" b="1" dirty="0" smtClean="0"/>
              <a:t>Introduction to SOAP, WSDL, UDDI, SEI</a:t>
            </a:r>
          </a:p>
          <a:p>
            <a:r>
              <a:rPr lang="en-US" sz="1800" b="1" dirty="0" smtClean="0"/>
              <a:t>Introduction to JAX-WS 2.x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Hello World WS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endParaRPr lang="en-IN" sz="1800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CalculatorWS example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javax.jws.WebService</a:t>
            </a:r>
            <a:r>
              <a:rPr lang="en-US" sz="1600" b="1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javax.jws.WebMethod</a:t>
            </a:r>
            <a:r>
              <a:rPr lang="en-US" sz="1600" b="1" dirty="0" smtClean="0"/>
              <a:t>;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import </a:t>
            </a:r>
            <a:r>
              <a:rPr lang="en-US" sz="1600" b="1" dirty="0" err="1" smtClean="0"/>
              <a:t>javax.jws.WebParam</a:t>
            </a:r>
            <a:r>
              <a:rPr lang="en-US" sz="1600" b="1" dirty="0" smtClean="0"/>
              <a:t>;</a:t>
            </a:r>
          </a:p>
          <a:p>
            <a:pPr eaLnBrk="1" hangingPunct="1">
              <a:buNone/>
              <a:defRPr/>
            </a:pPr>
            <a:endParaRPr lang="en-US" sz="1600" b="1" dirty="0" smtClean="0"/>
          </a:p>
          <a:p>
            <a:pPr eaLnBrk="1" hangingPunct="1">
              <a:buNone/>
              <a:defRPr/>
            </a:pPr>
            <a:r>
              <a:rPr lang="en-US" sz="1600" b="1" dirty="0" smtClean="0">
                <a:solidFill>
                  <a:srgbClr val="66B132"/>
                </a:solidFill>
              </a:rPr>
              <a:t>@</a:t>
            </a:r>
            <a:r>
              <a:rPr lang="en-US" sz="1600" b="1" dirty="0" err="1" smtClean="0">
                <a:solidFill>
                  <a:srgbClr val="66B132"/>
                </a:solidFill>
              </a:rPr>
              <a:t>WebService</a:t>
            </a:r>
            <a:r>
              <a:rPr lang="en-US" sz="1600" b="1" dirty="0" smtClean="0">
                <a:solidFill>
                  <a:srgbClr val="66B132"/>
                </a:solidFill>
              </a:rPr>
              <a:t>(</a:t>
            </a:r>
            <a:r>
              <a:rPr lang="en-US" sz="1600" b="1" dirty="0" err="1" smtClean="0">
                <a:solidFill>
                  <a:srgbClr val="66B132"/>
                </a:solidFill>
              </a:rPr>
              <a:t>serviceName</a:t>
            </a:r>
            <a:r>
              <a:rPr lang="en-US" sz="1600" b="1" dirty="0" smtClean="0">
                <a:solidFill>
                  <a:srgbClr val="66B132"/>
                </a:solidFill>
              </a:rPr>
              <a:t> = "</a:t>
            </a:r>
            <a:r>
              <a:rPr lang="en-US" sz="1600" b="1" dirty="0" err="1" smtClean="0">
                <a:solidFill>
                  <a:srgbClr val="66B132"/>
                </a:solidFill>
              </a:rPr>
              <a:t>CalculatorWS</a:t>
            </a:r>
            <a:r>
              <a:rPr lang="en-US" sz="1600" b="1" dirty="0" smtClean="0">
                <a:solidFill>
                  <a:srgbClr val="66B132"/>
                </a:solidFill>
              </a:rPr>
              <a:t>")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public class </a:t>
            </a:r>
            <a:r>
              <a:rPr lang="en-US" sz="1600" b="1" dirty="0" err="1" smtClean="0"/>
              <a:t>CalculatorWS</a:t>
            </a:r>
            <a:r>
              <a:rPr lang="en-US" sz="1600" b="1" dirty="0" smtClean="0"/>
              <a:t> {</a:t>
            </a:r>
          </a:p>
          <a:p>
            <a:pPr eaLnBrk="1" hangingPunct="1">
              <a:buNone/>
              <a:defRPr/>
            </a:pPr>
            <a:endParaRPr lang="en-US" sz="1600" b="1" dirty="0" smtClean="0"/>
          </a:p>
          <a:p>
            <a:pPr eaLnBrk="1" hangingPunct="1">
              <a:buNone/>
              <a:defRPr/>
            </a:pPr>
            <a:r>
              <a:rPr lang="en-US" sz="1600" b="1" dirty="0" smtClean="0"/>
              <a:t>   </a:t>
            </a:r>
            <a:r>
              <a:rPr lang="en-US" sz="1600" b="1" dirty="0" smtClean="0">
                <a:solidFill>
                  <a:srgbClr val="66B132"/>
                </a:solidFill>
              </a:rPr>
              <a:t> @</a:t>
            </a:r>
            <a:r>
              <a:rPr lang="en-US" sz="1600" b="1" dirty="0" err="1" smtClean="0">
                <a:solidFill>
                  <a:srgbClr val="66B132"/>
                </a:solidFill>
              </a:rPr>
              <a:t>WebMethod</a:t>
            </a:r>
            <a:endParaRPr lang="en-US" sz="1600" b="1" dirty="0" smtClean="0"/>
          </a:p>
          <a:p>
            <a:pPr eaLnBrk="1" hangingPunct="1">
              <a:buNone/>
              <a:defRPr/>
            </a:pPr>
            <a:r>
              <a:rPr lang="en-US" sz="1600" b="1" dirty="0" smtClean="0"/>
              <a:t>    public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add (</a:t>
            </a:r>
            <a:r>
              <a:rPr lang="en-US" sz="1600" b="1" dirty="0" smtClean="0">
                <a:solidFill>
                  <a:srgbClr val="66B132"/>
                </a:solidFill>
              </a:rPr>
              <a:t>@</a:t>
            </a:r>
            <a:r>
              <a:rPr lang="en-US" sz="1600" b="1" dirty="0" err="1" smtClean="0">
                <a:solidFill>
                  <a:srgbClr val="66B132"/>
                </a:solidFill>
              </a:rPr>
              <a:t>WebParam</a:t>
            </a:r>
            <a:r>
              <a:rPr lang="en-US" sz="1600" b="1" dirty="0" smtClean="0">
                <a:solidFill>
                  <a:srgbClr val="66B132"/>
                </a:solidFill>
              </a:rPr>
              <a:t> (name= "value1")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value1, </a:t>
            </a:r>
            <a:r>
              <a:rPr lang="en-US" sz="1600" b="1" dirty="0" smtClean="0">
                <a:solidFill>
                  <a:srgbClr val="66B132"/>
                </a:solidFill>
              </a:rPr>
              <a:t>@</a:t>
            </a:r>
            <a:r>
              <a:rPr lang="en-US" sz="1600" b="1" dirty="0" err="1" smtClean="0">
                <a:solidFill>
                  <a:srgbClr val="66B132"/>
                </a:solidFill>
              </a:rPr>
              <a:t>WebParam</a:t>
            </a:r>
            <a:r>
              <a:rPr lang="en-US" sz="1600" b="1" dirty="0" smtClean="0">
                <a:solidFill>
                  <a:srgbClr val="66B132"/>
                </a:solidFill>
              </a:rPr>
              <a:t>( name="value2" )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value2){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        return value1 + value2;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    }</a:t>
            </a:r>
          </a:p>
          <a:p>
            <a:pPr eaLnBrk="1" hangingPunct="1">
              <a:buNone/>
              <a:defRPr/>
            </a:pPr>
            <a:r>
              <a:rPr lang="en-US" sz="1600" b="1" dirty="0" smtClean="0"/>
              <a:t>}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464300" y="3225800"/>
            <a:ext cx="22479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>
                <a:solidFill>
                  <a:srgbClr val="0E002D"/>
                </a:solidFill>
                <a:ea typeface="MS PGothic" pitchFamily="34" charset="-128"/>
              </a:rPr>
              <a:t>Specify parameter names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6464300" y="2590800"/>
            <a:ext cx="2247900" cy="596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sz="1400">
                <a:solidFill>
                  <a:srgbClr val="0E002D"/>
                </a:solidFill>
                <a:ea typeface="MS PGothic" pitchFamily="34" charset="-128"/>
              </a:rPr>
              <a:t>Declare that method add is a WebMethod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rot="10800000" flipH="1">
            <a:off x="2527300" y="2935288"/>
            <a:ext cx="3933825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med"/>
            <a:tailEnd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rot="10800000" flipH="1">
            <a:off x="4276725" y="3392488"/>
            <a:ext cx="2184400" cy="21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med"/>
            <a:tailEnd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Requirements of a JAX-WS Endpoint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The implementing class must be annotated with the </a:t>
            </a:r>
            <a:r>
              <a:rPr lang="en-US" sz="1800" dirty="0" smtClean="0">
                <a:solidFill>
                  <a:srgbClr val="66B132"/>
                </a:solidFill>
              </a:rPr>
              <a:t>@</a:t>
            </a:r>
            <a:r>
              <a:rPr lang="en-US" sz="1800" dirty="0" err="1" smtClean="0">
                <a:solidFill>
                  <a:srgbClr val="66B132"/>
                </a:solidFill>
              </a:rPr>
              <a:t>WebService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B132"/>
                </a:solidFill>
              </a:rPr>
              <a:t>@</a:t>
            </a:r>
            <a:r>
              <a:rPr lang="en-US" sz="1800" dirty="0" err="1" smtClean="0">
                <a:solidFill>
                  <a:srgbClr val="66B132"/>
                </a:solidFill>
              </a:rPr>
              <a:t>WebServiceProvider</a:t>
            </a:r>
            <a:r>
              <a:rPr lang="en-US" sz="1800" dirty="0" smtClean="0"/>
              <a:t> annotation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The business methods of the implementing class must be public.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The business methods must not be declared static or final.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Business methods that are exposed to web service clients must be annotated with </a:t>
            </a:r>
            <a:r>
              <a:rPr lang="en-US" sz="1800" dirty="0" smtClean="0">
                <a:solidFill>
                  <a:srgbClr val="66B132"/>
                </a:solidFill>
              </a:rPr>
              <a:t>@</a:t>
            </a:r>
            <a:r>
              <a:rPr lang="en-US" sz="1800" dirty="0" err="1" smtClean="0">
                <a:solidFill>
                  <a:srgbClr val="66B132"/>
                </a:solidFill>
              </a:rPr>
              <a:t>WebMethod</a:t>
            </a:r>
            <a:r>
              <a:rPr lang="en-US" sz="1800" dirty="0" smtClean="0"/>
              <a:t>.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Business methods that are exposed to web service clients must have JAXB-compatible parameters and return types. </a:t>
            </a:r>
          </a:p>
          <a:p>
            <a:pPr lvl="1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See the list of JAXB default data type bindings at </a:t>
            </a:r>
          </a:p>
          <a:p>
            <a:pPr lvl="1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sz="1800" dirty="0" smtClean="0"/>
              <a:t> </a:t>
            </a:r>
            <a:r>
              <a:rPr lang="en-US" sz="1800" u="sng" dirty="0" smtClean="0">
                <a:hlinkClick r:id="rId2"/>
              </a:rPr>
              <a:t>http://docs.oracle.com/javaee/5/tutorial/doc/bnazq.html#bnazs</a:t>
            </a:r>
            <a:r>
              <a:rPr lang="en-US" sz="18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Coding the SEI implementation Class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6B132"/>
                </a:solidFill>
              </a:rPr>
              <a:t>@</a:t>
            </a:r>
            <a:r>
              <a:rPr lang="en-US" dirty="0" err="1" smtClean="0">
                <a:solidFill>
                  <a:srgbClr val="66B132"/>
                </a:solidFill>
              </a:rPr>
              <a:t>WebService</a:t>
            </a:r>
            <a:r>
              <a:rPr lang="en-US" dirty="0" smtClean="0"/>
              <a:t> annotation at the beginning of each new web service class you create</a:t>
            </a:r>
          </a:p>
          <a:p>
            <a:pPr marL="320040" lvl="1" indent="0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Optional element </a:t>
            </a:r>
            <a:r>
              <a:rPr lang="en-US" dirty="0" smtClean="0">
                <a:solidFill>
                  <a:srgbClr val="66B132"/>
                </a:solidFill>
              </a:rPr>
              <a:t>name</a:t>
            </a:r>
            <a:r>
              <a:rPr lang="en-US" dirty="0" smtClean="0"/>
              <a:t> </a:t>
            </a:r>
          </a:p>
          <a:p>
            <a:pPr lvl="2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specifies the name of the proxy class that will be generated for the client</a:t>
            </a:r>
          </a:p>
          <a:p>
            <a:pPr marL="320040" lvl="1" indent="0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Optional element </a:t>
            </a:r>
            <a:r>
              <a:rPr lang="en-US" dirty="0" err="1" smtClean="0">
                <a:solidFill>
                  <a:srgbClr val="66B132"/>
                </a:solidFill>
              </a:rPr>
              <a:t>serviceName</a:t>
            </a:r>
            <a:r>
              <a:rPr lang="en-US" dirty="0" smtClean="0"/>
              <a:t> </a:t>
            </a:r>
          </a:p>
          <a:p>
            <a:pPr lvl="2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specifies the name of the class to obtain a proxy object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endParaRPr lang="en-US" dirty="0" smtClean="0"/>
          </a:p>
          <a:p>
            <a:pPr marL="0" indent="0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6B132"/>
                </a:solidFill>
              </a:rPr>
              <a:t>@</a:t>
            </a:r>
            <a:r>
              <a:rPr lang="en-US" dirty="0" err="1" smtClean="0">
                <a:solidFill>
                  <a:srgbClr val="66B132"/>
                </a:solidFill>
              </a:rPr>
              <a:t>WebMethod</a:t>
            </a:r>
            <a:r>
              <a:rPr lang="en-US" dirty="0" smtClean="0">
                <a:solidFill>
                  <a:srgbClr val="66B132"/>
                </a:solidFill>
              </a:rPr>
              <a:t> </a:t>
            </a:r>
            <a:r>
              <a:rPr lang="en-US" dirty="0" smtClean="0"/>
              <a:t>annotation at the beginning of each method that is exposed as a WSDL operation</a:t>
            </a:r>
          </a:p>
          <a:p>
            <a:pPr lvl="1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Methods that are tagged with the </a:t>
            </a:r>
            <a:r>
              <a:rPr lang="en-US" dirty="0" smtClean="0">
                <a:solidFill>
                  <a:srgbClr val="66B132"/>
                </a:solidFill>
              </a:rPr>
              <a:t>@</a:t>
            </a:r>
            <a:r>
              <a:rPr lang="en-US" dirty="0" err="1" smtClean="0">
                <a:solidFill>
                  <a:srgbClr val="66B132"/>
                </a:solidFill>
              </a:rPr>
              <a:t>WebMethod</a:t>
            </a:r>
            <a:r>
              <a:rPr lang="en-US" dirty="0" smtClean="0">
                <a:solidFill>
                  <a:srgbClr val="66B132"/>
                </a:solidFill>
              </a:rPr>
              <a:t> </a:t>
            </a:r>
            <a:r>
              <a:rPr lang="en-US" dirty="0" smtClean="0"/>
              <a:t>annotation can be called remotely</a:t>
            </a:r>
          </a:p>
          <a:p>
            <a:pPr lvl="1" eaLnBrk="1" hangingPunct="1">
              <a:buClr>
                <a:srgbClr val="000080"/>
              </a:buClr>
              <a:buSzPct val="125000"/>
              <a:buFont typeface="Times New Roman" charset="0"/>
              <a:buChar char="•"/>
              <a:defRPr/>
            </a:pPr>
            <a:r>
              <a:rPr lang="en-US" dirty="0" smtClean="0"/>
              <a:t> Methods that are not tagged with </a:t>
            </a:r>
            <a:r>
              <a:rPr lang="en-US" dirty="0" smtClean="0">
                <a:solidFill>
                  <a:srgbClr val="66B132"/>
                </a:solidFill>
              </a:rPr>
              <a:t>@</a:t>
            </a:r>
            <a:r>
              <a:rPr lang="en-US" dirty="0" err="1" smtClean="0">
                <a:solidFill>
                  <a:srgbClr val="66B132"/>
                </a:solidFill>
              </a:rPr>
              <a:t>WebMethod</a:t>
            </a:r>
            <a:r>
              <a:rPr lang="en-US" dirty="0" smtClean="0">
                <a:solidFill>
                  <a:srgbClr val="66B132"/>
                </a:solidFill>
              </a:rPr>
              <a:t> </a:t>
            </a:r>
            <a:r>
              <a:rPr lang="en-US" dirty="0" smtClean="0"/>
              <a:t>are not accessible to clients that consume the web service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Tx/>
              <a:buChar char="•"/>
              <a:defRPr/>
            </a:pPr>
            <a:r>
              <a:rPr lang="en-US" dirty="0" smtClean="0"/>
              <a:t> </a:t>
            </a:r>
          </a:p>
          <a:p>
            <a:pPr marL="0" indent="0" eaLnBrk="1" hangingPunct="1">
              <a:buClr>
                <a:srgbClr val="000080"/>
              </a:buClr>
              <a:buSzPct val="125000"/>
              <a:buFontTx/>
              <a:buChar char="•"/>
              <a:defRPr/>
            </a:pPr>
            <a:r>
              <a:rPr lang="en-US" dirty="0" smtClean="0">
                <a:solidFill>
                  <a:srgbClr val="66B132"/>
                </a:solidFill>
              </a:rPr>
              <a:t>@</a:t>
            </a:r>
            <a:r>
              <a:rPr lang="en-US" dirty="0" err="1" smtClean="0">
                <a:solidFill>
                  <a:srgbClr val="66B132"/>
                </a:solidFill>
              </a:rPr>
              <a:t>WebParam</a:t>
            </a:r>
            <a:r>
              <a:rPr lang="en-US" dirty="0" smtClean="0">
                <a:solidFill>
                  <a:srgbClr val="66B132"/>
                </a:solidFill>
              </a:rPr>
              <a:t> </a:t>
            </a:r>
            <a:r>
              <a:rPr lang="en-US" dirty="0" smtClean="0"/>
              <a:t>annotation is used here to control the name of a parameter in the WSDL</a:t>
            </a:r>
          </a:p>
          <a:p>
            <a:pPr lvl="1" eaLnBrk="1" hangingPunct="1">
              <a:buClr>
                <a:srgbClr val="000080"/>
              </a:buClr>
              <a:buSzPct val="125000"/>
              <a:buFontTx/>
              <a:buChar char="•"/>
              <a:defRPr/>
            </a:pPr>
            <a:r>
              <a:rPr lang="en-US" dirty="0" smtClean="0"/>
              <a:t> Without this annotation the parameter name = arg0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service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100" dirty="0" smtClean="0">
                <a:solidFill>
                  <a:srgbClr val="FF0000"/>
                </a:solidFill>
              </a:rPr>
              <a:t>From </a:t>
            </a:r>
            <a:r>
              <a:rPr lang="en-IN" sz="3100" dirty="0" err="1" smtClean="0">
                <a:solidFill>
                  <a:srgbClr val="FF0000"/>
                </a:solidFill>
              </a:rPr>
              <a:t>src</a:t>
            </a:r>
            <a:r>
              <a:rPr lang="en-IN" sz="3100" dirty="0" smtClean="0">
                <a:solidFill>
                  <a:srgbClr val="FF0000"/>
                </a:solidFill>
              </a:rPr>
              <a:t> of client project </a:t>
            </a:r>
          </a:p>
          <a:p>
            <a:pPr lvl="1"/>
            <a:r>
              <a:rPr lang="en-IN" dirty="0" err="1" smtClean="0"/>
              <a:t>wsimport</a:t>
            </a:r>
            <a:r>
              <a:rPr lang="en-IN" dirty="0" smtClean="0"/>
              <a:t> -keep http://localhost:8080/hello-ws/CalculatorService?wsdl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r>
              <a:rPr lang="en-IN" sz="3100" b="1" dirty="0" smtClean="0">
                <a:solidFill>
                  <a:srgbClr val="FF0000"/>
                </a:solidFill>
              </a:rPr>
              <a:t>What is  </a:t>
            </a:r>
            <a:r>
              <a:rPr lang="en-IN" sz="3100" b="1" dirty="0" err="1" smtClean="0">
                <a:solidFill>
                  <a:srgbClr val="FF0000"/>
                </a:solidFill>
              </a:rPr>
              <a:t>wsimport</a:t>
            </a:r>
            <a:r>
              <a:rPr lang="en-IN" sz="3100" b="1" dirty="0" smtClean="0">
                <a:solidFill>
                  <a:srgbClr val="FF0000"/>
                </a:solidFill>
              </a:rPr>
              <a:t> ?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 err="1" smtClean="0"/>
              <a:t>wsimport</a:t>
            </a:r>
            <a:r>
              <a:rPr lang="en-IN" sz="2400" dirty="0" smtClean="0"/>
              <a:t> command-line tool processes an existing WSDL file and generates  the required portable support classes (SEI) for developing JAX-WS web service applications </a:t>
            </a:r>
          </a:p>
          <a:p>
            <a:pPr lvl="1"/>
            <a:r>
              <a:rPr lang="en-IN" sz="2400" dirty="0" smtClean="0"/>
              <a:t>Essentially, it is going to automatically generate all of the class files involved with the SOAP, XML and communication aspects of our web service!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2428869"/>
            <a:ext cx="4786345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357430"/>
            <a:ext cx="1833561" cy="154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5500702"/>
            <a:ext cx="6791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6072206"/>
            <a:ext cx="3114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WS vs. Web applications</a:t>
            </a:r>
          </a:p>
          <a:p>
            <a:r>
              <a:rPr lang="en-IN" sz="1800" b="1" dirty="0" smtClean="0"/>
              <a:t>Introduction to WS</a:t>
            </a:r>
          </a:p>
          <a:p>
            <a:r>
              <a:rPr lang="en-IN" sz="1800" b="1" dirty="0" smtClean="0"/>
              <a:t>Introduction to SOAP, WSDL, UDDI, SEI</a:t>
            </a:r>
          </a:p>
          <a:p>
            <a:r>
              <a:rPr lang="en-US" sz="1800" b="1" dirty="0" smtClean="0"/>
              <a:t>Introduction to JAX-WS 2.x</a:t>
            </a:r>
          </a:p>
          <a:p>
            <a:r>
              <a:rPr lang="en-US" sz="1800" b="1" dirty="0" smtClean="0"/>
              <a:t>Hello World WS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WS vs. Web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888178" cy="44958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Two type of Web applications:-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u="sng" dirty="0" smtClean="0">
                <a:solidFill>
                  <a:srgbClr val="7030A0"/>
                </a:solidFill>
              </a:rPr>
              <a:t>Presentation-oriented: H to M</a:t>
            </a:r>
          </a:p>
          <a:p>
            <a:pPr lvl="2"/>
            <a:r>
              <a:rPr lang="en-IN" sz="2000" dirty="0" smtClean="0"/>
              <a:t>A presentation-oriented web application generates interactive web pages containing various types of mark-up language (HTML, XML etc.) and dynamic content in response to requests.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 smtClean="0"/>
              <a:t> </a:t>
            </a:r>
            <a:r>
              <a:rPr lang="en-IN" sz="2000" b="1" u="sng" dirty="0" smtClean="0">
                <a:solidFill>
                  <a:srgbClr val="7030A0"/>
                </a:solidFill>
              </a:rPr>
              <a:t>Service-oriented: M to M</a:t>
            </a:r>
          </a:p>
          <a:p>
            <a:pPr lvl="2"/>
            <a:r>
              <a:rPr lang="en-IN" sz="2000" dirty="0" smtClean="0"/>
              <a:t>A service-oriented web application implements the endpoint of a web service.  </a:t>
            </a:r>
          </a:p>
          <a:p>
            <a:r>
              <a:rPr lang="en-IN" sz="2000" b="1" dirty="0" smtClean="0"/>
              <a:t>Presentation-oriented applications are often clients of service-oriented web applications.  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85926"/>
            <a:ext cx="19716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857628"/>
            <a:ext cx="2000264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/>
              <a:t>WS vs. Web applications</a:t>
            </a:r>
          </a:p>
          <a:p>
            <a:r>
              <a:rPr lang="en-IN" sz="1800" b="1" dirty="0" smtClean="0">
                <a:solidFill>
                  <a:srgbClr val="FF0000"/>
                </a:solidFill>
              </a:rPr>
              <a:t>Introduction to WS</a:t>
            </a:r>
          </a:p>
          <a:p>
            <a:r>
              <a:rPr lang="en-IN" sz="1800" b="1" dirty="0" smtClean="0"/>
              <a:t>Introduction to SOAP, WSDL, UDDI, SEI</a:t>
            </a:r>
          </a:p>
          <a:p>
            <a:r>
              <a:rPr lang="en-US" sz="1800" b="1" dirty="0" smtClean="0"/>
              <a:t>Introduction to JAX-WS 2.x</a:t>
            </a:r>
          </a:p>
          <a:p>
            <a:r>
              <a:rPr lang="en-US" sz="1800" b="1" dirty="0" smtClean="0"/>
              <a:t>Hello World WS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87980" cy="4495800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What is  WS?</a:t>
            </a:r>
            <a:endParaRPr lang="en-IN" sz="2000" dirty="0" smtClean="0"/>
          </a:p>
          <a:p>
            <a:pPr lvl="1"/>
            <a:r>
              <a:rPr lang="en-IN" sz="2000" dirty="0" smtClean="0"/>
              <a:t>Web services are Web-based enterprise applications that use open, XML-based standards and transport protocols to exchange data with calling clients</a:t>
            </a:r>
          </a:p>
          <a:p>
            <a:pPr lvl="1"/>
            <a:r>
              <a:rPr lang="en-US" sz="2000" dirty="0" smtClean="0"/>
              <a:t>Distributed Applications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Why WS?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Application Area</a:t>
            </a:r>
          </a:p>
          <a:p>
            <a:pPr lvl="1"/>
            <a:r>
              <a:rPr lang="en-US" sz="1700" dirty="0" smtClean="0"/>
              <a:t>Data Provider, B2B, EAI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Type of WS?</a:t>
            </a:r>
          </a:p>
          <a:p>
            <a:pPr lvl="1"/>
            <a:r>
              <a:rPr lang="en-IN" sz="1600" dirty="0" smtClean="0"/>
              <a:t>SOAP based, RESTful </a:t>
            </a:r>
            <a:endParaRPr lang="en-US" sz="17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Feature of WS?</a:t>
            </a:r>
          </a:p>
          <a:p>
            <a:pPr lvl="1"/>
            <a:r>
              <a:rPr lang="en-IN" sz="2000" dirty="0" smtClean="0"/>
              <a:t>have No UI</a:t>
            </a:r>
          </a:p>
          <a:p>
            <a:pPr lvl="1"/>
            <a:r>
              <a:rPr lang="en-IN" sz="2000" dirty="0" smtClean="0"/>
              <a:t>Interacts with applications (M to M)</a:t>
            </a:r>
          </a:p>
          <a:p>
            <a:pPr lvl="1"/>
            <a:r>
              <a:rPr lang="en-IN" sz="2000" dirty="0" smtClean="0"/>
              <a:t>Works with any browser client</a:t>
            </a:r>
          </a:p>
          <a:p>
            <a:pPr lvl="1"/>
            <a:endParaRPr lang="en-IN" sz="2000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000504"/>
            <a:ext cx="2305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500174"/>
            <a:ext cx="221457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WS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68881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1800" b="1" dirty="0" smtClean="0"/>
              <a:t>WS vs. Web applications</a:t>
            </a:r>
          </a:p>
          <a:p>
            <a:r>
              <a:rPr lang="en-IN" sz="1800" b="1" dirty="0" smtClean="0"/>
              <a:t>Introduction to WS</a:t>
            </a:r>
          </a:p>
          <a:p>
            <a:r>
              <a:rPr lang="en-IN" sz="1800" b="1" dirty="0" smtClean="0">
                <a:solidFill>
                  <a:srgbClr val="FF0000"/>
                </a:solidFill>
              </a:rPr>
              <a:t>Introduction to SOAP, WSDL, UDDI, SEI</a:t>
            </a:r>
          </a:p>
          <a:p>
            <a:r>
              <a:rPr lang="en-US" sz="1800" b="1" dirty="0" smtClean="0"/>
              <a:t>Introduction to JAX-WS 2.x</a:t>
            </a:r>
          </a:p>
          <a:p>
            <a:r>
              <a:rPr lang="en-US" sz="1800" b="1" dirty="0" smtClean="0"/>
              <a:t>Hello World WS</a:t>
            </a:r>
            <a:endParaRPr lang="en-IN" sz="1800" b="1" dirty="0" smtClean="0"/>
          </a:p>
          <a:p>
            <a:endParaRPr lang="en-IN" sz="1800" b="1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 to SOAP, WSDL, UDDI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Three key components of SOAP based WS</a:t>
            </a:r>
          </a:p>
          <a:p>
            <a:pPr lvl="1"/>
            <a:r>
              <a:rPr lang="en-IN" sz="1700" b="1" dirty="0" smtClean="0"/>
              <a:t>UDDI</a:t>
            </a:r>
            <a:r>
              <a:rPr lang="en-IN" sz="1700" dirty="0" smtClean="0"/>
              <a:t> (Universal Description, Discovery and Integration)</a:t>
            </a:r>
          </a:p>
          <a:p>
            <a:pPr lvl="1"/>
            <a:r>
              <a:rPr lang="en-IN" sz="1700" b="1" dirty="0" smtClean="0"/>
              <a:t>WSDL</a:t>
            </a:r>
            <a:r>
              <a:rPr lang="en-IN" sz="1700" dirty="0" smtClean="0"/>
              <a:t> (Web Services Description Language)</a:t>
            </a:r>
          </a:p>
          <a:p>
            <a:pPr lvl="1"/>
            <a:r>
              <a:rPr lang="en-IN" sz="1700" b="1" dirty="0" smtClean="0"/>
              <a:t>SOAP</a:t>
            </a:r>
            <a:r>
              <a:rPr lang="en-IN" sz="1700" dirty="0" smtClean="0"/>
              <a:t> (Simple Object Access Protocol)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71810"/>
            <a:ext cx="5715040" cy="360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266</TotalTime>
  <Words>1275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Intro to Java WS</vt:lpstr>
      <vt:lpstr>Agenda</vt:lpstr>
      <vt:lpstr>Agenda</vt:lpstr>
      <vt:lpstr>WS vs. Web applications</vt:lpstr>
      <vt:lpstr>Agenda</vt:lpstr>
      <vt:lpstr>Introduction to WS</vt:lpstr>
      <vt:lpstr>Simplified WS Architecture</vt:lpstr>
      <vt:lpstr>Agenda</vt:lpstr>
      <vt:lpstr>Introduction to SOAP, WSDL, UDDI</vt:lpstr>
      <vt:lpstr>SOAP</vt:lpstr>
      <vt:lpstr>SOAP</vt:lpstr>
      <vt:lpstr>SOAP request response</vt:lpstr>
      <vt:lpstr>SOAP Fault</vt:lpstr>
      <vt:lpstr>WSDL</vt:lpstr>
      <vt:lpstr>WSDL consists of two parts</vt:lpstr>
      <vt:lpstr>Understanding WSDL</vt:lpstr>
      <vt:lpstr>Service Endpoint Interface SEI</vt:lpstr>
      <vt:lpstr>Agenda</vt:lpstr>
      <vt:lpstr> JAX-WS 2.0</vt:lpstr>
      <vt:lpstr>Creating JAX WS</vt:lpstr>
      <vt:lpstr>Contract last approach</vt:lpstr>
      <vt:lpstr>@WebService, @WebParam</vt:lpstr>
      <vt:lpstr>Agenda</vt:lpstr>
      <vt:lpstr>CalculatorWS example</vt:lpstr>
      <vt:lpstr>Requirements of a JAX-WS Endpoint</vt:lpstr>
      <vt:lpstr>Coding the SEI implementation Class</vt:lpstr>
      <vt:lpstr>Web service client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WS</dc:title>
  <dc:creator>hp</dc:creator>
  <cp:lastModifiedBy>hp</cp:lastModifiedBy>
  <cp:revision>104</cp:revision>
  <dcterms:created xsi:type="dcterms:W3CDTF">2014-08-30T01:05:39Z</dcterms:created>
  <dcterms:modified xsi:type="dcterms:W3CDTF">2014-09-08T11:05:09Z</dcterms:modified>
</cp:coreProperties>
</file>