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30"/>
  </p:notesMasterIdLst>
  <p:handoutMasterIdLst>
    <p:handoutMasterId r:id="rId31"/>
  </p:handoutMasterIdLst>
  <p:sldIdLst>
    <p:sldId id="279" r:id="rId3"/>
    <p:sldId id="280" r:id="rId4"/>
    <p:sldId id="285" r:id="rId5"/>
    <p:sldId id="281" r:id="rId6"/>
    <p:sldId id="256" r:id="rId7"/>
    <p:sldId id="283" r:id="rId8"/>
    <p:sldId id="284" r:id="rId9"/>
    <p:sldId id="258" r:id="rId10"/>
    <p:sldId id="260" r:id="rId11"/>
    <p:sldId id="286" r:id="rId12"/>
    <p:sldId id="287" r:id="rId13"/>
    <p:sldId id="261" r:id="rId14"/>
    <p:sldId id="262" r:id="rId15"/>
    <p:sldId id="263" r:id="rId16"/>
    <p:sldId id="265" r:id="rId17"/>
    <p:sldId id="266" r:id="rId18"/>
    <p:sldId id="267" r:id="rId19"/>
    <p:sldId id="268" r:id="rId20"/>
    <p:sldId id="269" r:id="rId21"/>
    <p:sldId id="270" r:id="rId22"/>
    <p:sldId id="276" r:id="rId23"/>
    <p:sldId id="277" r:id="rId24"/>
    <p:sldId id="275" r:id="rId25"/>
    <p:sldId id="271" r:id="rId26"/>
    <p:sldId id="272" r:id="rId27"/>
    <p:sldId id="273" r:id="rId28"/>
    <p:sldId id="274" r:id="rId29"/>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FFFFF"/>
    <a:srgbClr val="000000"/>
    <a:srgbClr val="0D0D0D"/>
    <a:srgbClr val="C0C0C0"/>
    <a:srgbClr val="FCE94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07" autoAdjust="0"/>
  </p:normalViewPr>
  <p:slideViewPr>
    <p:cSldViewPr>
      <p:cViewPr>
        <p:scale>
          <a:sx n="100" d="100"/>
          <a:sy n="100" d="100"/>
        </p:scale>
        <p:origin x="-630" y="-78"/>
      </p:cViewPr>
      <p:guideLst>
        <p:guide orient="horz" pos="2381"/>
        <p:guide pos="3175"/>
      </p:guideLst>
    </p:cSldViewPr>
  </p:slideViewPr>
  <p:outlineViewPr>
    <p:cViewPr>
      <p:scale>
        <a:sx n="33" d="100"/>
        <a:sy n="33" d="100"/>
      </p:scale>
      <p:origin x="48" y="2886"/>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372840" cy="5025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S Gothic" pitchFamily="2"/>
              <a:cs typeface="Tahoma" pitchFamily="2"/>
            </a:endParaRPr>
          </a:p>
        </p:txBody>
      </p:sp>
      <p:sp>
        <p:nvSpPr>
          <p:cNvPr id="3" name="Date Placeholder 2"/>
          <p:cNvSpPr txBox="1">
            <a:spLocks noGrp="1"/>
          </p:cNvSpPr>
          <p:nvPr>
            <p:ph type="dt" sz="quarter" idx="1"/>
          </p:nvPr>
        </p:nvSpPr>
        <p:spPr>
          <a:xfrm>
            <a:off x="4399200" y="0"/>
            <a:ext cx="3372840" cy="5025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endParaRPr lang="en-US" sz="1400" b="0" i="0" u="none" strike="noStrike" kern="1200">
              <a:ln>
                <a:noFill/>
              </a:ln>
              <a:latin typeface="Arial" pitchFamily="18"/>
              <a:ea typeface="MS Gothic" pitchFamily="2"/>
              <a:cs typeface="Tahoma" pitchFamily="2"/>
            </a:endParaRPr>
          </a:p>
        </p:txBody>
      </p:sp>
      <p:sp>
        <p:nvSpPr>
          <p:cNvPr id="4" name="Footer Placeholder 3"/>
          <p:cNvSpPr txBox="1">
            <a:spLocks noGrp="1"/>
          </p:cNvSpPr>
          <p:nvPr>
            <p:ph type="ftr" sz="quarter" idx="2"/>
          </p:nvPr>
        </p:nvSpPr>
        <p:spPr>
          <a:xfrm>
            <a:off x="0" y="9555480"/>
            <a:ext cx="3372840" cy="502560"/>
          </a:xfrm>
          <a:prstGeom prst="rect">
            <a:avLst/>
          </a:prstGeom>
          <a:noFill/>
          <a:ln>
            <a:noFill/>
          </a:ln>
        </p:spPr>
        <p:txBody>
          <a:bodyPr vert="horz" lIns="90000" tIns="45000" rIns="90000" bIns="45000" anchor="b"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1400"/>
            </a:pPr>
            <a:endParaRPr lang="en-US" sz="1400" b="0" i="0" u="none" strike="noStrike" kern="1200">
              <a:ln>
                <a:noFill/>
              </a:ln>
              <a:latin typeface="Arial" pitchFamily="18"/>
              <a:ea typeface="MS Gothic" pitchFamily="2"/>
              <a:cs typeface="Tahoma" pitchFamily="2"/>
            </a:endParaRPr>
          </a:p>
        </p:txBody>
      </p:sp>
      <p:sp>
        <p:nvSpPr>
          <p:cNvPr id="5" name="Slide Number Placeholder 4"/>
          <p:cNvSpPr txBox="1">
            <a:spLocks noGrp="1"/>
          </p:cNvSpPr>
          <p:nvPr>
            <p:ph type="sldNum" sz="quarter" idx="3"/>
          </p:nvPr>
        </p:nvSpPr>
        <p:spPr>
          <a:xfrm>
            <a:off x="4399200" y="9555480"/>
            <a:ext cx="3372840" cy="502560"/>
          </a:xfrm>
          <a:prstGeom prst="rect">
            <a:avLst/>
          </a:prstGeom>
          <a:noFill/>
          <a:ln>
            <a:noFill/>
          </a:ln>
        </p:spPr>
        <p:txBody>
          <a:bodyPr vert="horz" lIns="90000" tIns="45000" rIns="90000" bIns="45000" anchor="b"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algn="r" rtl="0" hangingPunct="0">
              <a:lnSpc>
                <a:spcPct val="100000"/>
              </a:lnSpc>
              <a:spcBef>
                <a:spcPts val="0"/>
              </a:spcBef>
              <a:spcAft>
                <a:spcPts val="0"/>
              </a:spcAft>
              <a:buNone/>
              <a:tabLst/>
              <a:defRPr sz="1400"/>
            </a:pPr>
            <a:fld id="{E1F0119C-203F-4980-9146-8DB9D3538D44}" type="slidenum">
              <a:rPr/>
              <a:pPr marL="0" marR="0" lvl="0" indent="0" algn="r" rtl="0" hangingPunct="0">
                <a:lnSpc>
                  <a:spcPct val="100000"/>
                </a:lnSpc>
                <a:spcBef>
                  <a:spcPts val="0"/>
                </a:spcBef>
                <a:spcAft>
                  <a:spcPts val="0"/>
                </a:spcAft>
                <a:buNone/>
                <a:tabLst/>
                <a:defRPr sz="1400"/>
              </a:pPr>
              <a:t>‹#›</a:t>
            </a:fld>
            <a:endParaRPr lang="en-US" sz="1400" b="0" i="0" u="none" strike="noStrike" kern="1200">
              <a:ln>
                <a:noFill/>
              </a:ln>
              <a:latin typeface="Arial" pitchFamily="18"/>
              <a:ea typeface="MS Gothic" pitchFamily="2"/>
              <a:cs typeface="Tahoma" pitchFamily="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1600" y="763588"/>
            <a:ext cx="5029200" cy="3771900"/>
          </a:xfrm>
          <a:prstGeom prst="rect">
            <a:avLst/>
          </a:prstGeom>
          <a:noFill/>
          <a:ln>
            <a:noFill/>
            <a:prstDash val="solid"/>
          </a:ln>
        </p:spPr>
      </p:sp>
      <p:sp>
        <p:nvSpPr>
          <p:cNvPr id="3" name="Notes Placeholder 2"/>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372840" cy="502560"/>
          </a:xfrm>
          <a:prstGeom prst="rect">
            <a:avLst/>
          </a:prstGeom>
          <a:noFill/>
          <a:ln>
            <a:noFill/>
          </a:ln>
        </p:spPr>
        <p:txBody>
          <a:bodyPr lIns="0" tIns="0" rIns="0" bIns="0"/>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5" name="Date Placeholder 4"/>
          <p:cNvSpPr txBox="1">
            <a:spLocks noGrp="1"/>
          </p:cNvSpPr>
          <p:nvPr>
            <p:ph type="dt" idx="1"/>
          </p:nvPr>
        </p:nvSpPr>
        <p:spPr>
          <a:xfrm>
            <a:off x="4399200" y="0"/>
            <a:ext cx="3372840" cy="502560"/>
          </a:xfrm>
          <a:prstGeom prst="rect">
            <a:avLst/>
          </a:prstGeom>
          <a:noFill/>
          <a:ln>
            <a:noFill/>
          </a:ln>
        </p:spPr>
        <p:txBody>
          <a:bodyPr lIns="0" tIns="0" rIns="0" bIns="0"/>
          <a:lstStyle>
            <a:lvl1pPr lvl="0" algn="r"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6" name="Footer Placeholder 5"/>
          <p:cNvSpPr txBox="1">
            <a:spLocks noGrp="1"/>
          </p:cNvSpPr>
          <p:nvPr>
            <p:ph type="ftr" sz="quarter" idx="4"/>
          </p:nvPr>
        </p:nvSpPr>
        <p:spPr>
          <a:xfrm>
            <a:off x="0" y="9555480"/>
            <a:ext cx="3372840" cy="502560"/>
          </a:xfrm>
          <a:prstGeom prst="rect">
            <a:avLst/>
          </a:prstGeom>
          <a:noFill/>
          <a:ln>
            <a:noFill/>
          </a:ln>
        </p:spPr>
        <p:txBody>
          <a:bodyPr lIns="0" tIns="0" rIns="0" bIns="0" anchor="b"/>
          <a:lstStyle>
            <a:lvl1pPr lvl="0" rtl="0" hangingPunct="0">
              <a:buNone/>
              <a:tabLst/>
              <a:defRPr lang="en-US" sz="1400" kern="1200">
                <a:latin typeface="Times New Roman" pitchFamily="18"/>
                <a:ea typeface="Arial Unicode MS" pitchFamily="2"/>
                <a:cs typeface="Tahoma" pitchFamily="2"/>
              </a:defRPr>
            </a:lvl1pPr>
          </a:lstStyle>
          <a:p>
            <a:pPr lvl="0"/>
            <a:endParaRPr lang="en-US"/>
          </a:p>
        </p:txBody>
      </p:sp>
      <p:sp>
        <p:nvSpPr>
          <p:cNvPr id="7" name="Slide Number Placeholder 6"/>
          <p:cNvSpPr txBox="1">
            <a:spLocks noGrp="1"/>
          </p:cNvSpPr>
          <p:nvPr>
            <p:ph type="sldNum" sz="quarter" idx="5"/>
          </p:nvPr>
        </p:nvSpPr>
        <p:spPr>
          <a:xfrm>
            <a:off x="4399200" y="9555480"/>
            <a:ext cx="3372840" cy="502560"/>
          </a:xfrm>
          <a:prstGeom prst="rect">
            <a:avLst/>
          </a:prstGeom>
          <a:noFill/>
          <a:ln>
            <a:noFill/>
          </a:ln>
        </p:spPr>
        <p:txBody>
          <a:bodyPr lIns="0" tIns="0" rIns="0" bIns="0" anchor="b"/>
          <a:lstStyle>
            <a:lvl1pPr lvl="0" algn="r" rtl="0" hangingPunct="0">
              <a:buNone/>
              <a:tabLst/>
              <a:defRPr lang="en-US" sz="1400" kern="1200">
                <a:latin typeface="Times New Roman" pitchFamily="18"/>
                <a:ea typeface="Arial Unicode MS" pitchFamily="2"/>
                <a:cs typeface="Tahoma" pitchFamily="2"/>
              </a:defRPr>
            </a:lvl1pPr>
          </a:lstStyle>
          <a:p>
            <a:pPr lvl="0"/>
            <a:fld id="{B049C0A8-8D97-4391-9591-EB0DFC3A5A20}" type="slidenum">
              <a:rPr/>
              <a:pPr lvl="0"/>
              <a:t>‹#›</a:t>
            </a:fld>
            <a:endParaRPr lang="en-US"/>
          </a:p>
        </p:txBody>
      </p:sp>
    </p:spTree>
  </p:cSld>
  <p:clrMap bg1="lt1" tx1="dk1" bg2="lt2" tx2="dk2" accent1="accent1" accent2="accent2" accent3="accent3" accent4="accent4" accent5="accent5" accent6="accent6" hlink="hlink" folHlink="folHlink"/>
  <p:notesStyle>
    <a:lvl1pPr marL="216000" marR="0" indent="-216000" rtl="0" hangingPunct="0">
      <a:tabLst/>
      <a:defRPr lang="en-US" sz="2000" b="0" i="0" u="none" strike="noStrike" kern="1200">
        <a:ln>
          <a:noFill/>
        </a:ln>
        <a:latin typeface="Arial" pitchFamily="18"/>
        <a:ea typeface="MS Gothic"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43592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371600" y="763588"/>
            <a:ext cx="5029200" cy="37719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777239" y="4777560"/>
            <a:ext cx="6217560" cy="4526280"/>
          </a:xfrm>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F4BE94FE-0590-477B-80AF-AB5621389EFE}"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E94FE-0590-477B-80AF-AB5621389EFE}"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BE94FE-0590-477B-80AF-AB5621389EFE}" type="datetimeFigureOut">
              <a:rPr lang="en-US" smtClean="0"/>
              <a:pPr/>
              <a:t>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BE94FE-0590-477B-80AF-AB5621389EFE}" type="datetimeFigureOut">
              <a:rPr lang="en-US" smtClean="0"/>
              <a:pPr/>
              <a:t>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BE94FE-0590-477B-80AF-AB5621389EFE}" type="datetimeFigureOut">
              <a:rPr lang="en-US" smtClean="0"/>
              <a:pPr/>
              <a:t>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E94FE-0590-477B-80AF-AB5621389EFE}" type="datetimeFigureOut">
              <a:rPr lang="en-US" smtClean="0"/>
              <a:pPr/>
              <a:t>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F4BE94FE-0590-477B-80AF-AB5621389EFE}"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10438" y="303213"/>
            <a:ext cx="2266950" cy="64500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825" y="303213"/>
            <a:ext cx="6653213" cy="64500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BE94FE-0590-477B-80AF-AB5621389EFE}"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4BE94FE-0590-477B-80AF-AB5621389EFE}"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825" y="1763713"/>
            <a:ext cx="4459288"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6513" y="1763713"/>
            <a:ext cx="4460875" cy="4989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BE94FE-0590-477B-80AF-AB5621389EFE}" type="datetimeFigureOut">
              <a:rPr lang="en-US" smtClean="0"/>
              <a:pPr/>
              <a:t>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BE94FE-0590-477B-80AF-AB5621389EFE}" type="datetimeFigureOut">
              <a:rPr lang="en-US" smtClean="0"/>
              <a:pPr/>
              <a:t>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BE94FE-0590-477B-80AF-AB5621389EFE}" type="datetimeFigureOut">
              <a:rPr lang="en-US" smtClean="0"/>
              <a:pPr/>
              <a:t>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E94FE-0590-477B-80AF-AB5621389EFE}" type="datetimeFigureOut">
              <a:rPr lang="en-US" smtClean="0"/>
              <a:pPr/>
              <a:t>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BE94FE-0590-477B-80AF-AB5621389EFE}" type="datetimeFigureOut">
              <a:rPr lang="en-US" smtClean="0"/>
              <a:pPr/>
              <a:t>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84427C-CF5B-4BE0-915D-E762BB49CF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544512" cy="7559675"/>
          </a:xfrm>
          <a:prstGeom prst="rect">
            <a:avLst/>
          </a:prstGeom>
          <a:solidFill>
            <a:srgbClr val="FCE94F"/>
          </a:solidFill>
          <a:effectLst>
            <a:outerShdw blurRad="1270000" dist="50800" dir="5400000" sx="1000" sy="1000" algn="ctr"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Placeholder 1"/>
          <p:cNvSpPr>
            <a:spLocks noGrp="1"/>
          </p:cNvSpPr>
          <p:nvPr>
            <p:ph type="title"/>
          </p:nvPr>
        </p:nvSpPr>
        <p:spPr>
          <a:xfrm>
            <a:off x="1230312" y="303213"/>
            <a:ext cx="8347076" cy="12588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230312" y="1763713"/>
            <a:ext cx="8347076" cy="49895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4825" y="7007225"/>
            <a:ext cx="2351088"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4BE94FE-0590-477B-80AF-AB5621389EFE}" type="datetimeFigureOut">
              <a:rPr lang="en-US" smtClean="0"/>
              <a:pPr/>
              <a:t>1/8/2010</a:t>
            </a:fld>
            <a:endParaRPr lang="en-US"/>
          </a:p>
        </p:txBody>
      </p:sp>
      <p:sp>
        <p:nvSpPr>
          <p:cNvPr id="5" name="Footer Placeholder 4"/>
          <p:cNvSpPr>
            <a:spLocks noGrp="1"/>
          </p:cNvSpPr>
          <p:nvPr>
            <p:ph type="ftr" sz="quarter" idx="3"/>
          </p:nvPr>
        </p:nvSpPr>
        <p:spPr>
          <a:xfrm>
            <a:off x="3444875" y="7007225"/>
            <a:ext cx="3190875"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24713" y="7007225"/>
            <a:ext cx="2352675"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B584427C-CF5B-4BE0-915D-E762BB49CF1C}" type="slidenum">
              <a:rPr lang="en-US" smtClean="0"/>
              <a:pPr/>
              <a:t>‹#›</a:t>
            </a:fld>
            <a:endParaRPr lang="en-US"/>
          </a:p>
        </p:txBody>
      </p:sp>
      <p:pic>
        <p:nvPicPr>
          <p:cNvPr id="7" name="Picture 6" descr="icon100x100.png"/>
          <p:cNvPicPr>
            <a:picLocks noChangeAspect="1"/>
          </p:cNvPicPr>
          <p:nvPr userDrawn="1"/>
        </p:nvPicPr>
        <p:blipFill>
          <a:blip r:embed="rId13" cstate="print"/>
          <a:stretch>
            <a:fillRect/>
          </a:stretch>
        </p:blipFill>
        <p:spPr>
          <a:xfrm>
            <a:off x="0" y="274637"/>
            <a:ext cx="1017969" cy="1028149"/>
          </a:xfrm>
          <a:prstGeom prst="rect">
            <a:avLst/>
          </a:prstGeom>
          <a:effectLst>
            <a:outerShdw blurRad="1270000" dist="50800" dir="5400000" sx="1000" sy="1000" algn="ctr" rotWithShape="0">
              <a:srgbClr val="000000"/>
            </a:outerShdw>
          </a:effec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544512" cy="7559675"/>
          </a:xfrm>
          <a:prstGeom prst="rect">
            <a:avLst/>
          </a:prstGeom>
          <a:solidFill>
            <a:srgbClr val="FCE94F"/>
          </a:solidFill>
          <a:effectLst>
            <a:outerShdw blurRad="1270000" dist="50800" dir="5400000" sx="1000" sy="1000" algn="ctr" rotWithShape="0">
              <a:srgbClr val="000000"/>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Placeholder 1"/>
          <p:cNvSpPr>
            <a:spLocks noGrp="1"/>
          </p:cNvSpPr>
          <p:nvPr>
            <p:ph type="title"/>
          </p:nvPr>
        </p:nvSpPr>
        <p:spPr>
          <a:xfrm>
            <a:off x="1230312" y="303213"/>
            <a:ext cx="8347076" cy="12588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230312" y="1763713"/>
            <a:ext cx="8347076" cy="49895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04825" y="7007225"/>
            <a:ext cx="2351088" cy="401638"/>
          </a:xfrm>
          <a:prstGeom prst="rect">
            <a:avLst/>
          </a:prstGeom>
        </p:spPr>
        <p:txBody>
          <a:bodyPr vert="horz" lIns="91440" tIns="45720" rIns="91440" bIns="45720" rtlCol="0" anchor="ctr"/>
          <a:lstStyle>
            <a:lvl1pPr algn="l">
              <a:defRPr sz="1200">
                <a:solidFill>
                  <a:schemeClr val="tx1">
                    <a:tint val="75000"/>
                  </a:schemeClr>
                </a:solidFill>
              </a:defRPr>
            </a:lvl1pPr>
          </a:lstStyle>
          <a:p>
            <a:fld id="{F4BE94FE-0590-477B-80AF-AB5621389EFE}" type="datetimeFigureOut">
              <a:rPr lang="en-US" smtClean="0"/>
              <a:pPr/>
              <a:t>1/8/2010</a:t>
            </a:fld>
            <a:endParaRPr lang="en-US"/>
          </a:p>
        </p:txBody>
      </p:sp>
      <p:sp>
        <p:nvSpPr>
          <p:cNvPr id="5" name="Footer Placeholder 4"/>
          <p:cNvSpPr>
            <a:spLocks noGrp="1"/>
          </p:cNvSpPr>
          <p:nvPr>
            <p:ph type="ftr" sz="quarter" idx="3"/>
          </p:nvPr>
        </p:nvSpPr>
        <p:spPr>
          <a:xfrm>
            <a:off x="3444875" y="7007225"/>
            <a:ext cx="3190875" cy="4016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24713" y="7007225"/>
            <a:ext cx="2352675" cy="401638"/>
          </a:xfrm>
          <a:prstGeom prst="rect">
            <a:avLst/>
          </a:prstGeom>
        </p:spPr>
        <p:txBody>
          <a:bodyPr vert="horz" lIns="91440" tIns="45720" rIns="91440" bIns="45720" rtlCol="0" anchor="ctr"/>
          <a:lstStyle>
            <a:lvl1pPr algn="r">
              <a:defRPr sz="1200">
                <a:solidFill>
                  <a:schemeClr val="tx1">
                    <a:tint val="75000"/>
                  </a:schemeClr>
                </a:solidFill>
              </a:defRPr>
            </a:lvl1pPr>
          </a:lstStyle>
          <a:p>
            <a:fld id="{B584427C-CF5B-4BE0-915D-E762BB49CF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Bloom</a:t>
            </a:r>
            <a:endParaRPr lang="en-US" dirty="0"/>
          </a:p>
        </p:txBody>
      </p:sp>
      <p:sp>
        <p:nvSpPr>
          <p:cNvPr id="3" name="Subtitle 2"/>
          <p:cNvSpPr>
            <a:spLocks noGrp="1"/>
          </p:cNvSpPr>
          <p:nvPr>
            <p:ph type="subTitle" idx="1"/>
          </p:nvPr>
        </p:nvSpPr>
        <p:spPr/>
        <p:txBody>
          <a:bodyPr/>
          <a:lstStyle/>
          <a:p>
            <a:r>
              <a:rPr lang="en-US" dirty="0" smtClean="0"/>
              <a:t>Simple, Safe, Fun Book Vernacular Production Software</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4" name="Content Placeholder 3"/>
          <p:cNvSpPr>
            <a:spLocks noGrp="1"/>
          </p:cNvSpPr>
          <p:nvPr>
            <p:ph idx="1"/>
          </p:nvPr>
        </p:nvSpPr>
        <p:spPr>
          <a:xfrm>
            <a:off x="1077912" y="6142037"/>
            <a:ext cx="8347076" cy="1220788"/>
          </a:xfrm>
        </p:spPr>
        <p:txBody>
          <a:bodyPr>
            <a:normAutofit fontScale="77500" lnSpcReduction="20000"/>
          </a:bodyPr>
          <a:lstStyle/>
          <a:p>
            <a:r>
              <a:rPr lang="en-US" dirty="0" smtClean="0"/>
              <a:t>In the upper right, we see all the pages which are in the book so far. The current  page is always highlighted. Clicking on one takes us to that page. Dragging them reorders the page.</a:t>
            </a:r>
            <a:endParaRPr lang="en-US" dirty="0"/>
          </a:p>
        </p:txBody>
      </p:sp>
      <p:sp>
        <p:nvSpPr>
          <p:cNvPr id="6" name="Rectangle 5"/>
          <p:cNvSpPr/>
          <p:nvPr/>
        </p:nvSpPr>
        <p:spPr>
          <a:xfrm>
            <a:off x="0" y="0"/>
            <a:ext cx="8393112"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flipH="1">
            <a:off x="8393111" y="0"/>
            <a:ext cx="1687513" cy="7318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H="1">
            <a:off x="8393112" y="3094037"/>
            <a:ext cx="1687512" cy="28194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4" name="Content Placeholder 3"/>
          <p:cNvSpPr>
            <a:spLocks noGrp="1"/>
          </p:cNvSpPr>
          <p:nvPr>
            <p:ph idx="1"/>
          </p:nvPr>
        </p:nvSpPr>
        <p:spPr>
          <a:xfrm>
            <a:off x="1077912" y="6142037"/>
            <a:ext cx="8347076" cy="1220788"/>
          </a:xfrm>
        </p:spPr>
        <p:txBody>
          <a:bodyPr>
            <a:normAutofit fontScale="92500" lnSpcReduction="20000"/>
          </a:bodyPr>
          <a:lstStyle/>
          <a:p>
            <a:r>
              <a:rPr lang="en-US" dirty="0" smtClean="0"/>
              <a:t>In the lower left, we see the kinds of blank pages which this book templates provides. Clicking on one adds it to the book we’re working on.</a:t>
            </a:r>
            <a:endParaRPr lang="en-US" dirty="0"/>
          </a:p>
        </p:txBody>
      </p:sp>
      <p:sp>
        <p:nvSpPr>
          <p:cNvPr id="6" name="Rectangle 5"/>
          <p:cNvSpPr/>
          <p:nvPr/>
        </p:nvSpPr>
        <p:spPr>
          <a:xfrm>
            <a:off x="0" y="0"/>
            <a:ext cx="8393112"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flipH="1">
            <a:off x="8393111" y="0"/>
            <a:ext cx="1687513" cy="7318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H="1">
            <a:off x="8393113" y="655637"/>
            <a:ext cx="1687512" cy="243840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dirty="0" err="1" smtClean="0">
                <a:latin typeface="Arial" pitchFamily="18"/>
                <a:ea typeface="MS Gothic" pitchFamily="2"/>
                <a:cs typeface="Tahoma" pitchFamily="2"/>
              </a:rPr>
              <a:t>MetaData</a:t>
            </a:r>
            <a:endParaRPr lang="en-US" dirty="0"/>
          </a:p>
        </p:txBody>
      </p:sp>
      <p:sp>
        <p:nvSpPr>
          <p:cNvPr id="5" name="Content Placeholder 4"/>
          <p:cNvSpPr>
            <a:spLocks noGrp="1"/>
          </p:cNvSpPr>
          <p:nvPr>
            <p:ph idx="1"/>
          </p:nvPr>
        </p:nvSpPr>
        <p:spPr/>
        <p:txBody>
          <a:bodyPr/>
          <a:lstStyle/>
          <a:p>
            <a:pPr lvl="0" hangingPunct="0">
              <a:spcBef>
                <a:spcPts val="0"/>
              </a:spcBef>
              <a:defRPr sz="2920"/>
            </a:pPr>
            <a:r>
              <a:rPr lang="en-US" dirty="0" smtClean="0">
                <a:latin typeface="Arial" pitchFamily="18"/>
                <a:ea typeface="MS Gothic" pitchFamily="2"/>
                <a:cs typeface="Tahoma" pitchFamily="2"/>
              </a:rPr>
              <a:t>An important task in book making is getting all the meta data together.  Who holds the copyright?  How is it licensed?  Who to contact for more copies? ISBN number, etc.</a:t>
            </a:r>
          </a:p>
          <a:p>
            <a:pPr lvl="0" hangingPunct="0">
              <a:spcBef>
                <a:spcPts val="0"/>
              </a:spcBef>
              <a:defRPr sz="2920"/>
            </a:pPr>
            <a:endParaRPr lang="en-US" dirty="0" smtClean="0">
              <a:latin typeface="Arial" pitchFamily="18"/>
              <a:ea typeface="MS Gothic" pitchFamily="2"/>
              <a:cs typeface="Tahoma" pitchFamily="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10079640" cy="5864400"/>
          </a:xfrm>
          <a:prstGeom prst="rect">
            <a:avLst/>
          </a:prstGeom>
          <a:noFill/>
          <a:ln>
            <a:noFill/>
          </a:ln>
        </p:spPr>
      </p:pic>
      <p:sp>
        <p:nvSpPr>
          <p:cNvPr id="3" name="TextBox 2"/>
          <p:cNvSpPr txBox="1"/>
          <p:nvPr/>
        </p:nvSpPr>
        <p:spPr>
          <a:xfrm>
            <a:off x="925512" y="6142037"/>
            <a:ext cx="8915400" cy="646331"/>
          </a:xfrm>
          <a:prstGeom prst="rect">
            <a:avLst/>
          </a:prstGeom>
          <a:noFill/>
        </p:spPr>
        <p:txBody>
          <a:bodyPr wrap="square" rtlCol="0">
            <a:spAutoFit/>
          </a:bodyPr>
          <a:lstStyle/>
          <a:p>
            <a:pPr lvl="0"/>
            <a:r>
              <a:rPr lang="en-US" dirty="0" smtClean="0">
                <a:latin typeface="Arial" pitchFamily="18"/>
                <a:ea typeface="MS Gothic" pitchFamily="2"/>
                <a:cs typeface="Tahoma" pitchFamily="2"/>
              </a:rPr>
              <a:t>Notice </a:t>
            </a:r>
            <a:r>
              <a:rPr lang="en-US" dirty="0" smtClean="0">
                <a:latin typeface="Arial" pitchFamily="18"/>
                <a:ea typeface="MS Gothic" pitchFamily="2"/>
                <a:cs typeface="Tahoma" pitchFamily="2"/>
              </a:rPr>
              <a:t>the “Edit” tab doesn't attempt to give WYSIWYG... instead it is optimized to help you know what to do.  </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3" name="TextBox 2"/>
          <p:cNvSpPr txBox="1"/>
          <p:nvPr/>
        </p:nvSpPr>
        <p:spPr>
          <a:xfrm>
            <a:off x="925512" y="6446837"/>
            <a:ext cx="8763000" cy="369332"/>
          </a:xfrm>
          <a:prstGeom prst="rect">
            <a:avLst/>
          </a:prstGeom>
          <a:noFill/>
        </p:spPr>
        <p:txBody>
          <a:bodyPr wrap="square" rtlCol="0">
            <a:spAutoFit/>
          </a:bodyPr>
          <a:lstStyle/>
          <a:p>
            <a:r>
              <a:rPr lang="en-US" dirty="0" smtClean="0">
                <a:latin typeface="Arial" pitchFamily="18"/>
                <a:ea typeface="MS Gothic" pitchFamily="2"/>
                <a:cs typeface="Tahoma" pitchFamily="2"/>
              </a:rPr>
              <a:t>Then in “preview”, </a:t>
            </a:r>
            <a:r>
              <a:rPr lang="en-US" dirty="0" smtClean="0">
                <a:latin typeface="Arial" pitchFamily="18"/>
                <a:ea typeface="MS Gothic" pitchFamily="2"/>
                <a:cs typeface="Tahoma" pitchFamily="2"/>
              </a:rPr>
              <a:t>we see </a:t>
            </a:r>
            <a:r>
              <a:rPr lang="en-US" dirty="0" smtClean="0">
                <a:latin typeface="Arial" pitchFamily="18"/>
                <a:ea typeface="MS Gothic" pitchFamily="2"/>
                <a:cs typeface="Tahoma" pitchFamily="2"/>
              </a:rPr>
              <a:t>how that data will appear in the printed document.</a:t>
            </a:r>
            <a:endParaRPr lang="en-US" dirty="0"/>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3" name="TextBox 2"/>
          <p:cNvSpPr txBox="1"/>
          <p:nvPr/>
        </p:nvSpPr>
        <p:spPr>
          <a:xfrm>
            <a:off x="1154112" y="6294437"/>
            <a:ext cx="8534400" cy="646331"/>
          </a:xfrm>
          <a:prstGeom prst="rect">
            <a:avLst/>
          </a:prstGeom>
          <a:noFill/>
        </p:spPr>
        <p:txBody>
          <a:bodyPr wrap="square" rtlCol="0">
            <a:spAutoFit/>
          </a:bodyPr>
          <a:lstStyle/>
          <a:p>
            <a:r>
              <a:rPr lang="en-US" dirty="0" smtClean="0"/>
              <a:t>Here we see the a completed page under “Preview” mode.  You may be able to make out the faint staple marks on the left side.</a:t>
            </a:r>
            <a:endParaRPr lang="en-US"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extBox 1"/>
          <p:cNvSpPr txBox="1"/>
          <p:nvPr/>
        </p:nvSpPr>
        <p:spPr>
          <a:xfrm>
            <a:off x="1233721" y="832679"/>
            <a:ext cx="6415560" cy="58341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Illustrations</a:t>
            </a:r>
            <a:endParaRPr lang="en-US" dirty="0"/>
          </a:p>
        </p:txBody>
      </p:sp>
      <p:sp>
        <p:nvSpPr>
          <p:cNvPr id="5" name="Content Placeholder 4"/>
          <p:cNvSpPr>
            <a:spLocks noGrp="1"/>
          </p:cNvSpPr>
          <p:nvPr>
            <p:ph idx="1"/>
          </p:nvPr>
        </p:nvSpPr>
        <p:spPr/>
        <p:txBody>
          <a:bodyPr>
            <a:normAutofit fontScale="92500" lnSpcReduction="10000"/>
          </a:bodyPr>
          <a:lstStyle/>
          <a:p>
            <a:pPr lvl="0" hangingPunct="0">
              <a:spcBef>
                <a:spcPts val="0"/>
              </a:spcBef>
              <a:defRPr sz="2920"/>
            </a:pPr>
            <a:r>
              <a:rPr lang="en-US" dirty="0" smtClean="0">
                <a:latin typeface="Arial" pitchFamily="18"/>
                <a:ea typeface="MS Gothic" pitchFamily="2"/>
                <a:cs typeface="Tahoma" pitchFamily="2"/>
              </a:rPr>
              <a:t>When the template has an illustration frame, it provides buttons for getting the illustration in.  The adviser will enable the buttons which make sense for this user.  These might include getting a picture from a disk, from a gallery (e.g. Art of Reading), a scanner, or a digital camera (with some automatic filter for turning the image into hi-contrast line art, if that's possible).</a:t>
            </a:r>
          </a:p>
          <a:p>
            <a:pPr lvl="0" hangingPunct="0">
              <a:spcBef>
                <a:spcPts val="0"/>
              </a:spcBef>
              <a:defRPr sz="2920"/>
            </a:pPr>
            <a:endParaRPr lang="en-US" dirty="0" smtClean="0">
              <a:latin typeface="Arial" pitchFamily="18"/>
              <a:ea typeface="MS Gothic" pitchFamily="2"/>
              <a:cs typeface="Tahoma" pitchFamily="2"/>
            </a:endParaRPr>
          </a:p>
          <a:p>
            <a:pPr lvl="0" hangingPunct="0">
              <a:spcBef>
                <a:spcPts val="0"/>
              </a:spcBef>
              <a:defRPr sz="2920"/>
            </a:pPr>
            <a:r>
              <a:rPr lang="en-US" dirty="0" smtClean="0">
                <a:latin typeface="Arial" pitchFamily="18"/>
                <a:ea typeface="MS Gothic" pitchFamily="2"/>
                <a:cs typeface="Tahoma" pitchFamily="2"/>
              </a:rPr>
              <a:t>We would try to avoid cropping and sizing options, at least initially, doing as much as possible automatically (e.g. expanding the image to fit the frame).</a:t>
            </a:r>
          </a:p>
          <a:p>
            <a:pPr lvl="0" hangingPunct="0">
              <a:spcBef>
                <a:spcPts val="0"/>
              </a:spcBef>
              <a:defRPr sz="2920"/>
            </a:pPr>
            <a:endParaRPr lang="en-US" dirty="0" smtClean="0">
              <a:latin typeface="Arial" pitchFamily="18"/>
              <a:ea typeface="MS Gothic" pitchFamily="2"/>
              <a:cs typeface="Tahoma" pitchFamily="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extBox 1"/>
          <p:cNvSpPr txBox="1"/>
          <p:nvPr/>
        </p:nvSpPr>
        <p:spPr>
          <a:xfrm>
            <a:off x="1233721" y="832680"/>
            <a:ext cx="6415560" cy="3887279"/>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Publish Mode</a:t>
            </a:r>
            <a:endParaRPr lang="en-US" dirty="0"/>
          </a:p>
        </p:txBody>
      </p:sp>
      <p:sp>
        <p:nvSpPr>
          <p:cNvPr id="5" name="Content Placeholder 4"/>
          <p:cNvSpPr>
            <a:spLocks noGrp="1"/>
          </p:cNvSpPr>
          <p:nvPr>
            <p:ph idx="1"/>
          </p:nvPr>
        </p:nvSpPr>
        <p:spPr/>
        <p:txBody>
          <a:bodyPr/>
          <a:lstStyle/>
          <a:p>
            <a:pPr lvl="0"/>
            <a:r>
              <a:rPr lang="en-US" dirty="0" smtClean="0">
                <a:latin typeface="Arial" pitchFamily="18"/>
                <a:ea typeface="MS Gothic" pitchFamily="2"/>
                <a:cs typeface="Tahoma" pitchFamily="2"/>
              </a:rPr>
              <a:t>Here, I'm trying to see how much Bloom could help people with the physical act of printing and assembling books.  The following is of course specific to this pesky landscape A5 format of the selected book.  Other formats would have different instructions.  We could easily include a short video, as well</a:t>
            </a:r>
            <a:r>
              <a:rPr lang="en-US" dirty="0" smtClean="0">
                <a:latin typeface="Arial" pitchFamily="18"/>
                <a:ea typeface="MS Gothic" pitchFamily="2"/>
                <a:cs typeface="Tahoma" pitchFamily="2"/>
              </a:rPr>
              <a:t>.</a:t>
            </a:r>
            <a:endParaRPr lang="en-US" dirty="0" smtClean="0">
              <a:latin typeface="Arial" pitchFamily="18"/>
              <a:ea typeface="MS Gothic" pitchFamily="2"/>
              <a:cs typeface="Tahoma" pitchFamily="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10540"/>
          <a:stretch>
            <a:fillRect/>
          </a:stretch>
        </p:blipFill>
        <p:spPr>
          <a:xfrm>
            <a:off x="0" y="361"/>
            <a:ext cx="10079640" cy="6751276"/>
          </a:xfrm>
          <a:prstGeom prst="rect">
            <a:avLst/>
          </a:prstGeom>
          <a:noFill/>
          <a:ln>
            <a:noFill/>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pPr>
              <a:buNone/>
            </a:pPr>
            <a:r>
              <a:rPr lang="en-US" dirty="0" smtClean="0"/>
              <a:t>Bloom is a proposed desktop computer software </a:t>
            </a:r>
            <a:r>
              <a:rPr lang="en-US" dirty="0" smtClean="0"/>
              <a:t>application. It aims to encourage a low-</a:t>
            </a:r>
            <a:r>
              <a:rPr lang="en-US" dirty="0" smtClean="0"/>
              <a:t>training, high-output system where native speakers and their advocates work together to both foster community authorship and access to external material in the ve</a:t>
            </a:r>
            <a:r>
              <a:rPr lang="en-US" dirty="0" smtClean="0"/>
              <a:t>rnacular.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extBox 1"/>
          <p:cNvSpPr txBox="1"/>
          <p:nvPr/>
        </p:nvSpPr>
        <p:spPr>
          <a:xfrm>
            <a:off x="1233721" y="832680"/>
            <a:ext cx="6415560" cy="3887279"/>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190"/>
            </a:pPr>
            <a:endParaRPr lang="en-US" sz="2190" b="0" i="0" u="none" strike="noStrike" kern="1200" dirty="0">
              <a:ln>
                <a:noFill/>
              </a:ln>
              <a:latin typeface="Arial" pitchFamily="18"/>
              <a:ea typeface="MS Gothic" pitchFamily="2"/>
              <a:cs typeface="Tahoma" pitchFamily="2"/>
            </a:endParaRPr>
          </a:p>
        </p:txBody>
      </p:sp>
      <p:sp>
        <p:nvSpPr>
          <p:cNvPr id="3" name="TextBox 2"/>
          <p:cNvSpPr txBox="1"/>
          <p:nvPr/>
        </p:nvSpPr>
        <p:spPr>
          <a:xfrm>
            <a:off x="740159" y="277560"/>
            <a:ext cx="2714400" cy="111060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190"/>
            </a:pPr>
            <a:endParaRPr lang="en-US" sz="219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normAutofit/>
          </a:bodyPr>
          <a:lstStyle/>
          <a:p>
            <a:pPr lvl="0"/>
            <a:r>
              <a:rPr lang="en-US" dirty="0" smtClean="0">
                <a:latin typeface="Arial" pitchFamily="18"/>
                <a:ea typeface="MS Gothic" pitchFamily="2"/>
                <a:cs typeface="Tahoma" pitchFamily="2"/>
              </a:rPr>
              <a:t>History &amp; </a:t>
            </a:r>
            <a:r>
              <a:rPr lang="en-US" dirty="0" smtClean="0">
                <a:latin typeface="Arial" pitchFamily="18"/>
                <a:ea typeface="MS Gothic" pitchFamily="2"/>
                <a:cs typeface="Tahoma" pitchFamily="2"/>
              </a:rPr>
              <a:t>Notes</a:t>
            </a:r>
            <a:endParaRPr lang="en-US" dirty="0"/>
          </a:p>
        </p:txBody>
      </p:sp>
      <p:sp>
        <p:nvSpPr>
          <p:cNvPr id="5" name="Content Placeholder 4"/>
          <p:cNvSpPr>
            <a:spLocks noGrp="1"/>
          </p:cNvSpPr>
          <p:nvPr>
            <p:ph idx="1"/>
          </p:nvPr>
        </p:nvSpPr>
        <p:spPr/>
        <p:txBody>
          <a:bodyPr/>
          <a:lstStyle/>
          <a:p>
            <a:pPr lvl="0" hangingPunct="0">
              <a:spcBef>
                <a:spcPts val="0"/>
              </a:spcBef>
              <a:defRPr sz="2190"/>
            </a:pPr>
            <a:r>
              <a:rPr lang="en-US" dirty="0" smtClean="0">
                <a:latin typeface="Arial" pitchFamily="18"/>
                <a:ea typeface="MS Gothic" pitchFamily="2"/>
                <a:cs typeface="Tahoma" pitchFamily="2"/>
              </a:rPr>
              <a:t>Using </a:t>
            </a:r>
            <a:r>
              <a:rPr lang="en-US" dirty="0" smtClean="0">
                <a:latin typeface="Arial" pitchFamily="18"/>
                <a:ea typeface="MS Gothic" pitchFamily="2"/>
                <a:cs typeface="Tahoma" pitchFamily="2"/>
              </a:rPr>
              <a:t>the Chorus </a:t>
            </a:r>
            <a:r>
              <a:rPr lang="en-US" dirty="0" smtClean="0">
                <a:latin typeface="Arial" pitchFamily="18"/>
                <a:ea typeface="MS Gothic" pitchFamily="2"/>
                <a:cs typeface="Tahoma" pitchFamily="2"/>
              </a:rPr>
              <a:t>library, Bloom would be able to send changes and receive the changes of other team members over the internet, via USB </a:t>
            </a:r>
            <a:r>
              <a:rPr lang="en-US" dirty="0" smtClean="0">
                <a:latin typeface="Arial" pitchFamily="18"/>
                <a:ea typeface="MS Gothic" pitchFamily="2"/>
                <a:cs typeface="Tahoma" pitchFamily="2"/>
              </a:rPr>
              <a:t>f</a:t>
            </a:r>
            <a:r>
              <a:rPr lang="en-US" dirty="0" smtClean="0">
                <a:latin typeface="Arial" pitchFamily="18"/>
                <a:ea typeface="MS Gothic" pitchFamily="2"/>
                <a:cs typeface="Tahoma" pitchFamily="2"/>
              </a:rPr>
              <a:t>lash drives, or a local network.  Thus all of our work is safe &amp; viewable by the advisor.  Also, any new template books that have been built could show up in our list of available templates. </a:t>
            </a:r>
          </a:p>
          <a:p>
            <a:pPr lvl="0" hangingPunct="0">
              <a:spcBef>
                <a:spcPts val="0"/>
              </a:spcBef>
              <a:defRPr sz="2190"/>
            </a:pPr>
            <a:endParaRPr lang="en-US" dirty="0" smtClean="0">
              <a:latin typeface="Arial" pitchFamily="18"/>
              <a:ea typeface="MS Gothic" pitchFamily="2"/>
              <a:cs typeface="Tahoma" pitchFamily="2"/>
            </a:endParaRPr>
          </a:p>
          <a:p>
            <a:pPr lvl="0" hangingPunct="0">
              <a:spcBef>
                <a:spcPts val="0"/>
              </a:spcBef>
              <a:defRPr sz="2190"/>
            </a:pPr>
            <a:r>
              <a:rPr lang="en-US" dirty="0" smtClean="0">
                <a:latin typeface="Arial" pitchFamily="18"/>
                <a:ea typeface="MS Gothic" pitchFamily="2"/>
                <a:cs typeface="Tahoma" pitchFamily="2"/>
              </a:rPr>
              <a:t>In </a:t>
            </a:r>
            <a:r>
              <a:rPr lang="en-US" dirty="0" smtClean="0">
                <a:latin typeface="Arial" pitchFamily="18"/>
                <a:ea typeface="MS Gothic" pitchFamily="2"/>
                <a:cs typeface="Tahoma" pitchFamily="2"/>
              </a:rPr>
              <a:t>addition to </a:t>
            </a:r>
            <a:r>
              <a:rPr lang="en-US" dirty="0" smtClean="0">
                <a:latin typeface="Arial" pitchFamily="18"/>
                <a:ea typeface="MS Gothic" pitchFamily="2"/>
                <a:cs typeface="Tahoma" pitchFamily="2"/>
              </a:rPr>
              <a:t>this sending and receiving, Chorus </a:t>
            </a:r>
            <a:r>
              <a:rPr lang="en-US" dirty="0" smtClean="0">
                <a:latin typeface="Arial" pitchFamily="18"/>
                <a:ea typeface="MS Gothic" pitchFamily="2"/>
                <a:cs typeface="Tahoma" pitchFamily="2"/>
              </a:rPr>
              <a:t>opens up the ability to offer History and Notes features.</a:t>
            </a:r>
          </a:p>
          <a:p>
            <a:pPr lvl="0" hangingPunct="0">
              <a:spcBef>
                <a:spcPts val="0"/>
              </a:spcBef>
              <a:defRPr sz="2190"/>
            </a:pPr>
            <a:endParaRPr lang="en-US" dirty="0" smtClean="0">
              <a:latin typeface="Arial" pitchFamily="18"/>
              <a:ea typeface="MS Gothic" pitchFamily="2"/>
              <a:cs typeface="Tahoma" pitchFamily="2"/>
            </a:endParaRPr>
          </a:p>
          <a:p>
            <a:pPr lvl="0" hangingPunct="0">
              <a:spcBef>
                <a:spcPts val="0"/>
              </a:spcBef>
              <a:defRPr sz="2190"/>
            </a:pPr>
            <a:r>
              <a:rPr lang="en-US" dirty="0" smtClean="0">
                <a:latin typeface="Arial" pitchFamily="18"/>
                <a:ea typeface="MS Gothic" pitchFamily="2"/>
                <a:cs typeface="Tahoma" pitchFamily="2"/>
              </a:rPr>
              <a:t>In the following slides, I look at how that might look if incorporated into Bloom.</a:t>
            </a:r>
          </a:p>
          <a:p>
            <a:endParaRPr lang="en-US" dirty="0"/>
          </a:p>
        </p:txBody>
      </p:sp>
      <p:pic>
        <p:nvPicPr>
          <p:cNvPr id="7" name="Picture 6" descr="chorusLabelled.png"/>
          <p:cNvPicPr>
            <a:picLocks noChangeAspect="1"/>
          </p:cNvPicPr>
          <p:nvPr/>
        </p:nvPicPr>
        <p:blipFill>
          <a:blip r:embed="rId3" cstate="print"/>
          <a:stretch>
            <a:fillRect/>
          </a:stretch>
        </p:blipFill>
        <p:spPr>
          <a:xfrm>
            <a:off x="8316912" y="579437"/>
            <a:ext cx="980788" cy="1000404"/>
          </a:xfrm>
          <a:prstGeom prst="rect">
            <a:avLst/>
          </a:prstGeom>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7459"/>
          <a:stretch>
            <a:fillRect/>
          </a:stretch>
        </p:blipFill>
        <p:spPr>
          <a:xfrm>
            <a:off x="0" y="360"/>
            <a:ext cx="10079640" cy="6522677"/>
          </a:xfrm>
          <a:prstGeom prst="rect">
            <a:avLst/>
          </a:prstGeom>
          <a:noFill/>
          <a:ln>
            <a:noFill/>
          </a:ln>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6986"/>
          <a:stretch>
            <a:fillRect/>
          </a:stretch>
        </p:blipFill>
        <p:spPr>
          <a:xfrm>
            <a:off x="0" y="360"/>
            <a:ext cx="10079640" cy="7132277"/>
          </a:xfrm>
          <a:prstGeom prst="rect">
            <a:avLst/>
          </a:prstGeom>
          <a:noFill/>
          <a:ln>
            <a:noFill/>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extBox 1"/>
          <p:cNvSpPr txBox="1"/>
          <p:nvPr/>
        </p:nvSpPr>
        <p:spPr>
          <a:xfrm>
            <a:off x="1233721" y="832679"/>
            <a:ext cx="6415560" cy="4167360"/>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sp>
        <p:nvSpPr>
          <p:cNvPr id="4" name="Title 3"/>
          <p:cNvSpPr>
            <a:spLocks noGrp="1"/>
          </p:cNvSpPr>
          <p:nvPr>
            <p:ph type="title"/>
          </p:nvPr>
        </p:nvSpPr>
        <p:spPr/>
        <p:txBody>
          <a:bodyPr/>
          <a:lstStyle/>
          <a:p>
            <a:r>
              <a:rPr lang="en-US" dirty="0" smtClean="0"/>
              <a:t>Settings</a:t>
            </a:r>
            <a:endParaRPr lang="en-US" dirty="0"/>
          </a:p>
        </p:txBody>
      </p:sp>
      <p:sp>
        <p:nvSpPr>
          <p:cNvPr id="5" name="Content Placeholder 4"/>
          <p:cNvSpPr>
            <a:spLocks noGrp="1"/>
          </p:cNvSpPr>
          <p:nvPr>
            <p:ph idx="1"/>
          </p:nvPr>
        </p:nvSpPr>
        <p:spPr/>
        <p:txBody>
          <a:bodyPr/>
          <a:lstStyle/>
          <a:p>
            <a:pPr lvl="0" hangingPunct="0">
              <a:spcBef>
                <a:spcPts val="0"/>
              </a:spcBef>
              <a:defRPr sz="2920"/>
            </a:pPr>
            <a:r>
              <a:rPr lang="en-US" dirty="0" smtClean="0">
                <a:latin typeface="Arial" pitchFamily="18"/>
                <a:ea typeface="MS Gothic" pitchFamily="2"/>
                <a:cs typeface="Tahoma" pitchFamily="2"/>
              </a:rPr>
              <a:t>With WeSay, we had good success with separating the program into 2 parts... the “Configuration Tool” and WeSay itself.</a:t>
            </a:r>
          </a:p>
          <a:p>
            <a:pPr lvl="0" hangingPunct="0">
              <a:spcBef>
                <a:spcPts val="0"/>
              </a:spcBef>
              <a:defRPr sz="2920"/>
            </a:pPr>
            <a:endParaRPr lang="en-US" dirty="0" smtClean="0">
              <a:latin typeface="Arial" pitchFamily="18"/>
              <a:ea typeface="MS Gothic" pitchFamily="2"/>
              <a:cs typeface="Tahoma" pitchFamily="2"/>
            </a:endParaRPr>
          </a:p>
          <a:p>
            <a:pPr lvl="0" hangingPunct="0">
              <a:spcBef>
                <a:spcPts val="0"/>
              </a:spcBef>
              <a:defRPr sz="2920"/>
            </a:pPr>
            <a:r>
              <a:rPr lang="en-US" dirty="0" smtClean="0">
                <a:latin typeface="Arial" pitchFamily="18"/>
                <a:ea typeface="MS Gothic" pitchFamily="2"/>
                <a:cs typeface="Tahoma" pitchFamily="2"/>
              </a:rPr>
              <a:t>With Bloom, I'm trying to get rid of the separate applications, while keeping the benefits.  All settings are under a single tab, which would ordinarily be locked.  When locked, the adviser can still get to it by pressing some magic key combination</a:t>
            </a:r>
            <a:r>
              <a:rPr lang="en-US" dirty="0" smtClean="0">
                <a:latin typeface="Arial" pitchFamily="18"/>
                <a:ea typeface="MS Gothic" pitchFamily="2"/>
                <a:cs typeface="Tahoma" pitchFamily="2"/>
              </a:rPr>
              <a:t>.</a:t>
            </a:r>
            <a:endParaRPr lang="en-US" dirty="0" smtClean="0">
              <a:latin typeface="Arial" pitchFamily="18"/>
              <a:ea typeface="MS Gothic" pitchFamily="2"/>
              <a:cs typeface="Tahoma" pitchFamily="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rcRect b="8840"/>
          <a:stretch>
            <a:fillRect/>
          </a:stretch>
        </p:blipFill>
        <p:spPr>
          <a:xfrm>
            <a:off x="985" y="0"/>
            <a:ext cx="10079640" cy="6294437"/>
          </a:xfrm>
          <a:prstGeom prst="rect">
            <a:avLst/>
          </a:prstGeom>
          <a:noFill/>
          <a:ln>
            <a:noFill/>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0" y="0"/>
            <a:ext cx="10079640" cy="5864400"/>
          </a:xfrm>
          <a:prstGeom prst="rect">
            <a:avLst/>
          </a:prstGeom>
          <a:noFill/>
          <a:ln>
            <a:noFill/>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Profiles</a:t>
            </a:r>
            <a:endParaRPr lang="en-US" dirty="0"/>
          </a:p>
        </p:txBody>
      </p:sp>
      <p:sp>
        <p:nvSpPr>
          <p:cNvPr id="3" name="Content Placeholder 2"/>
          <p:cNvSpPr>
            <a:spLocks noGrp="1"/>
          </p:cNvSpPr>
          <p:nvPr>
            <p:ph idx="1"/>
          </p:nvPr>
        </p:nvSpPr>
        <p:spPr/>
        <p:txBody>
          <a:bodyPr>
            <a:normAutofit/>
          </a:bodyPr>
          <a:lstStyle/>
          <a:p>
            <a:pPr>
              <a:buNone/>
            </a:pPr>
            <a:r>
              <a:rPr lang="en-US" dirty="0" smtClean="0"/>
              <a:t>Like </a:t>
            </a:r>
            <a:r>
              <a:rPr lang="en-US" dirty="0" smtClean="0"/>
              <a:t>WeSay, there are two intended </a:t>
            </a:r>
            <a:r>
              <a:rPr lang="en-US" dirty="0" smtClean="0"/>
              <a:t>users:</a:t>
            </a:r>
            <a:endParaRPr lang="en-US" dirty="0" smtClean="0"/>
          </a:p>
          <a:p>
            <a:pPr>
              <a:buFont typeface="Arial" pitchFamily="34" charset="0"/>
              <a:buChar char="•"/>
            </a:pPr>
            <a:r>
              <a:rPr lang="en-US" dirty="0" smtClean="0"/>
              <a:t>The primary user is a Mother Tongue Literacy Worker.  </a:t>
            </a:r>
            <a:r>
              <a:rPr lang="en-US" dirty="0" smtClean="0"/>
              <a:t>She </a:t>
            </a:r>
            <a:r>
              <a:rPr lang="en-US" dirty="0" smtClean="0"/>
              <a:t>has basic computer skills, little access to technical help</a:t>
            </a:r>
            <a:r>
              <a:rPr lang="en-US" dirty="0" smtClean="0"/>
              <a:t>.</a:t>
            </a:r>
            <a:endParaRPr lang="en-US" dirty="0" smtClean="0"/>
          </a:p>
          <a:p>
            <a:pPr>
              <a:buFont typeface="Arial" pitchFamily="34" charset="0"/>
              <a:buChar char="•"/>
            </a:pPr>
            <a:r>
              <a:rPr lang="en-US" dirty="0" smtClean="0"/>
              <a:t>The secondary user is the Advisor/Advocate.  He or she has more advanced computer skills and lots of access to technical help</a:t>
            </a:r>
            <a:r>
              <a:rPr lang="en-US" dirty="0" smtClean="0"/>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a:t>
            </a:r>
            <a:endParaRPr lang="en-US" dirty="0"/>
          </a:p>
        </p:txBody>
      </p:sp>
      <p:sp>
        <p:nvSpPr>
          <p:cNvPr id="3" name="Content Placeholder 2"/>
          <p:cNvSpPr>
            <a:spLocks noGrp="1"/>
          </p:cNvSpPr>
          <p:nvPr>
            <p:ph idx="1"/>
          </p:nvPr>
        </p:nvSpPr>
        <p:spPr/>
        <p:txBody>
          <a:bodyPr>
            <a:normAutofit/>
          </a:bodyPr>
          <a:lstStyle/>
          <a:p>
            <a:pPr>
              <a:buNone/>
            </a:pPr>
            <a:r>
              <a:rPr lang="en-US" dirty="0" smtClean="0"/>
              <a:t>The key </a:t>
            </a:r>
            <a:r>
              <a:rPr lang="en-US" dirty="0" smtClean="0"/>
              <a:t>ideas </a:t>
            </a:r>
            <a:r>
              <a:rPr lang="en-US" dirty="0" smtClean="0"/>
              <a:t>of Bloom </a:t>
            </a:r>
            <a:r>
              <a:rPr lang="en-US" dirty="0" smtClean="0"/>
              <a:t>are</a:t>
            </a:r>
            <a:r>
              <a:rPr lang="en-US" dirty="0" smtClean="0"/>
              <a:t> </a:t>
            </a:r>
            <a:r>
              <a:rPr lang="en-US" dirty="0" smtClean="0"/>
              <a:t>simple. </a:t>
            </a:r>
            <a:endParaRPr lang="en-US" dirty="0" smtClean="0"/>
          </a:p>
          <a:p>
            <a:pPr>
              <a:buFont typeface="Arial" pitchFamily="34" charset="0"/>
              <a:buChar char="•"/>
            </a:pPr>
            <a:r>
              <a:rPr lang="en-US" dirty="0" smtClean="0"/>
              <a:t>Provide </a:t>
            </a:r>
            <a:r>
              <a:rPr lang="en-US" dirty="0" smtClean="0"/>
              <a:t>lots of templates, and let people fill them in. </a:t>
            </a:r>
            <a:endParaRPr lang="en-US" dirty="0" smtClean="0"/>
          </a:p>
          <a:p>
            <a:pPr lvl="2"/>
            <a:r>
              <a:rPr lang="en-US" dirty="0" smtClean="0"/>
              <a:t>The </a:t>
            </a:r>
            <a:r>
              <a:rPr lang="en-US" dirty="0" smtClean="0"/>
              <a:t>closest analogy is how presentation software (e.g. PowerPoint) works.  These programs generally encourage pumping out the content, not tweaking the layout.</a:t>
            </a:r>
          </a:p>
          <a:p>
            <a:pPr>
              <a:buFont typeface="Arial" pitchFamily="34" charset="0"/>
              <a:buChar char="•"/>
            </a:pPr>
            <a:r>
              <a:rPr lang="en-US" dirty="0" smtClean="0"/>
              <a:t>Hide the file system, just show books.</a:t>
            </a:r>
          </a:p>
          <a:p>
            <a:pPr>
              <a:buFont typeface="Arial" pitchFamily="34" charset="0"/>
              <a:buChar char="•"/>
            </a:pPr>
            <a:r>
              <a:rPr lang="en-US" dirty="0" smtClean="0"/>
              <a:t>Make it trivial to share the library with remote colleagues.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Templates</a:t>
            </a:r>
            <a:endParaRPr lang="en-US" dirty="0"/>
          </a:p>
        </p:txBody>
      </p:sp>
      <p:sp>
        <p:nvSpPr>
          <p:cNvPr id="7" name="Content Placeholder 6"/>
          <p:cNvSpPr>
            <a:spLocks noGrp="1"/>
          </p:cNvSpPr>
          <p:nvPr>
            <p:ph idx="1"/>
          </p:nvPr>
        </p:nvSpPr>
        <p:spPr>
          <a:xfrm>
            <a:off x="1230312" y="1341437"/>
            <a:ext cx="8458200" cy="2514600"/>
          </a:xfrm>
        </p:spPr>
        <p:txBody>
          <a:bodyPr>
            <a:normAutofit fontScale="85000" lnSpcReduction="10000"/>
          </a:bodyPr>
          <a:lstStyle/>
          <a:p>
            <a:pPr marL="0" lvl="0" indent="0" hangingPunct="0">
              <a:spcBef>
                <a:spcPts val="0"/>
              </a:spcBef>
              <a:buNone/>
              <a:defRPr sz="2920"/>
            </a:pPr>
            <a:r>
              <a:rPr lang="en-US" dirty="0">
                <a:latin typeface="Arial" pitchFamily="18"/>
                <a:ea typeface="MS Gothic" pitchFamily="2"/>
                <a:cs typeface="Tahoma" pitchFamily="2"/>
              </a:rPr>
              <a:t>Bloom attempts to make things simple by replacing </a:t>
            </a:r>
            <a:r>
              <a:rPr lang="en-US" dirty="0" smtClean="0">
                <a:latin typeface="Arial" pitchFamily="18"/>
                <a:ea typeface="MS Gothic" pitchFamily="2"/>
                <a:cs typeface="Tahoma" pitchFamily="2"/>
              </a:rPr>
              <a:t>many of the operations </a:t>
            </a:r>
            <a:r>
              <a:rPr lang="en-US" dirty="0">
                <a:latin typeface="Arial" pitchFamily="18"/>
                <a:ea typeface="MS Gothic" pitchFamily="2"/>
                <a:cs typeface="Tahoma" pitchFamily="2"/>
              </a:rPr>
              <a:t>of normal Page Layout applications (flow, size, format, crop, etc.) with ready-made templates.</a:t>
            </a: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r>
              <a:rPr lang="en-US" dirty="0">
                <a:latin typeface="Arial" pitchFamily="18"/>
                <a:ea typeface="MS Gothic" pitchFamily="2"/>
                <a:cs typeface="Tahoma" pitchFamily="2"/>
              </a:rPr>
              <a:t>So the first step in making a book is looking through the available templates and choosing one to use as the basis for a book</a:t>
            </a:r>
            <a:r>
              <a:rPr lang="en-US" dirty="0" smtClean="0">
                <a:latin typeface="Arial" pitchFamily="18"/>
                <a:ea typeface="MS Gothic" pitchFamily="2"/>
                <a:cs typeface="Tahoma" pitchFamily="2"/>
              </a:rPr>
              <a:t>.</a:t>
            </a: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endParaRPr lang="en-US" dirty="0"/>
          </a:p>
        </p:txBody>
      </p:sp>
      <p:pic>
        <p:nvPicPr>
          <p:cNvPr id="13" name="Picture 12"/>
          <p:cNvPicPr>
            <a:picLocks noChangeAspect="1"/>
          </p:cNvPicPr>
          <p:nvPr/>
        </p:nvPicPr>
        <p:blipFill>
          <a:blip r:embed="rId3" cstate="print"/>
          <a:stretch>
            <a:fillRect/>
          </a:stretch>
        </p:blipFill>
        <p:spPr>
          <a:xfrm>
            <a:off x="3821112" y="3856037"/>
            <a:ext cx="5714999" cy="3325023"/>
          </a:xfrm>
          <a:prstGeom prst="rect">
            <a:avLst/>
          </a:prstGeom>
          <a:noFill/>
          <a:ln>
            <a:noFill/>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Blank Book Templates</a:t>
            </a:r>
            <a:endParaRPr lang="en-US" dirty="0"/>
          </a:p>
        </p:txBody>
      </p:sp>
      <p:sp>
        <p:nvSpPr>
          <p:cNvPr id="7" name="Content Placeholder 6"/>
          <p:cNvSpPr>
            <a:spLocks noGrp="1"/>
          </p:cNvSpPr>
          <p:nvPr>
            <p:ph idx="1"/>
          </p:nvPr>
        </p:nvSpPr>
        <p:spPr>
          <a:xfrm>
            <a:off x="1230312" y="1763713"/>
            <a:ext cx="4724400" cy="4989512"/>
          </a:xfrm>
        </p:spPr>
        <p:txBody>
          <a:bodyPr>
            <a:normAutofit lnSpcReduction="10000"/>
          </a:bodyPr>
          <a:lstStyle/>
          <a:p>
            <a:pPr marL="0" lvl="0" indent="0" hangingPunct="0">
              <a:spcBef>
                <a:spcPts val="0"/>
              </a:spcBef>
              <a:buNone/>
              <a:defRPr sz="2920"/>
            </a:pPr>
            <a:r>
              <a:rPr lang="en-US" dirty="0" smtClean="0">
                <a:latin typeface="Arial" pitchFamily="18"/>
                <a:ea typeface="MS Gothic" pitchFamily="2"/>
                <a:cs typeface="Tahoma" pitchFamily="2"/>
              </a:rPr>
              <a:t>The templates at the top are just </a:t>
            </a:r>
            <a:r>
              <a:rPr lang="en-US" dirty="0">
                <a:latin typeface="Arial" pitchFamily="18"/>
                <a:ea typeface="MS Gothic" pitchFamily="2"/>
                <a:cs typeface="Tahoma" pitchFamily="2"/>
              </a:rPr>
              <a:t>layout aids. These are used for locally authored titles</a:t>
            </a:r>
            <a:r>
              <a:rPr lang="en-US" dirty="0" smtClean="0">
                <a:latin typeface="Arial" pitchFamily="18"/>
                <a:ea typeface="MS Gothic" pitchFamily="2"/>
                <a:cs typeface="Tahoma" pitchFamily="2"/>
              </a:rPr>
              <a:t>.</a:t>
            </a:r>
          </a:p>
          <a:p>
            <a:pPr marL="0" lvl="0" indent="0" hangingPunct="0">
              <a:spcBef>
                <a:spcPts val="0"/>
              </a:spcBef>
              <a:buNone/>
              <a:defRPr sz="2920"/>
            </a:pPr>
            <a:endParaRPr lang="en-US" dirty="0" smtClean="0">
              <a:latin typeface="Arial" pitchFamily="18"/>
              <a:ea typeface="MS Gothic" pitchFamily="2"/>
              <a:cs typeface="Tahoma" pitchFamily="2"/>
            </a:endParaRPr>
          </a:p>
          <a:p>
            <a:pPr marL="0" lvl="0" indent="0" hangingPunct="0">
              <a:spcBef>
                <a:spcPts val="0"/>
              </a:spcBef>
              <a:buNone/>
              <a:defRPr sz="2920"/>
            </a:pPr>
            <a:r>
              <a:rPr lang="en-US" dirty="0" smtClean="0">
                <a:latin typeface="Arial" pitchFamily="18"/>
                <a:ea typeface="MS Gothic" pitchFamily="2"/>
                <a:cs typeface="Tahoma" pitchFamily="2"/>
              </a:rPr>
              <a:t>A template has a paper size and orientation.</a:t>
            </a:r>
          </a:p>
          <a:p>
            <a:pPr marL="0" lvl="0" indent="0" hangingPunct="0">
              <a:spcBef>
                <a:spcPts val="0"/>
              </a:spcBef>
              <a:buNone/>
              <a:defRPr sz="2920"/>
            </a:pPr>
            <a:endParaRPr lang="en-US" dirty="0" smtClean="0">
              <a:latin typeface="Arial" pitchFamily="18"/>
              <a:ea typeface="MS Gothic" pitchFamily="2"/>
              <a:cs typeface="Tahoma" pitchFamily="2"/>
            </a:endParaRPr>
          </a:p>
          <a:p>
            <a:pPr marL="0" lvl="0" indent="0" hangingPunct="0">
              <a:spcBef>
                <a:spcPts val="0"/>
              </a:spcBef>
              <a:buNone/>
              <a:defRPr sz="2920"/>
            </a:pPr>
            <a:endParaRPr lang="en-US" sz="1900" dirty="0" smtClean="0">
              <a:latin typeface="Arial" pitchFamily="18"/>
              <a:ea typeface="MS Gothic" pitchFamily="2"/>
              <a:cs typeface="Tahoma" pitchFamily="2"/>
            </a:endParaRPr>
          </a:p>
          <a:p>
            <a:pPr marL="0" lvl="0" indent="0" hangingPunct="0">
              <a:spcBef>
                <a:spcPts val="0"/>
              </a:spcBef>
              <a:buNone/>
              <a:defRPr sz="2920"/>
            </a:pPr>
            <a:r>
              <a:rPr lang="en-US" sz="1900" dirty="0" smtClean="0">
                <a:latin typeface="Arial" pitchFamily="18"/>
                <a:ea typeface="MS Gothic" pitchFamily="2"/>
                <a:cs typeface="Tahoma" pitchFamily="2"/>
              </a:rPr>
              <a:t>(</a:t>
            </a:r>
            <a:r>
              <a:rPr lang="en-US" sz="1900" dirty="0" err="1" smtClean="0">
                <a:latin typeface="Arial" pitchFamily="18"/>
                <a:ea typeface="MS Gothic" pitchFamily="2"/>
                <a:cs typeface="Tahoma" pitchFamily="2"/>
              </a:rPr>
              <a:t>nb</a:t>
            </a:r>
            <a:r>
              <a:rPr lang="en-US" sz="1900" dirty="0" smtClean="0">
                <a:latin typeface="Arial" pitchFamily="18"/>
                <a:ea typeface="MS Gothic" pitchFamily="2"/>
                <a:cs typeface="Tahoma" pitchFamily="2"/>
              </a:rPr>
              <a:t>: Picture Dictionary is perhaps out of place in this illustration… if it comes with illustrations and national-language words, then it’s more of a shell book)</a:t>
            </a:r>
            <a:endParaRPr lang="en-US" sz="1900"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endParaRPr lang="en-US" dirty="0"/>
          </a:p>
        </p:txBody>
      </p:sp>
      <p:pic>
        <p:nvPicPr>
          <p:cNvPr id="8" name="Picture 7"/>
          <p:cNvPicPr>
            <a:picLocks noChangeAspect="1"/>
          </p:cNvPicPr>
          <p:nvPr/>
        </p:nvPicPr>
        <p:blipFill>
          <a:blip r:embed="rId3" cstate="print"/>
          <a:srcRect t="3898" r="67493"/>
          <a:stretch>
            <a:fillRect/>
          </a:stretch>
        </p:blipFill>
        <p:spPr>
          <a:xfrm>
            <a:off x="6411912" y="1265237"/>
            <a:ext cx="3276600" cy="5635800"/>
          </a:xfrm>
          <a:prstGeom prst="rect">
            <a:avLst/>
          </a:prstGeom>
          <a:noFill/>
          <a:ln>
            <a:noFill/>
          </a:ln>
        </p:spPr>
      </p:pic>
      <p:sp>
        <p:nvSpPr>
          <p:cNvPr id="5" name="Rectangle 4"/>
          <p:cNvSpPr/>
          <p:nvPr/>
        </p:nvSpPr>
        <p:spPr>
          <a:xfrm>
            <a:off x="6259512" y="4160837"/>
            <a:ext cx="3581400" cy="29718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30912" y="1189037"/>
            <a:ext cx="3581400" cy="6096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l"/>
            <a:r>
              <a:rPr lang="en-US" dirty="0" smtClean="0"/>
              <a:t>Shell Book Templates</a:t>
            </a:r>
            <a:endParaRPr lang="en-US" dirty="0"/>
          </a:p>
        </p:txBody>
      </p:sp>
      <p:sp>
        <p:nvSpPr>
          <p:cNvPr id="7" name="Content Placeholder 6"/>
          <p:cNvSpPr>
            <a:spLocks noGrp="1"/>
          </p:cNvSpPr>
          <p:nvPr>
            <p:ph idx="1"/>
          </p:nvPr>
        </p:nvSpPr>
        <p:spPr>
          <a:xfrm>
            <a:off x="1230312" y="1763713"/>
            <a:ext cx="4724400" cy="4989512"/>
          </a:xfrm>
        </p:spPr>
        <p:txBody>
          <a:bodyPr>
            <a:normAutofit/>
          </a:bodyPr>
          <a:lstStyle/>
          <a:p>
            <a:pPr marL="0" lvl="0" indent="0" hangingPunct="0">
              <a:spcBef>
                <a:spcPts val="0"/>
              </a:spcBef>
              <a:buNone/>
              <a:defRPr sz="2920"/>
            </a:pPr>
            <a:r>
              <a:rPr lang="en-US" dirty="0" smtClean="0">
                <a:latin typeface="Arial" pitchFamily="18"/>
                <a:ea typeface="MS Gothic" pitchFamily="2"/>
                <a:cs typeface="Tahoma" pitchFamily="2"/>
              </a:rPr>
              <a:t>At </a:t>
            </a:r>
            <a:r>
              <a:rPr lang="en-US" dirty="0">
                <a:latin typeface="Arial" pitchFamily="18"/>
                <a:ea typeface="MS Gothic" pitchFamily="2"/>
                <a:cs typeface="Tahoma" pitchFamily="2"/>
              </a:rPr>
              <a:t>the bottom of the Templates </a:t>
            </a:r>
            <a:r>
              <a:rPr lang="en-US" dirty="0" smtClean="0">
                <a:latin typeface="Arial" pitchFamily="18"/>
                <a:ea typeface="MS Gothic" pitchFamily="2"/>
                <a:cs typeface="Tahoma" pitchFamily="2"/>
              </a:rPr>
              <a:t>tab are templates which come with content in one or more major languages. </a:t>
            </a:r>
            <a:r>
              <a:rPr lang="en-US" dirty="0">
                <a:latin typeface="Arial" pitchFamily="18"/>
                <a:ea typeface="MS Gothic" pitchFamily="2"/>
                <a:cs typeface="Tahoma" pitchFamily="2"/>
              </a:rPr>
              <a:t>With these, your job is to translate them. </a:t>
            </a:r>
            <a:endParaRPr lang="en-US" dirty="0" smtClean="0">
              <a:latin typeface="Arial" pitchFamily="18"/>
              <a:ea typeface="MS Gothic" pitchFamily="2"/>
              <a:cs typeface="Tahoma" pitchFamily="2"/>
            </a:endParaRPr>
          </a:p>
          <a:p>
            <a:pPr marL="0" lvl="0" indent="0" hangingPunct="0">
              <a:spcBef>
                <a:spcPts val="0"/>
              </a:spcBef>
              <a:buNone/>
              <a:defRPr sz="2920"/>
            </a:pPr>
            <a:endParaRPr lang="en-US" sz="1400" dirty="0">
              <a:latin typeface="Arial" pitchFamily="18"/>
              <a:ea typeface="MS Gothic" pitchFamily="2"/>
              <a:cs typeface="Tahoma" pitchFamily="2"/>
            </a:endParaRPr>
          </a:p>
          <a:p>
            <a:pPr marL="0" lvl="0" indent="0" hangingPunct="0">
              <a:spcBef>
                <a:spcPts val="0"/>
              </a:spcBef>
              <a:buNone/>
              <a:defRPr sz="2920"/>
            </a:pPr>
            <a:r>
              <a:rPr lang="en-US" sz="1400" dirty="0" smtClean="0">
                <a:latin typeface="Arial" pitchFamily="18"/>
                <a:ea typeface="MS Gothic" pitchFamily="2"/>
                <a:cs typeface="Tahoma" pitchFamily="2"/>
              </a:rPr>
              <a:t>This part of the task should be very similar to Mike Trainum’s “</a:t>
            </a:r>
            <a:r>
              <a:rPr lang="en-US" sz="1400" dirty="0" err="1" smtClean="0">
                <a:latin typeface="Arial" pitchFamily="18"/>
                <a:ea typeface="MS Gothic" pitchFamily="2"/>
                <a:cs typeface="Tahoma" pitchFamily="2"/>
              </a:rPr>
              <a:t>ShellBook</a:t>
            </a:r>
            <a:r>
              <a:rPr lang="en-US" sz="1400" dirty="0" smtClean="0">
                <a:latin typeface="Arial" pitchFamily="18"/>
                <a:ea typeface="MS Gothic" pitchFamily="2"/>
                <a:cs typeface="Tahoma" pitchFamily="2"/>
              </a:rPr>
              <a:t> Maker” program, so it has not been illustrated in this document.  The user can read what the page says English and </a:t>
            </a:r>
            <a:r>
              <a:rPr lang="en-US" sz="1400" dirty="0" err="1" smtClean="0">
                <a:latin typeface="Arial" pitchFamily="18"/>
                <a:ea typeface="MS Gothic" pitchFamily="2"/>
                <a:cs typeface="Tahoma" pitchFamily="2"/>
              </a:rPr>
              <a:t>Tok</a:t>
            </a:r>
            <a:r>
              <a:rPr lang="en-US" sz="1400" dirty="0" smtClean="0">
                <a:latin typeface="Arial" pitchFamily="18"/>
                <a:ea typeface="MS Gothic" pitchFamily="2"/>
                <a:cs typeface="Tahoma" pitchFamily="2"/>
              </a:rPr>
              <a:t> </a:t>
            </a:r>
            <a:r>
              <a:rPr lang="en-US" sz="1400" dirty="0" err="1" smtClean="0">
                <a:latin typeface="Arial" pitchFamily="18"/>
                <a:ea typeface="MS Gothic" pitchFamily="2"/>
                <a:cs typeface="Tahoma" pitchFamily="2"/>
              </a:rPr>
              <a:t>Pisin</a:t>
            </a:r>
            <a:r>
              <a:rPr lang="en-US" sz="1400" dirty="0" smtClean="0">
                <a:latin typeface="Arial" pitchFamily="18"/>
                <a:ea typeface="MS Gothic" pitchFamily="2"/>
                <a:cs typeface="Tahoma" pitchFamily="2"/>
              </a:rPr>
              <a:t> versions, and also read other background material related to the page.  He  cannot add new pages.  If his text is too long, the type-face automatically shrinks.</a:t>
            </a:r>
            <a:endParaRPr lang="en-US" sz="1400"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pPr marL="0" lvl="0" indent="0" hangingPunct="0">
              <a:spcBef>
                <a:spcPts val="0"/>
              </a:spcBef>
              <a:buNone/>
              <a:defRPr sz="2920"/>
            </a:pPr>
            <a:endParaRPr lang="en-US" dirty="0">
              <a:latin typeface="Arial" pitchFamily="18"/>
              <a:ea typeface="MS Gothic" pitchFamily="2"/>
              <a:cs typeface="Tahoma" pitchFamily="2"/>
            </a:endParaRPr>
          </a:p>
          <a:p>
            <a:endParaRPr lang="en-US" dirty="0"/>
          </a:p>
        </p:txBody>
      </p:sp>
      <p:pic>
        <p:nvPicPr>
          <p:cNvPr id="8" name="Picture 7"/>
          <p:cNvPicPr>
            <a:picLocks noChangeAspect="1"/>
          </p:cNvPicPr>
          <p:nvPr/>
        </p:nvPicPr>
        <p:blipFill>
          <a:blip r:embed="rId3" cstate="print"/>
          <a:srcRect t="3898" r="67493"/>
          <a:stretch>
            <a:fillRect/>
          </a:stretch>
        </p:blipFill>
        <p:spPr>
          <a:xfrm>
            <a:off x="6411912" y="1265237"/>
            <a:ext cx="3276600" cy="5635800"/>
          </a:xfrm>
          <a:prstGeom prst="rect">
            <a:avLst/>
          </a:prstGeom>
          <a:noFill/>
          <a:ln>
            <a:noFill/>
          </a:ln>
        </p:spPr>
      </p:pic>
      <p:sp>
        <p:nvSpPr>
          <p:cNvPr id="9" name="Rectangle 8"/>
          <p:cNvSpPr/>
          <p:nvPr/>
        </p:nvSpPr>
        <p:spPr>
          <a:xfrm>
            <a:off x="6030912" y="1189037"/>
            <a:ext cx="3810000" cy="2971800"/>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extBox 1"/>
          <p:cNvSpPr txBox="1"/>
          <p:nvPr/>
        </p:nvSpPr>
        <p:spPr>
          <a:xfrm>
            <a:off x="1233721" y="832680"/>
            <a:ext cx="6415560" cy="3887279"/>
          </a:xfrm>
          <a:prstGeom prst="rect">
            <a:avLst/>
          </a:prstGeom>
          <a:noFill/>
          <a:ln>
            <a:noFill/>
          </a:ln>
        </p:spPr>
        <p:txBody>
          <a:bodyPr vert="horz" lIns="90000" tIns="45000" rIns="90000" bIns="45000" compatLnSpc="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marR="0" lvl="0" indent="0" rtl="0" hangingPunct="0">
              <a:lnSpc>
                <a:spcPct val="100000"/>
              </a:lnSpc>
              <a:spcBef>
                <a:spcPts val="0"/>
              </a:spcBef>
              <a:spcAft>
                <a:spcPts val="0"/>
              </a:spcAft>
              <a:buNone/>
              <a:tabLst/>
              <a:defRPr sz="2920"/>
            </a:pPr>
            <a:endParaRPr lang="en-US" sz="2400" b="0" i="0" u="none" strike="noStrike" kern="1200" dirty="0">
              <a:ln>
                <a:noFill/>
              </a:ln>
              <a:latin typeface="Arial" pitchFamily="18"/>
              <a:ea typeface="MS Gothic" pitchFamily="2"/>
              <a:cs typeface="Tahoma" pitchFamily="2"/>
            </a:endParaRPr>
          </a:p>
        </p:txBody>
      </p:sp>
      <p:pic>
        <p:nvPicPr>
          <p:cNvPr id="4" name="Picture 3"/>
          <p:cNvPicPr>
            <a:picLocks noChangeAspect="1"/>
          </p:cNvPicPr>
          <p:nvPr/>
        </p:nvPicPr>
        <p:blipFill>
          <a:blip r:embed="rId3" cstate="print"/>
          <a:srcRect l="756" t="5477" r="87148" b="12663"/>
          <a:stretch>
            <a:fillRect/>
          </a:stretch>
        </p:blipFill>
        <p:spPr>
          <a:xfrm>
            <a:off x="1447800" y="1951037"/>
            <a:ext cx="1219200" cy="4800600"/>
          </a:xfrm>
          <a:prstGeom prst="rect">
            <a:avLst/>
          </a:prstGeom>
          <a:noFill/>
          <a:ln>
            <a:noFill/>
          </a:ln>
        </p:spPr>
      </p:pic>
      <p:sp>
        <p:nvSpPr>
          <p:cNvPr id="5" name="Title 4"/>
          <p:cNvSpPr>
            <a:spLocks noGrp="1"/>
          </p:cNvSpPr>
          <p:nvPr>
            <p:ph type="title"/>
          </p:nvPr>
        </p:nvSpPr>
        <p:spPr/>
        <p:txBody>
          <a:bodyPr>
            <a:normAutofit/>
          </a:bodyPr>
          <a:lstStyle/>
          <a:p>
            <a:pPr lvl="0"/>
            <a:r>
              <a:rPr lang="en-US" dirty="0">
                <a:latin typeface="Arial" pitchFamily="18"/>
                <a:ea typeface="MS Gothic" pitchFamily="2"/>
                <a:cs typeface="Tahoma" pitchFamily="2"/>
              </a:rPr>
              <a:t>Our </a:t>
            </a:r>
            <a:r>
              <a:rPr lang="en-US" dirty="0" smtClean="0">
                <a:latin typeface="Arial" pitchFamily="18"/>
                <a:ea typeface="MS Gothic" pitchFamily="2"/>
                <a:cs typeface="Tahoma" pitchFamily="2"/>
              </a:rPr>
              <a:t>books </a:t>
            </a:r>
            <a:r>
              <a:rPr lang="en-US" dirty="0" smtClean="0">
                <a:latin typeface="Arial" pitchFamily="18"/>
                <a:ea typeface="MS Gothic" pitchFamily="2"/>
                <a:cs typeface="Tahoma" pitchFamily="2"/>
              </a:rPr>
              <a:t>collection</a:t>
            </a:r>
            <a:endParaRPr lang="en-US" dirty="0"/>
          </a:p>
        </p:txBody>
      </p:sp>
      <p:sp>
        <p:nvSpPr>
          <p:cNvPr id="6" name="Content Placeholder 5"/>
          <p:cNvSpPr>
            <a:spLocks noGrp="1"/>
          </p:cNvSpPr>
          <p:nvPr>
            <p:ph idx="1"/>
          </p:nvPr>
        </p:nvSpPr>
        <p:spPr>
          <a:xfrm>
            <a:off x="3516312" y="3094037"/>
            <a:ext cx="6019800" cy="4038600"/>
          </a:xfrm>
        </p:spPr>
        <p:txBody>
          <a:bodyPr>
            <a:normAutofit fontScale="92500" lnSpcReduction="20000"/>
          </a:bodyPr>
          <a:lstStyle/>
          <a:p>
            <a:pPr lvl="0">
              <a:buNone/>
            </a:pPr>
            <a:r>
              <a:rPr lang="en-US" dirty="0"/>
              <a:t>The collection of vernacular books in our library is shown under a </a:t>
            </a:r>
            <a:r>
              <a:rPr lang="en-US" dirty="0" smtClean="0"/>
              <a:t>tab.  </a:t>
            </a:r>
            <a:r>
              <a:rPr lang="en-US" dirty="0"/>
              <a:t>Clicking on one lets us preview, edit, or publish it.</a:t>
            </a:r>
          </a:p>
          <a:p>
            <a:pPr>
              <a:buNone/>
            </a:pPr>
            <a:r>
              <a:rPr lang="en-US" dirty="0" smtClean="0"/>
              <a:t>Notice that the user never has to go find a book on her hard drive. </a:t>
            </a:r>
          </a:p>
          <a:p>
            <a:pPr>
              <a:buNone/>
            </a:pPr>
            <a:r>
              <a:rPr lang="en-US" dirty="0" smtClean="0"/>
              <a:t>If more than one person is working on books, those books will appear in everyone else’s library when they do a Send/Receive.</a:t>
            </a:r>
            <a:endParaRPr lang="en-US" dirty="0"/>
          </a:p>
        </p:txBody>
      </p:sp>
      <p:pic>
        <p:nvPicPr>
          <p:cNvPr id="7" name="Picture 6"/>
          <p:cNvPicPr>
            <a:picLocks noChangeAspect="1"/>
          </p:cNvPicPr>
          <p:nvPr/>
        </p:nvPicPr>
        <p:blipFill>
          <a:blip r:embed="rId4" cstate="print"/>
          <a:srcRect r="40923" b="88026"/>
          <a:stretch>
            <a:fillRect/>
          </a:stretch>
        </p:blipFill>
        <p:spPr>
          <a:xfrm>
            <a:off x="1371600" y="1646237"/>
            <a:ext cx="5954712" cy="702196"/>
          </a:xfrm>
          <a:prstGeom prst="rect">
            <a:avLst/>
          </a:prstGeom>
          <a:noFill/>
          <a:ln>
            <a:noFill/>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stretch>
            <a:fillRect/>
          </a:stretch>
        </p:blipFill>
        <p:spPr>
          <a:xfrm>
            <a:off x="985" y="0"/>
            <a:ext cx="10079640" cy="5864400"/>
          </a:xfrm>
          <a:prstGeom prst="rect">
            <a:avLst/>
          </a:prstGeom>
          <a:noFill/>
          <a:ln>
            <a:noFill/>
          </a:ln>
        </p:spPr>
      </p:pic>
      <p:sp>
        <p:nvSpPr>
          <p:cNvPr id="4" name="Content Placeholder 3"/>
          <p:cNvSpPr>
            <a:spLocks noGrp="1"/>
          </p:cNvSpPr>
          <p:nvPr>
            <p:ph idx="1"/>
          </p:nvPr>
        </p:nvSpPr>
        <p:spPr>
          <a:xfrm>
            <a:off x="1077912" y="6142037"/>
            <a:ext cx="8347076" cy="1220788"/>
          </a:xfrm>
        </p:spPr>
        <p:txBody>
          <a:bodyPr>
            <a:normAutofit fontScale="77500" lnSpcReduction="20000"/>
          </a:bodyPr>
          <a:lstStyle/>
          <a:p>
            <a:r>
              <a:rPr lang="en-US" dirty="0" smtClean="0"/>
              <a:t>Here we see the cover of the book, in Edit mode.  The user has 3 things to do. She’s already typed in the title &amp;  chosen an illustration. She hasn’t yet entered the names of the authors.</a:t>
            </a:r>
            <a:endParaRPr lang="en-US" dirty="0"/>
          </a:p>
        </p:txBody>
      </p:sp>
      <p:sp>
        <p:nvSpPr>
          <p:cNvPr id="5" name="Rectangle 4"/>
          <p:cNvSpPr/>
          <p:nvPr/>
        </p:nvSpPr>
        <p:spPr>
          <a:xfrm>
            <a:off x="8164511" y="-1"/>
            <a:ext cx="1916113"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0" y="0"/>
            <a:ext cx="1916113" cy="5913437"/>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916112" y="0"/>
            <a:ext cx="6270623" cy="960436"/>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270</TotalTime>
  <Words>1037</Words>
  <Application>Microsoft Office PowerPoint</Application>
  <PresentationFormat>Custom</PresentationFormat>
  <Paragraphs>60</Paragraphs>
  <Slides>27</Slides>
  <Notes>23</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Custom Design</vt:lpstr>
      <vt:lpstr>1_Custom Design</vt:lpstr>
      <vt:lpstr>Bloom</vt:lpstr>
      <vt:lpstr>Summary</vt:lpstr>
      <vt:lpstr>User Profiles</vt:lpstr>
      <vt:lpstr>Key Ideas</vt:lpstr>
      <vt:lpstr>Templates</vt:lpstr>
      <vt:lpstr>Blank Book Templates</vt:lpstr>
      <vt:lpstr>Shell Book Templates</vt:lpstr>
      <vt:lpstr>Our books collection</vt:lpstr>
      <vt:lpstr>Slide 9</vt:lpstr>
      <vt:lpstr>Slide 10</vt:lpstr>
      <vt:lpstr>Slide 11</vt:lpstr>
      <vt:lpstr>MetaData</vt:lpstr>
      <vt:lpstr>Slide 13</vt:lpstr>
      <vt:lpstr>Slide 14</vt:lpstr>
      <vt:lpstr>Slide 15</vt:lpstr>
      <vt:lpstr>Illustrations</vt:lpstr>
      <vt:lpstr>Slide 17</vt:lpstr>
      <vt:lpstr>Publish Mode</vt:lpstr>
      <vt:lpstr>Slide 19</vt:lpstr>
      <vt:lpstr>History &amp; Notes</vt:lpstr>
      <vt:lpstr>Slide 21</vt:lpstr>
      <vt:lpstr>Slide 22</vt:lpstr>
      <vt:lpstr>Settings</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Bloom</dc:title>
  <dc:creator>John</dc:creator>
  <cp:lastModifiedBy>John</cp:lastModifiedBy>
  <cp:revision>22</cp:revision>
  <dcterms:created xsi:type="dcterms:W3CDTF">2010-01-08T10:43:45Z</dcterms:created>
  <dcterms:modified xsi:type="dcterms:W3CDTF">2010-01-08T05:15:23Z</dcterms:modified>
</cp:coreProperties>
</file>