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08" r:id="rId2"/>
  </p:sldMasterIdLst>
  <p:notesMasterIdLst>
    <p:notesMasterId r:id="rId38"/>
  </p:notesMasterIdLst>
  <p:handoutMasterIdLst>
    <p:handoutMasterId r:id="rId39"/>
  </p:handoutMasterIdLst>
  <p:sldIdLst>
    <p:sldId id="279" r:id="rId3"/>
    <p:sldId id="291" r:id="rId4"/>
    <p:sldId id="280" r:id="rId5"/>
    <p:sldId id="285" r:id="rId6"/>
    <p:sldId id="292" r:id="rId7"/>
    <p:sldId id="256" r:id="rId8"/>
    <p:sldId id="290" r:id="rId9"/>
    <p:sldId id="293" r:id="rId10"/>
    <p:sldId id="283" r:id="rId11"/>
    <p:sldId id="284" r:id="rId12"/>
    <p:sldId id="258" r:id="rId13"/>
    <p:sldId id="260" r:id="rId14"/>
    <p:sldId id="286" r:id="rId15"/>
    <p:sldId id="287" r:id="rId16"/>
    <p:sldId id="265" r:id="rId17"/>
    <p:sldId id="288" r:id="rId18"/>
    <p:sldId id="266" r:id="rId19"/>
    <p:sldId id="294" r:id="rId20"/>
    <p:sldId id="295" r:id="rId21"/>
    <p:sldId id="296" r:id="rId22"/>
    <p:sldId id="261" r:id="rId23"/>
    <p:sldId id="262" r:id="rId24"/>
    <p:sldId id="263" r:id="rId25"/>
    <p:sldId id="268" r:id="rId26"/>
    <p:sldId id="269" r:id="rId27"/>
    <p:sldId id="270" r:id="rId28"/>
    <p:sldId id="276" r:id="rId29"/>
    <p:sldId id="277" r:id="rId30"/>
    <p:sldId id="275" r:id="rId31"/>
    <p:sldId id="271" r:id="rId32"/>
    <p:sldId id="272" r:id="rId33"/>
    <p:sldId id="273" r:id="rId34"/>
    <p:sldId id="274" r:id="rId35"/>
    <p:sldId id="289" r:id="rId36"/>
    <p:sldId id="297" r:id="rId37"/>
  </p:sldIdLst>
  <p:sldSz cx="10080625" cy="7559675"/>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clrMru>
    <a:srgbClr val="283C50"/>
    <a:srgbClr val="619438"/>
    <a:srgbClr val="A03C50"/>
    <a:srgbClr val="FFFFFF"/>
    <a:srgbClr val="000000"/>
    <a:srgbClr val="0D0D0D"/>
    <a:srgbClr val="C0C0C0"/>
    <a:srgbClr val="FCE94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07" autoAdjust="0"/>
  </p:normalViewPr>
  <p:slideViewPr>
    <p:cSldViewPr>
      <p:cViewPr varScale="1">
        <p:scale>
          <a:sx n="96" d="100"/>
          <a:sy n="96" d="100"/>
        </p:scale>
        <p:origin x="-132" y="-90"/>
      </p:cViewPr>
      <p:guideLst>
        <p:guide orient="horz" pos="2381"/>
        <p:guide pos="3175"/>
      </p:guideLst>
    </p:cSldViewPr>
  </p:slideViewPr>
  <p:outlineViewPr>
    <p:cViewPr>
      <p:scale>
        <a:sx n="33" d="100"/>
        <a:sy n="33" d="100"/>
      </p:scale>
      <p:origin x="0" y="17856"/>
    </p:cViewPr>
  </p:outlineViewPr>
  <p:notesTextViewPr>
    <p:cViewPr>
      <p:scale>
        <a:sx n="100" d="100"/>
        <a:sy n="100" d="100"/>
      </p:scale>
      <p:origin x="0" y="0"/>
    </p:cViewPr>
  </p:notesTextViewPr>
  <p:notesViewPr>
    <p:cSldViewPr>
      <p:cViewPr varScale="1">
        <p:scale>
          <a:sx n="81" d="100"/>
          <a:sy n="81" d="100"/>
        </p:scale>
        <p:origin x="-2550" y="-78"/>
      </p:cViewPr>
      <p:guideLst>
        <p:guide orient="horz" pos="3168"/>
        <p:guide pos="2448"/>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3372840" cy="502560"/>
          </a:xfrm>
          <a:prstGeom prst="rect">
            <a:avLst/>
          </a:prstGeom>
          <a:noFill/>
          <a:ln>
            <a:noFill/>
          </a:ln>
        </p:spPr>
        <p:txBody>
          <a:bodyPr vert="horz" lIns="90000" tIns="45000" rIns="90000" bIns="4500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defRPr sz="1400"/>
            </a:pPr>
            <a:endParaRPr lang="en-US" sz="1400" b="0" i="0" u="none" strike="noStrike" kern="1200">
              <a:ln>
                <a:noFill/>
              </a:ln>
              <a:latin typeface="Arial" pitchFamily="18"/>
              <a:ea typeface="MS Gothic" pitchFamily="2"/>
              <a:cs typeface="Tahoma" pitchFamily="2"/>
            </a:endParaRPr>
          </a:p>
        </p:txBody>
      </p:sp>
      <p:sp>
        <p:nvSpPr>
          <p:cNvPr id="3" name="Date Placeholder 2"/>
          <p:cNvSpPr txBox="1">
            <a:spLocks noGrp="1"/>
          </p:cNvSpPr>
          <p:nvPr>
            <p:ph type="dt" sz="quarter" idx="1"/>
          </p:nvPr>
        </p:nvSpPr>
        <p:spPr>
          <a:xfrm>
            <a:off x="4399200" y="0"/>
            <a:ext cx="3372840" cy="502560"/>
          </a:xfrm>
          <a:prstGeom prst="rect">
            <a:avLst/>
          </a:prstGeom>
          <a:noFill/>
          <a:ln>
            <a:noFill/>
          </a:ln>
        </p:spPr>
        <p:txBody>
          <a:bodyPr vert="horz" lIns="90000" tIns="45000" rIns="90000" bIns="4500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r" rtl="0" hangingPunct="0">
              <a:lnSpc>
                <a:spcPct val="100000"/>
              </a:lnSpc>
              <a:spcBef>
                <a:spcPts val="0"/>
              </a:spcBef>
              <a:spcAft>
                <a:spcPts val="0"/>
              </a:spcAft>
              <a:buNone/>
              <a:tabLst/>
              <a:defRPr sz="1400"/>
            </a:pPr>
            <a:endParaRPr lang="en-US" sz="1400" b="0" i="0" u="none" strike="noStrike" kern="1200">
              <a:ln>
                <a:noFill/>
              </a:ln>
              <a:latin typeface="Arial" pitchFamily="18"/>
              <a:ea typeface="MS Gothic" pitchFamily="2"/>
              <a:cs typeface="Tahoma" pitchFamily="2"/>
            </a:endParaRPr>
          </a:p>
        </p:txBody>
      </p:sp>
      <p:sp>
        <p:nvSpPr>
          <p:cNvPr id="4" name="Footer Placeholder 3"/>
          <p:cNvSpPr txBox="1">
            <a:spLocks noGrp="1"/>
          </p:cNvSpPr>
          <p:nvPr>
            <p:ph type="ftr" sz="quarter" idx="2"/>
          </p:nvPr>
        </p:nvSpPr>
        <p:spPr>
          <a:xfrm>
            <a:off x="0" y="9555480"/>
            <a:ext cx="3372840" cy="502560"/>
          </a:xfrm>
          <a:prstGeom prst="rect">
            <a:avLst/>
          </a:prstGeom>
          <a:noFill/>
          <a:ln>
            <a:noFill/>
          </a:ln>
        </p:spPr>
        <p:txBody>
          <a:bodyPr vert="horz" lIns="90000" tIns="45000" rIns="90000" bIns="45000" anchor="b"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defRPr sz="1400"/>
            </a:pPr>
            <a:endParaRPr lang="en-US" sz="1400" b="0" i="0" u="none" strike="noStrike" kern="1200">
              <a:ln>
                <a:noFill/>
              </a:ln>
              <a:latin typeface="Arial" pitchFamily="18"/>
              <a:ea typeface="MS Gothic" pitchFamily="2"/>
              <a:cs typeface="Tahoma" pitchFamily="2"/>
            </a:endParaRPr>
          </a:p>
        </p:txBody>
      </p:sp>
      <p:sp>
        <p:nvSpPr>
          <p:cNvPr id="5" name="Slide Number Placeholder 4"/>
          <p:cNvSpPr txBox="1">
            <a:spLocks noGrp="1"/>
          </p:cNvSpPr>
          <p:nvPr>
            <p:ph type="sldNum" sz="quarter" idx="3"/>
          </p:nvPr>
        </p:nvSpPr>
        <p:spPr>
          <a:xfrm>
            <a:off x="4399200" y="9555480"/>
            <a:ext cx="3372840" cy="502560"/>
          </a:xfrm>
          <a:prstGeom prst="rect">
            <a:avLst/>
          </a:prstGeom>
          <a:noFill/>
          <a:ln>
            <a:noFill/>
          </a:ln>
        </p:spPr>
        <p:txBody>
          <a:bodyPr vert="horz" lIns="90000" tIns="45000" rIns="90000" bIns="45000" anchor="b"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r" rtl="0" hangingPunct="0">
              <a:lnSpc>
                <a:spcPct val="100000"/>
              </a:lnSpc>
              <a:spcBef>
                <a:spcPts val="0"/>
              </a:spcBef>
              <a:spcAft>
                <a:spcPts val="0"/>
              </a:spcAft>
              <a:buNone/>
              <a:tabLst/>
              <a:defRPr sz="1400"/>
            </a:pPr>
            <a:fld id="{E1F0119C-203F-4980-9146-8DB9D3538D44}" type="slidenum">
              <a:rPr/>
              <a:pPr marL="0" marR="0" lvl="0" indent="0" algn="r" rtl="0" hangingPunct="0">
                <a:lnSpc>
                  <a:spcPct val="100000"/>
                </a:lnSpc>
                <a:spcBef>
                  <a:spcPts val="0"/>
                </a:spcBef>
                <a:spcAft>
                  <a:spcPts val="0"/>
                </a:spcAft>
                <a:buNone/>
                <a:tabLst/>
                <a:defRPr sz="1400"/>
              </a:pPr>
              <a:t>‹#›</a:t>
            </a:fld>
            <a:endParaRPr lang="en-US" sz="1400" b="0" i="0" u="none" strike="noStrike" kern="1200">
              <a:ln>
                <a:noFill/>
              </a:ln>
              <a:latin typeface="Arial" pitchFamily="18"/>
              <a:ea typeface="MS Gothic" pitchFamily="2"/>
              <a:cs typeface="Tahoma" pitchFamily="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371600" y="763588"/>
            <a:ext cx="5029200" cy="3771900"/>
          </a:xfrm>
          <a:prstGeom prst="rect">
            <a:avLst/>
          </a:prstGeom>
          <a:noFill/>
          <a:ln>
            <a:noFill/>
            <a:prstDash val="solid"/>
          </a:ln>
        </p:spPr>
      </p:sp>
      <p:sp>
        <p:nvSpPr>
          <p:cNvPr id="3" name="Notes Placeholder 2"/>
          <p:cNvSpPr txBox="1">
            <a:spLocks noGrp="1"/>
          </p:cNvSpPr>
          <p:nvPr>
            <p:ph type="body" sz="quarter" idx="3"/>
          </p:nvPr>
        </p:nvSpPr>
        <p:spPr>
          <a:xfrm>
            <a:off x="777239" y="4777560"/>
            <a:ext cx="6217560" cy="4525920"/>
          </a:xfrm>
          <a:prstGeom prst="rect">
            <a:avLst/>
          </a:prstGeom>
          <a:noFill/>
          <a:ln>
            <a:noFill/>
          </a:ln>
        </p:spPr>
        <p:txBody>
          <a:bodyPr lIns="0" tIns="0" rIns="0" bIns="0"/>
          <a:lstStyle/>
          <a:p>
            <a:endParaRPr lang="en-US"/>
          </a:p>
        </p:txBody>
      </p:sp>
      <p:sp>
        <p:nvSpPr>
          <p:cNvPr id="4" name="Header Placeholder 3"/>
          <p:cNvSpPr txBox="1">
            <a:spLocks noGrp="1"/>
          </p:cNvSpPr>
          <p:nvPr>
            <p:ph type="hdr" sz="quarter"/>
          </p:nvPr>
        </p:nvSpPr>
        <p:spPr>
          <a:xfrm>
            <a:off x="0" y="0"/>
            <a:ext cx="3372840" cy="502560"/>
          </a:xfrm>
          <a:prstGeom prst="rect">
            <a:avLst/>
          </a:prstGeom>
          <a:noFill/>
          <a:ln>
            <a:noFill/>
          </a:ln>
        </p:spPr>
        <p:txBody>
          <a:bodyPr lIns="0" tIns="0" rIns="0" bIns="0"/>
          <a:lstStyle>
            <a:lvl1pPr lvl="0" rtl="0" hangingPunct="0">
              <a:buNone/>
              <a:tabLst/>
              <a:defRPr lang="en-US" sz="1400" kern="1200">
                <a:latin typeface="Times New Roman" pitchFamily="18"/>
                <a:ea typeface="Arial Unicode MS" pitchFamily="2"/>
                <a:cs typeface="Tahoma" pitchFamily="2"/>
              </a:defRPr>
            </a:lvl1pPr>
          </a:lstStyle>
          <a:p>
            <a:pPr lvl="0"/>
            <a:endParaRPr lang="en-US"/>
          </a:p>
        </p:txBody>
      </p:sp>
      <p:sp>
        <p:nvSpPr>
          <p:cNvPr id="5" name="Date Placeholder 4"/>
          <p:cNvSpPr txBox="1">
            <a:spLocks noGrp="1"/>
          </p:cNvSpPr>
          <p:nvPr>
            <p:ph type="dt" idx="1"/>
          </p:nvPr>
        </p:nvSpPr>
        <p:spPr>
          <a:xfrm>
            <a:off x="4399200" y="0"/>
            <a:ext cx="3372840" cy="502560"/>
          </a:xfrm>
          <a:prstGeom prst="rect">
            <a:avLst/>
          </a:prstGeom>
          <a:noFill/>
          <a:ln>
            <a:noFill/>
          </a:ln>
        </p:spPr>
        <p:txBody>
          <a:bodyPr lIns="0" tIns="0" rIns="0" bIns="0"/>
          <a:lstStyle>
            <a:lvl1pPr lvl="0" algn="r" rtl="0" hangingPunct="0">
              <a:buNone/>
              <a:tabLst/>
              <a:defRPr lang="en-US" sz="1400" kern="1200">
                <a:latin typeface="Times New Roman" pitchFamily="18"/>
                <a:ea typeface="Arial Unicode MS" pitchFamily="2"/>
                <a:cs typeface="Tahoma" pitchFamily="2"/>
              </a:defRPr>
            </a:lvl1pPr>
          </a:lstStyle>
          <a:p>
            <a:pPr lvl="0"/>
            <a:endParaRPr lang="en-US"/>
          </a:p>
        </p:txBody>
      </p:sp>
      <p:sp>
        <p:nvSpPr>
          <p:cNvPr id="6" name="Footer Placeholder 5"/>
          <p:cNvSpPr txBox="1">
            <a:spLocks noGrp="1"/>
          </p:cNvSpPr>
          <p:nvPr>
            <p:ph type="ftr" sz="quarter" idx="4"/>
          </p:nvPr>
        </p:nvSpPr>
        <p:spPr>
          <a:xfrm>
            <a:off x="0" y="9555480"/>
            <a:ext cx="3372840" cy="502560"/>
          </a:xfrm>
          <a:prstGeom prst="rect">
            <a:avLst/>
          </a:prstGeom>
          <a:noFill/>
          <a:ln>
            <a:noFill/>
          </a:ln>
        </p:spPr>
        <p:txBody>
          <a:bodyPr lIns="0" tIns="0" rIns="0" bIns="0" anchor="b"/>
          <a:lstStyle>
            <a:lvl1pPr lvl="0" rtl="0" hangingPunct="0">
              <a:buNone/>
              <a:tabLst/>
              <a:defRPr lang="en-US" sz="1400" kern="1200">
                <a:latin typeface="Times New Roman" pitchFamily="18"/>
                <a:ea typeface="Arial Unicode MS" pitchFamily="2"/>
                <a:cs typeface="Tahoma" pitchFamily="2"/>
              </a:defRPr>
            </a:lvl1pPr>
          </a:lstStyle>
          <a:p>
            <a:pPr lvl="0"/>
            <a:endParaRPr lang="en-US"/>
          </a:p>
        </p:txBody>
      </p:sp>
      <p:sp>
        <p:nvSpPr>
          <p:cNvPr id="7" name="Slide Number Placeholder 6"/>
          <p:cNvSpPr txBox="1">
            <a:spLocks noGrp="1"/>
          </p:cNvSpPr>
          <p:nvPr>
            <p:ph type="sldNum" sz="quarter" idx="5"/>
          </p:nvPr>
        </p:nvSpPr>
        <p:spPr>
          <a:xfrm>
            <a:off x="4399200" y="9555480"/>
            <a:ext cx="3372840" cy="502560"/>
          </a:xfrm>
          <a:prstGeom prst="rect">
            <a:avLst/>
          </a:prstGeom>
          <a:noFill/>
          <a:ln>
            <a:noFill/>
          </a:ln>
        </p:spPr>
        <p:txBody>
          <a:bodyPr lIns="0" tIns="0" rIns="0" bIns="0" anchor="b"/>
          <a:lstStyle>
            <a:lvl1pPr lvl="0" algn="r" rtl="0" hangingPunct="0">
              <a:buNone/>
              <a:tabLst/>
              <a:defRPr lang="en-US" sz="1400" kern="1200">
                <a:latin typeface="Times New Roman" pitchFamily="18"/>
                <a:ea typeface="Arial Unicode MS" pitchFamily="2"/>
                <a:cs typeface="Tahoma" pitchFamily="2"/>
              </a:defRPr>
            </a:lvl1pPr>
          </a:lstStyle>
          <a:p>
            <a:pPr lvl="0"/>
            <a:fld id="{B049C0A8-8D97-4391-9591-EB0DFC3A5A20}" type="slidenum">
              <a:rPr/>
              <a:pPr lvl="0"/>
              <a:t>‹#›</a:t>
            </a:fld>
            <a:endParaRPr lang="en-US"/>
          </a:p>
        </p:txBody>
      </p:sp>
    </p:spTree>
  </p:cSld>
  <p:clrMap bg1="lt1" tx1="dk1" bg2="lt2" tx2="dk2" accent1="accent1" accent2="accent2" accent3="accent3" accent4="accent4" accent5="accent5" accent6="accent6" hlink="hlink" folHlink="folHlink"/>
  <p:notesStyle>
    <a:lvl1pPr marL="216000" marR="0" indent="-216000" rtl="0" hangingPunct="0">
      <a:tabLst/>
      <a:defRPr lang="en-US" sz="2000" b="0" i="0" u="none" strike="noStrike" kern="1200">
        <a:ln>
          <a:noFill/>
        </a:ln>
        <a:latin typeface="Arial" pitchFamily="18"/>
        <a:ea typeface="MS Gothic" pitchFamily="2"/>
        <a:cs typeface="Tahoma"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lvl="0"/>
            <a:fld id="{B049C0A8-8D97-4391-9591-EB0DFC3A5A20}" type="slidenum">
              <a:rPr lang="en-US" smtClean="0"/>
              <a:pPr lvl="0"/>
              <a:t>5</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371600" y="763588"/>
            <a:ext cx="5029200"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77239" y="4777560"/>
            <a:ext cx="6217560" cy="4526280"/>
          </a:xfrm>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371600" y="763588"/>
            <a:ext cx="5029200"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77239" y="4777560"/>
            <a:ext cx="6217560" cy="4526280"/>
          </a:xfrm>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371600" y="763588"/>
            <a:ext cx="5029200"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77239" y="4777560"/>
            <a:ext cx="6217560" cy="4526280"/>
          </a:xfrm>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371600" y="763588"/>
            <a:ext cx="5029200"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77239" y="4777560"/>
            <a:ext cx="6217560" cy="4526280"/>
          </a:xfrm>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371600" y="763588"/>
            <a:ext cx="5029200"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77239" y="4777560"/>
            <a:ext cx="6217560" cy="4526280"/>
          </a:xfrm>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371600" y="763588"/>
            <a:ext cx="5029200"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77239" y="4777560"/>
            <a:ext cx="6217560" cy="4526280"/>
          </a:xfrm>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371600" y="763588"/>
            <a:ext cx="5029200"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77239" y="4777560"/>
            <a:ext cx="6217560" cy="4526280"/>
          </a:xfrm>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371600" y="763588"/>
            <a:ext cx="5029200"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77239" y="4777560"/>
            <a:ext cx="6217560" cy="4526280"/>
          </a:xfrm>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371600" y="763588"/>
            <a:ext cx="5029200"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77239" y="4777560"/>
            <a:ext cx="6217560" cy="4526280"/>
          </a:xfrm>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371600" y="763588"/>
            <a:ext cx="5029200"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77239" y="4777560"/>
            <a:ext cx="6217560" cy="4526280"/>
          </a:xfrm>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371600" y="763588"/>
            <a:ext cx="5029200"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77239" y="4777560"/>
            <a:ext cx="6217560" cy="4435920"/>
          </a:xfrm>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371600" y="763588"/>
            <a:ext cx="5029200"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77239" y="4777560"/>
            <a:ext cx="6217560" cy="4526280"/>
          </a:xfrm>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371600" y="763588"/>
            <a:ext cx="5029200"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77239" y="4777560"/>
            <a:ext cx="6217560" cy="4526280"/>
          </a:xfrm>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371600" y="763588"/>
            <a:ext cx="5029200"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77239" y="4777560"/>
            <a:ext cx="6217560" cy="4526280"/>
          </a:xfrm>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371600" y="763588"/>
            <a:ext cx="5029200"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77239" y="4777560"/>
            <a:ext cx="6217560" cy="4526280"/>
          </a:xfrm>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371600" y="763588"/>
            <a:ext cx="5029200"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77239" y="4777560"/>
            <a:ext cx="6217560" cy="4526280"/>
          </a:xfrm>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371600" y="763588"/>
            <a:ext cx="5029200"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77239" y="4777560"/>
            <a:ext cx="6217560" cy="4526280"/>
          </a:xfrm>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371600" y="763588"/>
            <a:ext cx="5029200"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77239" y="4777560"/>
            <a:ext cx="6217560" cy="4526280"/>
          </a:xfrm>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371600" y="763588"/>
            <a:ext cx="5029200"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77239" y="4777560"/>
            <a:ext cx="6217560" cy="4435920"/>
          </a:xfrm>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371600" y="763588"/>
            <a:ext cx="5029200"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77239" y="4777560"/>
            <a:ext cx="6217560" cy="4435920"/>
          </a:xfrm>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371600" y="763588"/>
            <a:ext cx="5029200"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77239" y="4777560"/>
            <a:ext cx="6217560" cy="4526280"/>
          </a:xfrm>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371600" y="763588"/>
            <a:ext cx="5029200"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77239" y="4777560"/>
            <a:ext cx="6217560" cy="4526280"/>
          </a:xfrm>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371600" y="763588"/>
            <a:ext cx="5029200"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77239" y="4777560"/>
            <a:ext cx="6217560" cy="4526280"/>
          </a:xfrm>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371600" y="763588"/>
            <a:ext cx="5029200"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77239" y="4777560"/>
            <a:ext cx="6217560" cy="4526280"/>
          </a:xfrm>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371600" y="763588"/>
            <a:ext cx="5029200"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77239" y="4777560"/>
            <a:ext cx="6217560" cy="4526280"/>
          </a:xfrm>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2888" y="4283075"/>
            <a:ext cx="7056437" cy="1931988"/>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4BE94FE-0590-477B-80AF-AB5621389EFE}" type="datetimeFigureOut">
              <a:rPr lang="en-US" smtClean="0"/>
              <a:pPr/>
              <a:t>5/5/2010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84427C-CF5B-4BE0-915D-E762BB49CF1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BE94FE-0590-477B-80AF-AB5621389EFE}" type="datetimeFigureOut">
              <a:rPr lang="en-US" smtClean="0"/>
              <a:pPr/>
              <a:t>5/5/2010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84427C-CF5B-4BE0-915D-E762BB49CF1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10438" y="303213"/>
            <a:ext cx="2266950" cy="64500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4825" y="303213"/>
            <a:ext cx="6653213" cy="64500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BE94FE-0590-477B-80AF-AB5621389EFE}" type="datetimeFigureOut">
              <a:rPr lang="en-US" smtClean="0"/>
              <a:pPr/>
              <a:t>5/5/2010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84427C-CF5B-4BE0-915D-E762BB49CF1C}"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2888" y="4283075"/>
            <a:ext cx="7056437" cy="1931988"/>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4BE94FE-0590-477B-80AF-AB5621389EFE}" type="datetimeFigureOut">
              <a:rPr lang="en-US" smtClean="0"/>
              <a:pPr/>
              <a:t>5/5/2010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84427C-CF5B-4BE0-915D-E762BB49CF1C}"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0" indent="0">
              <a:buNone/>
              <a:defRPr/>
            </a:lvl1pPr>
          </a:lstStyle>
          <a:p>
            <a:pPr lvl="0"/>
            <a:endParaRPr lang="en-US" dirty="0"/>
          </a:p>
        </p:txBody>
      </p:sp>
      <p:sp>
        <p:nvSpPr>
          <p:cNvPr id="4" name="Date Placeholder 3"/>
          <p:cNvSpPr>
            <a:spLocks noGrp="1"/>
          </p:cNvSpPr>
          <p:nvPr>
            <p:ph type="dt" sz="half" idx="10"/>
          </p:nvPr>
        </p:nvSpPr>
        <p:spPr/>
        <p:txBody>
          <a:bodyPr/>
          <a:lstStyle/>
          <a:p>
            <a:fld id="{F4BE94FE-0590-477B-80AF-AB5621389EFE}" type="datetimeFigureOut">
              <a:rPr lang="en-US" smtClean="0"/>
              <a:pPr/>
              <a:t>5/5/2010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84427C-CF5B-4BE0-915D-E762BB49CF1C}"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BE94FE-0590-477B-80AF-AB5621389EFE}" type="datetimeFigureOut">
              <a:rPr lang="en-US" smtClean="0"/>
              <a:pPr/>
              <a:t>5/5/2010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84427C-CF5B-4BE0-915D-E762BB49CF1C}"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4825" y="1763713"/>
            <a:ext cx="4459288" cy="49895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16513" y="1763713"/>
            <a:ext cx="4460875" cy="49895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4BE94FE-0590-477B-80AF-AB5621389EFE}" type="datetimeFigureOut">
              <a:rPr lang="en-US" smtClean="0"/>
              <a:pPr/>
              <a:t>5/5/2010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84427C-CF5B-4BE0-915D-E762BB49CF1C}"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4BE94FE-0590-477B-80AF-AB5621389EFE}" type="datetimeFigureOut">
              <a:rPr lang="en-US" smtClean="0"/>
              <a:pPr/>
              <a:t>5/5/2010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84427C-CF5B-4BE0-915D-E762BB49CF1C}"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4BE94FE-0590-477B-80AF-AB5621389EFE}" type="datetimeFigureOut">
              <a:rPr lang="en-US" smtClean="0"/>
              <a:pPr/>
              <a:t>5/5/2010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84427C-CF5B-4BE0-915D-E762BB49CF1C}"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BE94FE-0590-477B-80AF-AB5621389EFE}" type="datetimeFigureOut">
              <a:rPr lang="en-US" smtClean="0"/>
              <a:pPr/>
              <a:t>5/5/2010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84427C-CF5B-4BE0-915D-E762BB49CF1C}"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BE94FE-0590-477B-80AF-AB5621389EFE}" type="datetimeFigureOut">
              <a:rPr lang="en-US" smtClean="0"/>
              <a:pPr/>
              <a:t>5/5/2010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84427C-CF5B-4BE0-915D-E762BB49CF1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0" indent="0">
              <a:buNone/>
              <a:defRPr/>
            </a:lvl1pPr>
          </a:lstStyle>
          <a:p>
            <a:pPr lvl="0"/>
            <a:endParaRPr lang="en-US" dirty="0"/>
          </a:p>
        </p:txBody>
      </p:sp>
      <p:sp>
        <p:nvSpPr>
          <p:cNvPr id="4" name="Date Placeholder 3"/>
          <p:cNvSpPr>
            <a:spLocks noGrp="1"/>
          </p:cNvSpPr>
          <p:nvPr>
            <p:ph type="dt" sz="half" idx="10"/>
          </p:nvPr>
        </p:nvSpPr>
        <p:spPr/>
        <p:txBody>
          <a:bodyPr/>
          <a:lstStyle/>
          <a:p>
            <a:fld id="{F4BE94FE-0590-477B-80AF-AB5621389EFE}" type="datetimeFigureOut">
              <a:rPr lang="en-US" smtClean="0"/>
              <a:pPr/>
              <a:t>5/5/2010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84427C-CF5B-4BE0-915D-E762BB49CF1C}"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BE94FE-0590-477B-80AF-AB5621389EFE}" type="datetimeFigureOut">
              <a:rPr lang="en-US" smtClean="0"/>
              <a:pPr/>
              <a:t>5/5/2010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84427C-CF5B-4BE0-915D-E762BB49CF1C}"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BE94FE-0590-477B-80AF-AB5621389EFE}" type="datetimeFigureOut">
              <a:rPr lang="en-US" smtClean="0"/>
              <a:pPr/>
              <a:t>5/5/2010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84427C-CF5B-4BE0-915D-E762BB49CF1C}"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10438" y="303213"/>
            <a:ext cx="2266950" cy="64500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4825" y="303213"/>
            <a:ext cx="6653213" cy="64500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BE94FE-0590-477B-80AF-AB5621389EFE}" type="datetimeFigureOut">
              <a:rPr lang="en-US" smtClean="0"/>
              <a:pPr/>
              <a:t>5/5/2010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84427C-CF5B-4BE0-915D-E762BB49CF1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BE94FE-0590-477B-80AF-AB5621389EFE}" type="datetimeFigureOut">
              <a:rPr lang="en-US" smtClean="0"/>
              <a:pPr/>
              <a:t>5/5/2010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84427C-CF5B-4BE0-915D-E762BB49CF1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4825" y="1763713"/>
            <a:ext cx="4459288" cy="49895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16513" y="1763713"/>
            <a:ext cx="4460875" cy="49895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4BE94FE-0590-477B-80AF-AB5621389EFE}" type="datetimeFigureOut">
              <a:rPr lang="en-US" smtClean="0"/>
              <a:pPr/>
              <a:t>5/5/2010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84427C-CF5B-4BE0-915D-E762BB49CF1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4BE94FE-0590-477B-80AF-AB5621389EFE}" type="datetimeFigureOut">
              <a:rPr lang="en-US" smtClean="0"/>
              <a:pPr/>
              <a:t>5/5/2010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84427C-CF5B-4BE0-915D-E762BB49CF1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4BE94FE-0590-477B-80AF-AB5621389EFE}" type="datetimeFigureOut">
              <a:rPr lang="en-US" smtClean="0"/>
              <a:pPr/>
              <a:t>5/5/2010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84427C-CF5B-4BE0-915D-E762BB49CF1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BE94FE-0590-477B-80AF-AB5621389EFE}" type="datetimeFigureOut">
              <a:rPr lang="en-US" smtClean="0"/>
              <a:pPr/>
              <a:t>5/5/2010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84427C-CF5B-4BE0-915D-E762BB49CF1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BE94FE-0590-477B-80AF-AB5621389EFE}" type="datetimeFigureOut">
              <a:rPr lang="en-US" smtClean="0"/>
              <a:pPr/>
              <a:t>5/5/2010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84427C-CF5B-4BE0-915D-E762BB49CF1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BE94FE-0590-477B-80AF-AB5621389EFE}" type="datetimeFigureOut">
              <a:rPr lang="en-US" smtClean="0"/>
              <a:pPr/>
              <a:t>5/5/2010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84427C-CF5B-4BE0-915D-E762BB49CF1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0"/>
            <a:ext cx="544512" cy="7559675"/>
          </a:xfrm>
          <a:prstGeom prst="rect">
            <a:avLst/>
          </a:prstGeom>
          <a:solidFill>
            <a:srgbClr val="283C50"/>
          </a:solidFill>
          <a:effectLst>
            <a:outerShdw blurRad="1270000" dist="50800" dir="5400000" sx="1000" sy="1000" algn="ctr" rotWithShape="0">
              <a:srgbClr val="000000"/>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 name="Title Placeholder 1"/>
          <p:cNvSpPr>
            <a:spLocks noGrp="1"/>
          </p:cNvSpPr>
          <p:nvPr>
            <p:ph type="title"/>
          </p:nvPr>
        </p:nvSpPr>
        <p:spPr>
          <a:xfrm>
            <a:off x="1230312" y="303213"/>
            <a:ext cx="8347076" cy="1258887"/>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230312" y="1763713"/>
            <a:ext cx="8347076" cy="498951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4"/>
            <a:endParaRPr lang="en-US" dirty="0" smtClean="0"/>
          </a:p>
          <a:p>
            <a:pPr lvl="0"/>
            <a:endParaRPr lang="en-US" dirty="0"/>
          </a:p>
        </p:txBody>
      </p:sp>
      <p:sp>
        <p:nvSpPr>
          <p:cNvPr id="4" name="Date Placeholder 3"/>
          <p:cNvSpPr>
            <a:spLocks noGrp="1"/>
          </p:cNvSpPr>
          <p:nvPr>
            <p:ph type="dt" sz="half" idx="2"/>
          </p:nvPr>
        </p:nvSpPr>
        <p:spPr>
          <a:xfrm>
            <a:off x="504825" y="7007225"/>
            <a:ext cx="2351088" cy="401638"/>
          </a:xfrm>
          <a:prstGeom prst="rect">
            <a:avLst/>
          </a:prstGeom>
        </p:spPr>
        <p:txBody>
          <a:bodyPr vert="horz" lIns="91440" tIns="45720" rIns="91440" bIns="45720" rtlCol="0" anchor="ctr"/>
          <a:lstStyle>
            <a:lvl1pPr algn="l">
              <a:defRPr sz="1200">
                <a:solidFill>
                  <a:schemeClr val="tx1">
                    <a:tint val="75000"/>
                  </a:schemeClr>
                </a:solidFill>
              </a:defRPr>
            </a:lvl1pPr>
          </a:lstStyle>
          <a:p>
            <a:fld id="{F4BE94FE-0590-477B-80AF-AB5621389EFE}" type="datetimeFigureOut">
              <a:rPr lang="en-US" smtClean="0"/>
              <a:pPr/>
              <a:t>5/5/2010</a:t>
            </a:fld>
            <a:endParaRPr lang="en-US"/>
          </a:p>
        </p:txBody>
      </p:sp>
      <p:sp>
        <p:nvSpPr>
          <p:cNvPr id="5" name="Footer Placeholder 4"/>
          <p:cNvSpPr>
            <a:spLocks noGrp="1"/>
          </p:cNvSpPr>
          <p:nvPr>
            <p:ph type="ftr" sz="quarter" idx="3"/>
          </p:nvPr>
        </p:nvSpPr>
        <p:spPr>
          <a:xfrm>
            <a:off x="3444875" y="7007225"/>
            <a:ext cx="3190875" cy="40163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224713" y="7007225"/>
            <a:ext cx="2352675" cy="401638"/>
          </a:xfrm>
          <a:prstGeom prst="rect">
            <a:avLst/>
          </a:prstGeom>
        </p:spPr>
        <p:txBody>
          <a:bodyPr vert="horz" lIns="91440" tIns="45720" rIns="91440" bIns="45720" rtlCol="0" anchor="ctr"/>
          <a:lstStyle>
            <a:lvl1pPr algn="r">
              <a:defRPr sz="1200">
                <a:solidFill>
                  <a:schemeClr val="tx1">
                    <a:tint val="75000"/>
                  </a:schemeClr>
                </a:solidFill>
              </a:defRPr>
            </a:lvl1pPr>
          </a:lstStyle>
          <a:p>
            <a:fld id="{B584427C-CF5B-4BE0-915D-E762BB49CF1C}" type="slidenum">
              <a:rPr lang="en-US" smtClean="0"/>
              <a:pPr/>
              <a:t>‹#›</a:t>
            </a:fld>
            <a:endParaRPr lang="en-US"/>
          </a:p>
        </p:txBody>
      </p:sp>
      <p:pic>
        <p:nvPicPr>
          <p:cNvPr id="10" name="Picture 9" descr="Logo.png"/>
          <p:cNvPicPr>
            <a:picLocks noChangeAspect="1"/>
          </p:cNvPicPr>
          <p:nvPr userDrawn="1"/>
        </p:nvPicPr>
        <p:blipFill>
          <a:blip r:embed="rId13" cstate="print"/>
          <a:stretch>
            <a:fillRect/>
          </a:stretch>
        </p:blipFill>
        <p:spPr>
          <a:xfrm>
            <a:off x="138112" y="198437"/>
            <a:ext cx="635000" cy="762000"/>
          </a:xfrm>
          <a:prstGeom prst="rect">
            <a:avLst/>
          </a:prstGeom>
        </p:spPr>
      </p:pic>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ts val="1800"/>
        </a:spcBef>
        <a:spcAft>
          <a:spcPts val="0"/>
        </a:spcAft>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30312" y="303213"/>
            <a:ext cx="8347076" cy="1258887"/>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230312" y="1763713"/>
            <a:ext cx="8347076" cy="498951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504825" y="7007225"/>
            <a:ext cx="2351088" cy="401638"/>
          </a:xfrm>
          <a:prstGeom prst="rect">
            <a:avLst/>
          </a:prstGeom>
        </p:spPr>
        <p:txBody>
          <a:bodyPr vert="horz" lIns="91440" tIns="45720" rIns="91440" bIns="45720" rtlCol="0" anchor="ctr"/>
          <a:lstStyle>
            <a:lvl1pPr algn="l">
              <a:defRPr sz="1200">
                <a:solidFill>
                  <a:schemeClr val="tx1">
                    <a:tint val="75000"/>
                  </a:schemeClr>
                </a:solidFill>
              </a:defRPr>
            </a:lvl1pPr>
          </a:lstStyle>
          <a:p>
            <a:fld id="{F4BE94FE-0590-477B-80AF-AB5621389EFE}" type="datetimeFigureOut">
              <a:rPr lang="en-US" smtClean="0"/>
              <a:pPr/>
              <a:t>5/5/2010</a:t>
            </a:fld>
            <a:endParaRPr lang="en-US"/>
          </a:p>
        </p:txBody>
      </p:sp>
      <p:sp>
        <p:nvSpPr>
          <p:cNvPr id="5" name="Footer Placeholder 4"/>
          <p:cNvSpPr>
            <a:spLocks noGrp="1"/>
          </p:cNvSpPr>
          <p:nvPr>
            <p:ph type="ftr" sz="quarter" idx="3"/>
          </p:nvPr>
        </p:nvSpPr>
        <p:spPr>
          <a:xfrm>
            <a:off x="3444875" y="7007225"/>
            <a:ext cx="3190875" cy="40163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224713" y="7007225"/>
            <a:ext cx="2352675" cy="401638"/>
          </a:xfrm>
          <a:prstGeom prst="rect">
            <a:avLst/>
          </a:prstGeom>
        </p:spPr>
        <p:txBody>
          <a:bodyPr vert="horz" lIns="91440" tIns="45720" rIns="91440" bIns="45720" rtlCol="0" anchor="ctr"/>
          <a:lstStyle>
            <a:lvl1pPr algn="r">
              <a:defRPr sz="1200">
                <a:solidFill>
                  <a:schemeClr val="tx1">
                    <a:tint val="75000"/>
                  </a:schemeClr>
                </a:solidFill>
              </a:defRPr>
            </a:lvl1pPr>
          </a:lstStyle>
          <a:p>
            <a:fld id="{B584427C-CF5B-4BE0-915D-E762BB49CF1C}" type="slidenum">
              <a:rPr lang="en-US" smtClean="0"/>
              <a:pPr/>
              <a:t>‹#›</a:t>
            </a:fld>
            <a:endParaRPr lang="en-US"/>
          </a:p>
        </p:txBody>
      </p:sp>
      <p:sp>
        <p:nvSpPr>
          <p:cNvPr id="9" name="Rectangle 8"/>
          <p:cNvSpPr/>
          <p:nvPr userDrawn="1"/>
        </p:nvSpPr>
        <p:spPr>
          <a:xfrm>
            <a:off x="0" y="0"/>
            <a:ext cx="544512" cy="7559675"/>
          </a:xfrm>
          <a:prstGeom prst="rect">
            <a:avLst/>
          </a:prstGeom>
          <a:solidFill>
            <a:srgbClr val="283C50"/>
          </a:solidFill>
          <a:effectLst>
            <a:outerShdw blurRad="1270000" dist="50800" dir="5400000" sx="1000" sy="1000" algn="ctr" rotWithShape="0">
              <a:srgbClr val="000000"/>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2174875" y="4008437"/>
            <a:ext cx="7056437" cy="1931988"/>
          </a:xfrm>
        </p:spPr>
        <p:txBody>
          <a:bodyPr/>
          <a:lstStyle/>
          <a:p>
            <a:pPr marL="0" indent="0">
              <a:buNone/>
            </a:pPr>
            <a:r>
              <a:rPr lang="en-US" dirty="0" smtClean="0">
                <a:solidFill>
                  <a:srgbClr val="283C50"/>
                </a:solidFill>
              </a:rPr>
              <a:t>Easy, Fun Vernacular Book Production</a:t>
            </a:r>
            <a:endParaRPr lang="en-US" dirty="0">
              <a:solidFill>
                <a:srgbClr val="283C50"/>
              </a:solidFill>
            </a:endParaRPr>
          </a:p>
        </p:txBody>
      </p:sp>
      <p:pic>
        <p:nvPicPr>
          <p:cNvPr id="4" name="Picture 3" descr="LogoWithNameOnSide.png"/>
          <p:cNvPicPr>
            <a:picLocks noChangeAspect="1"/>
          </p:cNvPicPr>
          <p:nvPr/>
        </p:nvPicPr>
        <p:blipFill>
          <a:blip r:embed="rId2" cstate="print"/>
          <a:stretch>
            <a:fillRect/>
          </a:stretch>
        </p:blipFill>
        <p:spPr>
          <a:xfrm>
            <a:off x="2174875" y="2560637"/>
            <a:ext cx="3954596" cy="1028195"/>
          </a:xfrm>
          <a:prstGeom prst="rect">
            <a:avLst/>
          </a:prstGeom>
        </p:spPr>
      </p:pic>
      <p:sp>
        <p:nvSpPr>
          <p:cNvPr id="5" name="Date Placeholder 4"/>
          <p:cNvSpPr>
            <a:spLocks noGrp="1"/>
          </p:cNvSpPr>
          <p:nvPr>
            <p:ph type="dt" sz="half" idx="10"/>
          </p:nvPr>
        </p:nvSpPr>
        <p:spPr>
          <a:xfrm>
            <a:off x="2174875" y="4922837"/>
            <a:ext cx="4191000" cy="401638"/>
          </a:xfrm>
        </p:spPr>
        <p:txBody>
          <a:bodyPr/>
          <a:lstStyle/>
          <a:p>
            <a:r>
              <a:rPr lang="en-US" sz="2000" dirty="0" smtClean="0"/>
              <a:t>John Hatton</a:t>
            </a:r>
          </a:p>
          <a:p>
            <a:r>
              <a:rPr lang="en-US" sz="2000" dirty="0" smtClean="0"/>
              <a:t>SIL PNG, </a:t>
            </a:r>
            <a:r>
              <a:rPr lang="en-US" sz="2000" dirty="0" err="1" smtClean="0"/>
              <a:t>Palaso</a:t>
            </a:r>
            <a:r>
              <a:rPr lang="en-US" sz="2000" dirty="0" smtClean="0"/>
              <a:t>, and SIL International</a:t>
            </a:r>
          </a:p>
          <a:p>
            <a:r>
              <a:rPr lang="en-US" sz="2000" dirty="0" smtClean="0"/>
              <a:t>Document Version: </a:t>
            </a:r>
            <a:fld id="{19615034-2B20-4FB6-B104-E640F6FEAD8E}" type="datetime1">
              <a:rPr lang="en-US" sz="2000" smtClean="0"/>
              <a:pPr/>
              <a:t>5/5/2010</a:t>
            </a:fld>
            <a:endParaRPr lang="en-US"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l"/>
            <a:r>
              <a:rPr lang="en-US" dirty="0" smtClean="0"/>
              <a:t>Shell Book Templates</a:t>
            </a:r>
            <a:endParaRPr lang="en-US" dirty="0"/>
          </a:p>
        </p:txBody>
      </p:sp>
      <p:sp>
        <p:nvSpPr>
          <p:cNvPr id="7" name="Content Placeholder 6"/>
          <p:cNvSpPr>
            <a:spLocks noGrp="1"/>
          </p:cNvSpPr>
          <p:nvPr>
            <p:ph idx="1"/>
          </p:nvPr>
        </p:nvSpPr>
        <p:spPr>
          <a:xfrm>
            <a:off x="1230312" y="1763713"/>
            <a:ext cx="4724400" cy="4989512"/>
          </a:xfrm>
        </p:spPr>
        <p:txBody>
          <a:bodyPr>
            <a:normAutofit/>
          </a:bodyPr>
          <a:lstStyle/>
          <a:p>
            <a:pPr marL="0" lvl="0" indent="0" hangingPunct="0">
              <a:spcBef>
                <a:spcPts val="0"/>
              </a:spcBef>
              <a:buNone/>
              <a:defRPr sz="2920"/>
            </a:pPr>
            <a:r>
              <a:rPr lang="en-US" dirty="0" smtClean="0">
                <a:latin typeface="Arial" pitchFamily="18"/>
                <a:ea typeface="MS Gothic" pitchFamily="2"/>
                <a:cs typeface="Tahoma" pitchFamily="2"/>
              </a:rPr>
              <a:t>At </a:t>
            </a:r>
            <a:r>
              <a:rPr lang="en-US" dirty="0">
                <a:latin typeface="Arial" pitchFamily="18"/>
                <a:ea typeface="MS Gothic" pitchFamily="2"/>
                <a:cs typeface="Tahoma" pitchFamily="2"/>
              </a:rPr>
              <a:t>the bottom of the Templates </a:t>
            </a:r>
            <a:r>
              <a:rPr lang="en-US" dirty="0" smtClean="0">
                <a:latin typeface="Arial" pitchFamily="18"/>
                <a:ea typeface="MS Gothic" pitchFamily="2"/>
                <a:cs typeface="Tahoma" pitchFamily="2"/>
              </a:rPr>
              <a:t>tab are templates which come with content in one or more major languages. </a:t>
            </a:r>
            <a:r>
              <a:rPr lang="en-US" dirty="0">
                <a:latin typeface="Arial" pitchFamily="18"/>
                <a:ea typeface="MS Gothic" pitchFamily="2"/>
                <a:cs typeface="Tahoma" pitchFamily="2"/>
              </a:rPr>
              <a:t>With these, </a:t>
            </a:r>
            <a:r>
              <a:rPr lang="en-US" dirty="0" smtClean="0">
                <a:latin typeface="Arial" pitchFamily="18"/>
                <a:ea typeface="MS Gothic" pitchFamily="2"/>
                <a:cs typeface="Tahoma" pitchFamily="2"/>
              </a:rPr>
              <a:t>the user’s job </a:t>
            </a:r>
            <a:r>
              <a:rPr lang="en-US" dirty="0">
                <a:latin typeface="Arial" pitchFamily="18"/>
                <a:ea typeface="MS Gothic" pitchFamily="2"/>
                <a:cs typeface="Tahoma" pitchFamily="2"/>
              </a:rPr>
              <a:t>is to translate them. </a:t>
            </a:r>
            <a:endParaRPr lang="en-US" dirty="0" smtClean="0">
              <a:latin typeface="Arial" pitchFamily="18"/>
              <a:ea typeface="MS Gothic" pitchFamily="2"/>
              <a:cs typeface="Tahoma" pitchFamily="2"/>
            </a:endParaRPr>
          </a:p>
          <a:p>
            <a:pPr marL="0" lvl="0" indent="0" hangingPunct="0">
              <a:spcBef>
                <a:spcPts val="0"/>
              </a:spcBef>
              <a:buNone/>
              <a:defRPr sz="2920"/>
            </a:pPr>
            <a:endParaRPr lang="en-US" sz="1400" dirty="0">
              <a:latin typeface="Arial" pitchFamily="18"/>
              <a:ea typeface="MS Gothic" pitchFamily="2"/>
              <a:cs typeface="Tahoma" pitchFamily="2"/>
            </a:endParaRPr>
          </a:p>
          <a:p>
            <a:pPr marL="0" lvl="0" indent="0" hangingPunct="0">
              <a:spcBef>
                <a:spcPts val="0"/>
              </a:spcBef>
              <a:buNone/>
              <a:defRPr sz="2920"/>
            </a:pPr>
            <a:r>
              <a:rPr lang="en-US" sz="1400" dirty="0" smtClean="0">
                <a:latin typeface="Arial" pitchFamily="18"/>
                <a:ea typeface="MS Gothic" pitchFamily="2"/>
                <a:cs typeface="Tahoma" pitchFamily="2"/>
              </a:rPr>
              <a:t>This part of the task should be very similar to Mike Trainum’s “</a:t>
            </a:r>
            <a:r>
              <a:rPr lang="en-US" sz="1400" dirty="0" err="1" smtClean="0">
                <a:latin typeface="Arial" pitchFamily="18"/>
                <a:ea typeface="MS Gothic" pitchFamily="2"/>
                <a:cs typeface="Tahoma" pitchFamily="2"/>
              </a:rPr>
              <a:t>ShellBook</a:t>
            </a:r>
            <a:r>
              <a:rPr lang="en-US" sz="1400" dirty="0" smtClean="0">
                <a:latin typeface="Arial" pitchFamily="18"/>
                <a:ea typeface="MS Gothic" pitchFamily="2"/>
                <a:cs typeface="Tahoma" pitchFamily="2"/>
              </a:rPr>
              <a:t> Maker” program, so it has not been illustrated in this document.  The user can read what the page says in national language versions, and also read other background material related to the page.  He  cannot add new pages.  </a:t>
            </a:r>
            <a:endParaRPr lang="en-US" sz="1400" dirty="0">
              <a:latin typeface="Arial" pitchFamily="18"/>
              <a:ea typeface="MS Gothic" pitchFamily="2"/>
              <a:cs typeface="Tahoma" pitchFamily="2"/>
            </a:endParaRPr>
          </a:p>
          <a:p>
            <a:pPr marL="0" lvl="0" indent="0" hangingPunct="0">
              <a:spcBef>
                <a:spcPts val="0"/>
              </a:spcBef>
              <a:buNone/>
              <a:defRPr sz="2920"/>
            </a:pPr>
            <a:endParaRPr lang="en-US" dirty="0">
              <a:latin typeface="Arial" pitchFamily="18"/>
              <a:ea typeface="MS Gothic" pitchFamily="2"/>
              <a:cs typeface="Tahoma" pitchFamily="2"/>
            </a:endParaRPr>
          </a:p>
          <a:p>
            <a:pPr marL="0" lvl="0" indent="0" hangingPunct="0">
              <a:spcBef>
                <a:spcPts val="0"/>
              </a:spcBef>
              <a:buNone/>
              <a:defRPr sz="2920"/>
            </a:pPr>
            <a:endParaRPr lang="en-US" dirty="0">
              <a:latin typeface="Arial" pitchFamily="18"/>
              <a:ea typeface="MS Gothic" pitchFamily="2"/>
              <a:cs typeface="Tahoma" pitchFamily="2"/>
            </a:endParaRPr>
          </a:p>
          <a:p>
            <a:endParaRPr lang="en-US" dirty="0"/>
          </a:p>
        </p:txBody>
      </p:sp>
      <p:pic>
        <p:nvPicPr>
          <p:cNvPr id="8" name="Picture 7"/>
          <p:cNvPicPr>
            <a:picLocks noChangeAspect="1"/>
          </p:cNvPicPr>
          <p:nvPr/>
        </p:nvPicPr>
        <p:blipFill>
          <a:blip r:embed="rId3" cstate="print"/>
          <a:srcRect t="3898" r="67493"/>
          <a:stretch>
            <a:fillRect/>
          </a:stretch>
        </p:blipFill>
        <p:spPr>
          <a:xfrm>
            <a:off x="6411912" y="1265237"/>
            <a:ext cx="3276600" cy="5635800"/>
          </a:xfrm>
          <a:prstGeom prst="rect">
            <a:avLst/>
          </a:prstGeom>
          <a:noFill/>
          <a:ln>
            <a:noFill/>
          </a:ln>
        </p:spPr>
      </p:pic>
      <p:sp>
        <p:nvSpPr>
          <p:cNvPr id="9" name="Rectangle 8"/>
          <p:cNvSpPr/>
          <p:nvPr/>
        </p:nvSpPr>
        <p:spPr>
          <a:xfrm>
            <a:off x="6030912" y="1189037"/>
            <a:ext cx="3810000" cy="2971800"/>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TextBox 1"/>
          <p:cNvSpPr txBox="1"/>
          <p:nvPr/>
        </p:nvSpPr>
        <p:spPr>
          <a:xfrm>
            <a:off x="1233721" y="832680"/>
            <a:ext cx="6415560" cy="3887279"/>
          </a:xfrm>
          <a:prstGeom prst="rect">
            <a:avLst/>
          </a:prstGeom>
          <a:noFill/>
          <a:ln>
            <a:noFill/>
          </a:ln>
        </p:spPr>
        <p:txBody>
          <a:bodyPr vert="horz" lIns="90000" tIns="45000" rIns="90000" bIns="4500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defRPr sz="2920"/>
            </a:pPr>
            <a:endParaRPr lang="en-US" sz="2400" b="0" i="0" u="none" strike="noStrike" kern="1200" dirty="0">
              <a:ln>
                <a:noFill/>
              </a:ln>
              <a:latin typeface="Arial" pitchFamily="18"/>
              <a:ea typeface="MS Gothic" pitchFamily="2"/>
              <a:cs typeface="Tahoma" pitchFamily="2"/>
            </a:endParaRPr>
          </a:p>
        </p:txBody>
      </p:sp>
      <p:pic>
        <p:nvPicPr>
          <p:cNvPr id="4" name="Picture 3"/>
          <p:cNvPicPr>
            <a:picLocks noChangeAspect="1"/>
          </p:cNvPicPr>
          <p:nvPr/>
        </p:nvPicPr>
        <p:blipFill>
          <a:blip r:embed="rId3" cstate="print"/>
          <a:srcRect l="756" t="5477" r="87148" b="12663"/>
          <a:stretch>
            <a:fillRect/>
          </a:stretch>
        </p:blipFill>
        <p:spPr>
          <a:xfrm>
            <a:off x="1447800" y="1951037"/>
            <a:ext cx="1219200" cy="4800600"/>
          </a:xfrm>
          <a:prstGeom prst="rect">
            <a:avLst/>
          </a:prstGeom>
          <a:noFill/>
          <a:ln>
            <a:noFill/>
          </a:ln>
        </p:spPr>
      </p:pic>
      <p:sp>
        <p:nvSpPr>
          <p:cNvPr id="5" name="Title 4"/>
          <p:cNvSpPr>
            <a:spLocks noGrp="1"/>
          </p:cNvSpPr>
          <p:nvPr>
            <p:ph type="title"/>
          </p:nvPr>
        </p:nvSpPr>
        <p:spPr/>
        <p:txBody>
          <a:bodyPr>
            <a:normAutofit/>
          </a:bodyPr>
          <a:lstStyle/>
          <a:p>
            <a:pPr lvl="0"/>
            <a:r>
              <a:rPr lang="en-US" dirty="0">
                <a:latin typeface="Arial" pitchFamily="18"/>
                <a:ea typeface="MS Gothic" pitchFamily="2"/>
                <a:cs typeface="Tahoma" pitchFamily="2"/>
              </a:rPr>
              <a:t>Our </a:t>
            </a:r>
            <a:r>
              <a:rPr lang="en-US" dirty="0" smtClean="0">
                <a:latin typeface="Arial" pitchFamily="18"/>
                <a:ea typeface="MS Gothic" pitchFamily="2"/>
                <a:cs typeface="Tahoma" pitchFamily="2"/>
              </a:rPr>
              <a:t>books collection</a:t>
            </a:r>
            <a:endParaRPr lang="en-US" dirty="0"/>
          </a:p>
        </p:txBody>
      </p:sp>
      <p:sp>
        <p:nvSpPr>
          <p:cNvPr id="6" name="Content Placeholder 5"/>
          <p:cNvSpPr>
            <a:spLocks noGrp="1"/>
          </p:cNvSpPr>
          <p:nvPr>
            <p:ph idx="1"/>
          </p:nvPr>
        </p:nvSpPr>
        <p:spPr>
          <a:xfrm>
            <a:off x="3516312" y="3094037"/>
            <a:ext cx="6019800" cy="4038600"/>
          </a:xfrm>
        </p:spPr>
        <p:txBody>
          <a:bodyPr>
            <a:normAutofit fontScale="85000" lnSpcReduction="10000"/>
          </a:bodyPr>
          <a:lstStyle/>
          <a:p>
            <a:pPr lvl="0">
              <a:buNone/>
            </a:pPr>
            <a:r>
              <a:rPr lang="en-US" dirty="0"/>
              <a:t>The collection of vernacular books in our library is shown under a </a:t>
            </a:r>
            <a:r>
              <a:rPr lang="en-US" dirty="0" smtClean="0"/>
              <a:t>tab.  </a:t>
            </a:r>
            <a:r>
              <a:rPr lang="en-US" dirty="0"/>
              <a:t>Clicking on one lets us preview, edit, or publish it.</a:t>
            </a:r>
          </a:p>
          <a:p>
            <a:pPr>
              <a:buNone/>
            </a:pPr>
            <a:r>
              <a:rPr lang="en-US" dirty="0" smtClean="0"/>
              <a:t>Notice that the user never has to go find a book on her hard drive. </a:t>
            </a:r>
          </a:p>
          <a:p>
            <a:pPr>
              <a:buNone/>
            </a:pPr>
            <a:r>
              <a:rPr lang="en-US" dirty="0" smtClean="0"/>
              <a:t>If more than one person is working on books, those books will appear in everyone else’s library when they do a Send/Receive.</a:t>
            </a:r>
            <a:endParaRPr lang="en-US" dirty="0"/>
          </a:p>
        </p:txBody>
      </p:sp>
      <p:pic>
        <p:nvPicPr>
          <p:cNvPr id="7" name="Picture 6"/>
          <p:cNvPicPr>
            <a:picLocks noChangeAspect="1"/>
          </p:cNvPicPr>
          <p:nvPr/>
        </p:nvPicPr>
        <p:blipFill>
          <a:blip r:embed="rId4" cstate="print"/>
          <a:srcRect r="40923" b="88026"/>
          <a:stretch>
            <a:fillRect/>
          </a:stretch>
        </p:blipFill>
        <p:spPr>
          <a:xfrm>
            <a:off x="1371600" y="1646237"/>
            <a:ext cx="5954712" cy="702196"/>
          </a:xfrm>
          <a:prstGeom prst="rect">
            <a:avLst/>
          </a:prstGeom>
          <a:noFill/>
          <a:ln>
            <a:noFill/>
          </a:ln>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stretch>
            <a:fillRect/>
          </a:stretch>
        </p:blipFill>
        <p:spPr>
          <a:xfrm>
            <a:off x="985" y="0"/>
            <a:ext cx="10079640" cy="5864400"/>
          </a:xfrm>
          <a:prstGeom prst="rect">
            <a:avLst/>
          </a:prstGeom>
          <a:noFill/>
          <a:ln>
            <a:noFill/>
          </a:ln>
        </p:spPr>
      </p:pic>
      <p:sp>
        <p:nvSpPr>
          <p:cNvPr id="4" name="Content Placeholder 3"/>
          <p:cNvSpPr>
            <a:spLocks noGrp="1"/>
          </p:cNvSpPr>
          <p:nvPr>
            <p:ph idx="1"/>
          </p:nvPr>
        </p:nvSpPr>
        <p:spPr>
          <a:xfrm>
            <a:off x="1077912" y="6142037"/>
            <a:ext cx="8347076" cy="1220788"/>
          </a:xfrm>
        </p:spPr>
        <p:txBody>
          <a:bodyPr>
            <a:normAutofit fontScale="77500" lnSpcReduction="20000"/>
          </a:bodyPr>
          <a:lstStyle/>
          <a:p>
            <a:r>
              <a:rPr lang="en-US" dirty="0" smtClean="0"/>
              <a:t>Here we see the cover of the book, in Edit mode.  The user has 3 things to do. She’s already typed in the title &amp;  chosen an illustration. She hasn’t yet entered the names of the authors.</a:t>
            </a:r>
            <a:endParaRPr lang="en-US" dirty="0"/>
          </a:p>
        </p:txBody>
      </p:sp>
      <p:sp>
        <p:nvSpPr>
          <p:cNvPr id="5" name="Rectangle 4"/>
          <p:cNvSpPr/>
          <p:nvPr/>
        </p:nvSpPr>
        <p:spPr>
          <a:xfrm>
            <a:off x="8164511" y="-1"/>
            <a:ext cx="1916113" cy="5913437"/>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0"/>
            <a:ext cx="1916113" cy="5913437"/>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916112" y="0"/>
            <a:ext cx="6270623" cy="960436"/>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stretch>
            <a:fillRect/>
          </a:stretch>
        </p:blipFill>
        <p:spPr>
          <a:xfrm>
            <a:off x="985" y="0"/>
            <a:ext cx="10079640" cy="5864400"/>
          </a:xfrm>
          <a:prstGeom prst="rect">
            <a:avLst/>
          </a:prstGeom>
          <a:noFill/>
          <a:ln>
            <a:noFill/>
          </a:ln>
        </p:spPr>
      </p:pic>
      <p:sp>
        <p:nvSpPr>
          <p:cNvPr id="4" name="Content Placeholder 3"/>
          <p:cNvSpPr>
            <a:spLocks noGrp="1"/>
          </p:cNvSpPr>
          <p:nvPr>
            <p:ph idx="1"/>
          </p:nvPr>
        </p:nvSpPr>
        <p:spPr>
          <a:xfrm>
            <a:off x="1077912" y="6142037"/>
            <a:ext cx="8347076" cy="1220788"/>
          </a:xfrm>
        </p:spPr>
        <p:txBody>
          <a:bodyPr>
            <a:normAutofit fontScale="77500" lnSpcReduction="20000"/>
          </a:bodyPr>
          <a:lstStyle/>
          <a:p>
            <a:r>
              <a:rPr lang="en-US" dirty="0" smtClean="0"/>
              <a:t>In the upper right, we see all the pages which are in the book so far. The current  page is always highlighted. Clicking on one takes us to that page. Dragging them reorders the page.</a:t>
            </a:r>
            <a:endParaRPr lang="en-US" dirty="0"/>
          </a:p>
        </p:txBody>
      </p:sp>
      <p:sp>
        <p:nvSpPr>
          <p:cNvPr id="6" name="Rectangle 5"/>
          <p:cNvSpPr/>
          <p:nvPr/>
        </p:nvSpPr>
        <p:spPr>
          <a:xfrm>
            <a:off x="0" y="0"/>
            <a:ext cx="8393112" cy="5913437"/>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flipH="1">
            <a:off x="8393111" y="0"/>
            <a:ext cx="1687513" cy="731837"/>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flipH="1">
            <a:off x="8393112" y="3094037"/>
            <a:ext cx="1687512" cy="2819400"/>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stretch>
            <a:fillRect/>
          </a:stretch>
        </p:blipFill>
        <p:spPr>
          <a:xfrm>
            <a:off x="985" y="0"/>
            <a:ext cx="10079640" cy="5864400"/>
          </a:xfrm>
          <a:prstGeom prst="rect">
            <a:avLst/>
          </a:prstGeom>
          <a:noFill/>
          <a:ln>
            <a:noFill/>
          </a:ln>
        </p:spPr>
      </p:pic>
      <p:sp>
        <p:nvSpPr>
          <p:cNvPr id="4" name="Content Placeholder 3"/>
          <p:cNvSpPr>
            <a:spLocks noGrp="1"/>
          </p:cNvSpPr>
          <p:nvPr>
            <p:ph idx="1"/>
          </p:nvPr>
        </p:nvSpPr>
        <p:spPr>
          <a:xfrm>
            <a:off x="1077912" y="6142037"/>
            <a:ext cx="8347076" cy="1220788"/>
          </a:xfrm>
        </p:spPr>
        <p:txBody>
          <a:bodyPr>
            <a:normAutofit fontScale="92500" lnSpcReduction="20000"/>
          </a:bodyPr>
          <a:lstStyle/>
          <a:p>
            <a:r>
              <a:rPr lang="en-US" dirty="0" smtClean="0"/>
              <a:t>In the lower left, we see the kinds of blank pages which this book templates provides. Clicking on one adds it to the book we’re working on.</a:t>
            </a:r>
            <a:endParaRPr lang="en-US" dirty="0"/>
          </a:p>
        </p:txBody>
      </p:sp>
      <p:sp>
        <p:nvSpPr>
          <p:cNvPr id="6" name="Rectangle 5"/>
          <p:cNvSpPr/>
          <p:nvPr/>
        </p:nvSpPr>
        <p:spPr>
          <a:xfrm>
            <a:off x="0" y="0"/>
            <a:ext cx="8393112" cy="5913437"/>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flipH="1">
            <a:off x="8393111" y="0"/>
            <a:ext cx="1687513" cy="731837"/>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flipH="1">
            <a:off x="8393113" y="655637"/>
            <a:ext cx="1687512" cy="2438400"/>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name="page10">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stretch>
            <a:fillRect/>
          </a:stretch>
        </p:blipFill>
        <p:spPr>
          <a:xfrm>
            <a:off x="985" y="0"/>
            <a:ext cx="10079640" cy="5864400"/>
          </a:xfrm>
          <a:prstGeom prst="rect">
            <a:avLst/>
          </a:prstGeom>
          <a:noFill/>
          <a:ln>
            <a:noFill/>
          </a:ln>
        </p:spPr>
      </p:pic>
      <p:sp>
        <p:nvSpPr>
          <p:cNvPr id="3" name="TextBox 2"/>
          <p:cNvSpPr txBox="1"/>
          <p:nvPr/>
        </p:nvSpPr>
        <p:spPr>
          <a:xfrm>
            <a:off x="1154112" y="6294437"/>
            <a:ext cx="8534400" cy="646331"/>
          </a:xfrm>
          <a:prstGeom prst="rect">
            <a:avLst/>
          </a:prstGeom>
          <a:noFill/>
        </p:spPr>
        <p:txBody>
          <a:bodyPr wrap="square" rtlCol="0">
            <a:spAutoFit/>
          </a:bodyPr>
          <a:lstStyle/>
          <a:p>
            <a:r>
              <a:rPr lang="en-US" dirty="0" smtClean="0"/>
              <a:t>Here we see the a completed page under “Preview” mode.  You may be able to make out the faint staple marks on the left side.</a:t>
            </a:r>
            <a:endParaRPr lang="en-US"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John\AppData\Roaming\PixelMetrics\CaptureWiz\LastCaptures\2010-01-19_08-23-46-781.png"/>
          <p:cNvPicPr>
            <a:picLocks noChangeAspect="1" noChangeArrowheads="1"/>
          </p:cNvPicPr>
          <p:nvPr/>
        </p:nvPicPr>
        <p:blipFill>
          <a:blip r:embed="rId2" cstate="print"/>
          <a:srcRect l="48372" t="57785"/>
          <a:stretch>
            <a:fillRect/>
          </a:stretch>
        </p:blipFill>
        <p:spPr bwMode="auto">
          <a:xfrm>
            <a:off x="7173912" y="3932237"/>
            <a:ext cx="2114550" cy="2505075"/>
          </a:xfrm>
          <a:prstGeom prst="rect">
            <a:avLst/>
          </a:prstGeom>
          <a:noFill/>
        </p:spPr>
      </p:pic>
      <p:sp>
        <p:nvSpPr>
          <p:cNvPr id="5" name="Title 4"/>
          <p:cNvSpPr>
            <a:spLocks noGrp="1"/>
          </p:cNvSpPr>
          <p:nvPr>
            <p:ph type="title"/>
          </p:nvPr>
        </p:nvSpPr>
        <p:spPr/>
        <p:txBody>
          <a:bodyPr/>
          <a:lstStyle/>
          <a:p>
            <a:r>
              <a:rPr lang="en-US" dirty="0" smtClean="0"/>
              <a:t>Text Sizing</a:t>
            </a:r>
            <a:endParaRPr lang="en-US" dirty="0"/>
          </a:p>
        </p:txBody>
      </p:sp>
      <p:sp>
        <p:nvSpPr>
          <p:cNvPr id="6" name="Content Placeholder 5"/>
          <p:cNvSpPr>
            <a:spLocks noGrp="1"/>
          </p:cNvSpPr>
          <p:nvPr>
            <p:ph idx="1"/>
          </p:nvPr>
        </p:nvSpPr>
        <p:spPr>
          <a:xfrm>
            <a:off x="1230312" y="1763713"/>
            <a:ext cx="5562600" cy="4835524"/>
          </a:xfrm>
        </p:spPr>
        <p:txBody>
          <a:bodyPr>
            <a:normAutofit fontScale="55000" lnSpcReduction="20000"/>
          </a:bodyPr>
          <a:lstStyle/>
          <a:p>
            <a:r>
              <a:rPr lang="en-US" dirty="0" smtClean="0"/>
              <a:t>What to do when the amount of text exceeds the room we have to put it in?  In some situations, it may be OK to automatically shrink the text.  The template would define a ideal font size, and a minimum size.  If these two numbers are the same, then you can only type until the box is filled up.  If the minimum is smaller, then once the box is filled, but you keep typing, the text gets smaller.  When the font reaches the minimum size for that box, you can’t type any more.</a:t>
            </a:r>
          </a:p>
          <a:p>
            <a:endParaRPr lang="en-US" dirty="0" smtClean="0"/>
          </a:p>
          <a:p>
            <a:r>
              <a:rPr lang="en-US" dirty="0" smtClean="0"/>
              <a:t>I’m unable to say how often this will be useful. For sure, we’ve been told that in some situations, like a primer, we want to keep the font size consistent throughout.   In that case, we would like to be able to shrink pictures to fit.  This may be complicated to pull off, as it may require that page elements know their relationship to each other, for example, in the illustration here, the page knows that the text should wrap around the picture.   It’s unlikely that early versions of Bloom would have that feature.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page11">
    <p:spTree>
      <p:nvGrpSpPr>
        <p:cNvPr id="1" name=""/>
        <p:cNvGrpSpPr/>
        <p:nvPr/>
      </p:nvGrpSpPr>
      <p:grpSpPr>
        <a:xfrm>
          <a:off x="0" y="0"/>
          <a:ext cx="0" cy="0"/>
          <a:chOff x="0" y="0"/>
          <a:chExt cx="0" cy="0"/>
        </a:xfrm>
      </p:grpSpPr>
      <p:sp>
        <p:nvSpPr>
          <p:cNvPr id="2" name="TextBox 1"/>
          <p:cNvSpPr txBox="1"/>
          <p:nvPr/>
        </p:nvSpPr>
        <p:spPr>
          <a:xfrm>
            <a:off x="1233721" y="832679"/>
            <a:ext cx="6415560" cy="5834160"/>
          </a:xfrm>
          <a:prstGeom prst="rect">
            <a:avLst/>
          </a:prstGeom>
          <a:noFill/>
          <a:ln>
            <a:noFill/>
          </a:ln>
        </p:spPr>
        <p:txBody>
          <a:bodyPr vert="horz" lIns="90000" tIns="45000" rIns="90000" bIns="4500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defRPr sz="2920"/>
            </a:pPr>
            <a:endParaRPr lang="en-US" sz="2400" b="0" i="0" u="none" strike="noStrike" kern="1200" dirty="0">
              <a:ln>
                <a:noFill/>
              </a:ln>
              <a:latin typeface="Arial" pitchFamily="18"/>
              <a:ea typeface="MS Gothic" pitchFamily="2"/>
              <a:cs typeface="Tahoma" pitchFamily="2"/>
            </a:endParaRPr>
          </a:p>
        </p:txBody>
      </p:sp>
      <p:sp>
        <p:nvSpPr>
          <p:cNvPr id="3" name="TextBox 2"/>
          <p:cNvSpPr txBox="1"/>
          <p:nvPr/>
        </p:nvSpPr>
        <p:spPr>
          <a:xfrm>
            <a:off x="740159" y="277560"/>
            <a:ext cx="2714400" cy="1110600"/>
          </a:xfrm>
          <a:prstGeom prst="rect">
            <a:avLst/>
          </a:prstGeom>
          <a:noFill/>
          <a:ln>
            <a:noFill/>
          </a:ln>
        </p:spPr>
        <p:txBody>
          <a:bodyPr vert="horz" lIns="90000" tIns="45000" rIns="90000" bIns="4500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defRPr sz="2920"/>
            </a:pPr>
            <a:endParaRPr lang="en-US" sz="2400" b="0" i="0" u="none" strike="noStrike" kern="1200" dirty="0">
              <a:ln>
                <a:noFill/>
              </a:ln>
              <a:latin typeface="Arial" pitchFamily="18"/>
              <a:ea typeface="MS Gothic" pitchFamily="2"/>
              <a:cs typeface="Tahoma" pitchFamily="2"/>
            </a:endParaRPr>
          </a:p>
        </p:txBody>
      </p:sp>
      <p:sp>
        <p:nvSpPr>
          <p:cNvPr id="4" name="Title 3"/>
          <p:cNvSpPr>
            <a:spLocks noGrp="1"/>
          </p:cNvSpPr>
          <p:nvPr>
            <p:ph type="title"/>
          </p:nvPr>
        </p:nvSpPr>
        <p:spPr/>
        <p:txBody>
          <a:bodyPr>
            <a:normAutofit/>
          </a:bodyPr>
          <a:lstStyle/>
          <a:p>
            <a:pPr lvl="0"/>
            <a:r>
              <a:rPr lang="en-US" dirty="0" smtClean="0">
                <a:latin typeface="Arial" pitchFamily="18"/>
                <a:ea typeface="MS Gothic" pitchFamily="2"/>
                <a:cs typeface="Tahoma" pitchFamily="2"/>
              </a:rPr>
              <a:t>Illustrations</a:t>
            </a:r>
            <a:endParaRPr lang="en-US" dirty="0"/>
          </a:p>
        </p:txBody>
      </p:sp>
      <p:sp>
        <p:nvSpPr>
          <p:cNvPr id="5" name="Content Placeholder 4"/>
          <p:cNvSpPr>
            <a:spLocks noGrp="1"/>
          </p:cNvSpPr>
          <p:nvPr>
            <p:ph idx="1"/>
          </p:nvPr>
        </p:nvSpPr>
        <p:spPr>
          <a:xfrm>
            <a:off x="1230312" y="1763713"/>
            <a:ext cx="4419600" cy="4989512"/>
          </a:xfrm>
        </p:spPr>
        <p:txBody>
          <a:bodyPr>
            <a:normAutofit fontScale="85000" lnSpcReduction="10000"/>
          </a:bodyPr>
          <a:lstStyle/>
          <a:p>
            <a:pPr lvl="0" hangingPunct="0">
              <a:spcBef>
                <a:spcPts val="0"/>
              </a:spcBef>
              <a:defRPr sz="2920"/>
            </a:pPr>
            <a:r>
              <a:rPr lang="en-US" dirty="0" smtClean="0">
                <a:latin typeface="Arial" pitchFamily="18"/>
                <a:ea typeface="MS Gothic" pitchFamily="2"/>
                <a:cs typeface="Tahoma" pitchFamily="2"/>
              </a:rPr>
              <a:t>When the template has an illustration frame, it provides buttons for getting the illustration in.  The adviser will enable the buttons which make sense for this user.  These might include getting a picture from a disk, from a gallery (e.g. Art of Reading), a scanner, or a digital camera (with some automatic filter for turning the image into hi-contrast line art, if that's possible).</a:t>
            </a:r>
          </a:p>
        </p:txBody>
      </p:sp>
      <p:pic>
        <p:nvPicPr>
          <p:cNvPr id="6" name="Picture 5"/>
          <p:cNvPicPr>
            <a:picLocks noChangeAspect="1"/>
          </p:cNvPicPr>
          <p:nvPr/>
        </p:nvPicPr>
        <p:blipFill>
          <a:blip r:embed="rId3" cstate="print"/>
          <a:srcRect l="32608" t="46263" r="32617" b="5661"/>
          <a:stretch>
            <a:fillRect/>
          </a:stretch>
        </p:blipFill>
        <p:spPr>
          <a:xfrm>
            <a:off x="5878512" y="1951037"/>
            <a:ext cx="3505200" cy="2819400"/>
          </a:xfrm>
          <a:prstGeom prst="rect">
            <a:avLst/>
          </a:prstGeom>
          <a:noFill/>
          <a:ln>
            <a:noFill/>
          </a:ln>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33721" y="832679"/>
            <a:ext cx="6415560" cy="5834160"/>
          </a:xfrm>
          <a:prstGeom prst="rect">
            <a:avLst/>
          </a:prstGeom>
          <a:noFill/>
          <a:ln>
            <a:noFill/>
          </a:ln>
        </p:spPr>
        <p:txBody>
          <a:bodyPr vert="horz" lIns="90000" tIns="45000" rIns="90000" bIns="4500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defRPr sz="2920"/>
            </a:pPr>
            <a:endParaRPr lang="en-US" sz="2400" b="0" i="0" u="none" strike="noStrike" kern="1200" dirty="0">
              <a:ln>
                <a:noFill/>
              </a:ln>
              <a:latin typeface="Arial" pitchFamily="18"/>
              <a:ea typeface="MS Gothic" pitchFamily="2"/>
              <a:cs typeface="Tahoma" pitchFamily="2"/>
            </a:endParaRPr>
          </a:p>
        </p:txBody>
      </p:sp>
      <p:sp>
        <p:nvSpPr>
          <p:cNvPr id="3" name="TextBox 2"/>
          <p:cNvSpPr txBox="1"/>
          <p:nvPr/>
        </p:nvSpPr>
        <p:spPr>
          <a:xfrm>
            <a:off x="740159" y="277560"/>
            <a:ext cx="2714400" cy="1110600"/>
          </a:xfrm>
          <a:prstGeom prst="rect">
            <a:avLst/>
          </a:prstGeom>
          <a:noFill/>
          <a:ln>
            <a:noFill/>
          </a:ln>
        </p:spPr>
        <p:txBody>
          <a:bodyPr vert="horz" lIns="90000" tIns="45000" rIns="90000" bIns="4500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defRPr sz="2920"/>
            </a:pPr>
            <a:endParaRPr lang="en-US" sz="2400" b="0" i="0" u="none" strike="noStrike" kern="1200" dirty="0">
              <a:ln>
                <a:noFill/>
              </a:ln>
              <a:latin typeface="Arial" pitchFamily="18"/>
              <a:ea typeface="MS Gothic" pitchFamily="2"/>
              <a:cs typeface="Tahoma" pitchFamily="2"/>
            </a:endParaRPr>
          </a:p>
        </p:txBody>
      </p:sp>
      <p:sp>
        <p:nvSpPr>
          <p:cNvPr id="4" name="Title 3"/>
          <p:cNvSpPr>
            <a:spLocks noGrp="1"/>
          </p:cNvSpPr>
          <p:nvPr>
            <p:ph type="title"/>
          </p:nvPr>
        </p:nvSpPr>
        <p:spPr/>
        <p:txBody>
          <a:bodyPr>
            <a:normAutofit/>
          </a:bodyPr>
          <a:lstStyle/>
          <a:p>
            <a:pPr lvl="0"/>
            <a:r>
              <a:rPr lang="en-US" dirty="0" smtClean="0">
                <a:latin typeface="Arial" pitchFamily="18"/>
                <a:ea typeface="MS Gothic" pitchFamily="2"/>
                <a:cs typeface="Tahoma" pitchFamily="2"/>
              </a:rPr>
              <a:t>Illustrations</a:t>
            </a:r>
            <a:endParaRPr lang="en-US" dirty="0"/>
          </a:p>
        </p:txBody>
      </p:sp>
      <p:sp>
        <p:nvSpPr>
          <p:cNvPr id="5" name="Content Placeholder 4"/>
          <p:cNvSpPr>
            <a:spLocks noGrp="1"/>
          </p:cNvSpPr>
          <p:nvPr>
            <p:ph idx="1"/>
          </p:nvPr>
        </p:nvSpPr>
        <p:spPr/>
        <p:txBody>
          <a:bodyPr>
            <a:normAutofit fontScale="85000" lnSpcReduction="20000"/>
          </a:bodyPr>
          <a:lstStyle/>
          <a:p>
            <a:pPr lvl="0" hangingPunct="0">
              <a:spcBef>
                <a:spcPts val="0"/>
              </a:spcBef>
              <a:defRPr sz="2920"/>
            </a:pPr>
            <a:r>
              <a:rPr lang="en-US" dirty="0" smtClean="0">
                <a:latin typeface="Arial" pitchFamily="18"/>
                <a:ea typeface="MS Gothic" pitchFamily="2"/>
                <a:cs typeface="Tahoma" pitchFamily="2"/>
              </a:rPr>
              <a:t>We would try to avoid cropping and sizing options, at least initially, doing as much as possible automatically (e.g. expanding the image to fit the frame).</a:t>
            </a:r>
          </a:p>
          <a:p>
            <a:pPr lvl="0" hangingPunct="0">
              <a:spcBef>
                <a:spcPts val="0"/>
              </a:spcBef>
              <a:defRPr sz="2920"/>
            </a:pPr>
            <a:endParaRPr lang="en-US" dirty="0" smtClean="0">
              <a:latin typeface="Arial" pitchFamily="18"/>
              <a:ea typeface="MS Gothic" pitchFamily="2"/>
              <a:cs typeface="Tahoma" pitchFamily="2"/>
            </a:endParaRPr>
          </a:p>
          <a:p>
            <a:pPr lvl="0" hangingPunct="0">
              <a:defRPr sz="2920"/>
            </a:pPr>
            <a:r>
              <a:rPr lang="en-US" dirty="0" smtClean="0">
                <a:latin typeface="Arial" pitchFamily="18"/>
                <a:ea typeface="MS Gothic" pitchFamily="2"/>
                <a:cs typeface="Tahoma" pitchFamily="2"/>
              </a:rPr>
              <a:t>Some automatic things we could do:</a:t>
            </a:r>
          </a:p>
          <a:p>
            <a:pPr lvl="0" hangingPunct="0">
              <a:buFont typeface="Arial" pitchFamily="34" charset="0"/>
              <a:buChar char="•"/>
              <a:defRPr sz="2920"/>
            </a:pPr>
            <a:r>
              <a:rPr lang="en-US" dirty="0" smtClean="0">
                <a:latin typeface="Arial" pitchFamily="18"/>
                <a:ea typeface="MS Gothic" pitchFamily="2"/>
                <a:cs typeface="Tahoma" pitchFamily="2"/>
              </a:rPr>
              <a:t>Illustrations would be copied into the document itself, so that the picture cannot be accidentally separated from the document.</a:t>
            </a:r>
          </a:p>
          <a:p>
            <a:pPr lvl="0" hangingPunct="0">
              <a:buFont typeface="Arial" pitchFamily="34" charset="0"/>
              <a:buChar char="•"/>
              <a:defRPr sz="2920"/>
            </a:pPr>
            <a:r>
              <a:rPr lang="en-US" dirty="0" smtClean="0">
                <a:latin typeface="Arial" pitchFamily="18"/>
                <a:ea typeface="MS Gothic" pitchFamily="2"/>
                <a:cs typeface="Tahoma" pitchFamily="2"/>
              </a:rPr>
              <a:t>Large photos would be compressed down to what makes sense for printing.</a:t>
            </a:r>
          </a:p>
          <a:p>
            <a:pPr lvl="0" hangingPunct="0">
              <a:buFont typeface="Arial" pitchFamily="34" charset="0"/>
              <a:buChar char="•"/>
              <a:defRPr sz="2920"/>
            </a:pPr>
            <a:r>
              <a:rPr lang="en-US" dirty="0" smtClean="0">
                <a:latin typeface="Arial" pitchFamily="18"/>
                <a:ea typeface="MS Gothic" pitchFamily="2"/>
                <a:cs typeface="Tahoma" pitchFamily="2"/>
              </a:rPr>
              <a:t>When scanning or photographing a line drawing, an image filter could be automatically applied to improve the contrast and filter out noise.</a:t>
            </a:r>
          </a:p>
          <a:p>
            <a:pPr lvl="0" hangingPunct="0">
              <a:spcBef>
                <a:spcPts val="0"/>
              </a:spcBef>
              <a:defRPr sz="2920"/>
            </a:pPr>
            <a:endParaRPr lang="en-US" dirty="0" smtClean="0">
              <a:latin typeface="Arial" pitchFamily="18"/>
              <a:ea typeface="MS Gothic" pitchFamily="2"/>
              <a:cs typeface="Tahoma" pitchFamily="2"/>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33721" y="832679"/>
            <a:ext cx="6415560" cy="5834160"/>
          </a:xfrm>
          <a:prstGeom prst="rect">
            <a:avLst/>
          </a:prstGeom>
          <a:noFill/>
          <a:ln>
            <a:noFill/>
          </a:ln>
        </p:spPr>
        <p:txBody>
          <a:bodyPr vert="horz" lIns="90000" tIns="45000" rIns="90000" bIns="4500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defRPr sz="2920"/>
            </a:pPr>
            <a:endParaRPr lang="en-US" sz="2400" b="0" i="0" u="none" strike="noStrike" kern="1200" dirty="0">
              <a:ln>
                <a:noFill/>
              </a:ln>
              <a:latin typeface="Arial" pitchFamily="18"/>
              <a:ea typeface="MS Gothic" pitchFamily="2"/>
              <a:cs typeface="Tahoma" pitchFamily="2"/>
            </a:endParaRPr>
          </a:p>
        </p:txBody>
      </p:sp>
      <p:sp>
        <p:nvSpPr>
          <p:cNvPr id="3" name="TextBox 2"/>
          <p:cNvSpPr txBox="1"/>
          <p:nvPr/>
        </p:nvSpPr>
        <p:spPr>
          <a:xfrm>
            <a:off x="740159" y="277560"/>
            <a:ext cx="2714400" cy="1110600"/>
          </a:xfrm>
          <a:prstGeom prst="rect">
            <a:avLst/>
          </a:prstGeom>
          <a:noFill/>
          <a:ln>
            <a:noFill/>
          </a:ln>
        </p:spPr>
        <p:txBody>
          <a:bodyPr vert="horz" lIns="90000" tIns="45000" rIns="90000" bIns="4500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defRPr sz="2920"/>
            </a:pPr>
            <a:endParaRPr lang="en-US" sz="2400" b="0" i="0" u="none" strike="noStrike" kern="1200" dirty="0">
              <a:ln>
                <a:noFill/>
              </a:ln>
              <a:latin typeface="Arial" pitchFamily="18"/>
              <a:ea typeface="MS Gothic" pitchFamily="2"/>
              <a:cs typeface="Tahoma" pitchFamily="2"/>
            </a:endParaRPr>
          </a:p>
        </p:txBody>
      </p:sp>
      <p:sp>
        <p:nvSpPr>
          <p:cNvPr id="4" name="Title 3"/>
          <p:cNvSpPr>
            <a:spLocks noGrp="1"/>
          </p:cNvSpPr>
          <p:nvPr>
            <p:ph type="title"/>
          </p:nvPr>
        </p:nvSpPr>
        <p:spPr/>
        <p:txBody>
          <a:bodyPr>
            <a:normAutofit/>
          </a:bodyPr>
          <a:lstStyle/>
          <a:p>
            <a:pPr lvl="0"/>
            <a:r>
              <a:rPr lang="en-US" dirty="0" smtClean="0">
                <a:latin typeface="Arial" pitchFamily="18"/>
                <a:ea typeface="MS Gothic" pitchFamily="2"/>
                <a:cs typeface="Tahoma" pitchFamily="2"/>
              </a:rPr>
              <a:t>Illustrations</a:t>
            </a:r>
            <a:endParaRPr lang="en-US" dirty="0"/>
          </a:p>
        </p:txBody>
      </p:sp>
      <p:sp>
        <p:nvSpPr>
          <p:cNvPr id="5" name="Content Placeholder 4"/>
          <p:cNvSpPr>
            <a:spLocks noGrp="1"/>
          </p:cNvSpPr>
          <p:nvPr>
            <p:ph idx="1"/>
          </p:nvPr>
        </p:nvSpPr>
        <p:spPr/>
        <p:txBody>
          <a:bodyPr>
            <a:normAutofit/>
          </a:bodyPr>
          <a:lstStyle/>
          <a:p>
            <a:pPr lvl="0" hangingPunct="0">
              <a:spcBef>
                <a:spcPts val="0"/>
              </a:spcBef>
              <a:defRPr sz="2920"/>
            </a:pPr>
            <a:r>
              <a:rPr lang="en-US" dirty="0" smtClean="0">
                <a:latin typeface="Arial" pitchFamily="18"/>
                <a:ea typeface="MS Gothic" pitchFamily="2"/>
                <a:cs typeface="Tahoma" pitchFamily="2"/>
              </a:rPr>
              <a:t>The gallery button would open a searchable set of thumbnails, like we have in WeSay.  In addition to SIL’s Art Of Reading, advisors could set up their own galleries.</a:t>
            </a:r>
          </a:p>
        </p:txBody>
      </p:sp>
      <p:pic>
        <p:nvPicPr>
          <p:cNvPr id="2050" name="Picture 2" descr="C:\Users\John\AppData\Roaming\PixelMetrics\CaptureWiz\LastCaptures\2010-01-19_10-32-04-524.png"/>
          <p:cNvPicPr>
            <a:picLocks noChangeAspect="1" noChangeArrowheads="1"/>
          </p:cNvPicPr>
          <p:nvPr/>
        </p:nvPicPr>
        <p:blipFill>
          <a:blip r:embed="rId3" cstate="print"/>
          <a:srcRect/>
          <a:stretch>
            <a:fillRect/>
          </a:stretch>
        </p:blipFill>
        <p:spPr bwMode="auto">
          <a:xfrm>
            <a:off x="3897312" y="3703637"/>
            <a:ext cx="5210175" cy="3343275"/>
          </a:xfrm>
          <a:prstGeom prst="rect">
            <a:avLst/>
          </a:prstGeom>
          <a:noFill/>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Audience</a:t>
            </a:r>
            <a:endParaRPr lang="en-US" dirty="0"/>
          </a:p>
        </p:txBody>
      </p:sp>
      <p:sp>
        <p:nvSpPr>
          <p:cNvPr id="5" name="Content Placeholder 4"/>
          <p:cNvSpPr>
            <a:spLocks noGrp="1"/>
          </p:cNvSpPr>
          <p:nvPr>
            <p:ph idx="1"/>
          </p:nvPr>
        </p:nvSpPr>
        <p:spPr/>
        <p:txBody>
          <a:bodyPr/>
          <a:lstStyle/>
          <a:p>
            <a:r>
              <a:rPr lang="en-US" dirty="0" smtClean="0"/>
              <a:t>This document is intended to help Literacy Consultants understand and give feedback on the Bloom concept.</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33721" y="832679"/>
            <a:ext cx="6415560" cy="5834160"/>
          </a:xfrm>
          <a:prstGeom prst="rect">
            <a:avLst/>
          </a:prstGeom>
          <a:noFill/>
          <a:ln>
            <a:noFill/>
          </a:ln>
        </p:spPr>
        <p:txBody>
          <a:bodyPr vert="horz" lIns="90000" tIns="45000" rIns="90000" bIns="4500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defRPr sz="2920"/>
            </a:pPr>
            <a:endParaRPr lang="en-US" sz="2400" b="0" i="0" u="none" strike="noStrike" kern="1200" dirty="0">
              <a:ln>
                <a:noFill/>
              </a:ln>
              <a:latin typeface="Arial" pitchFamily="18"/>
              <a:ea typeface="MS Gothic" pitchFamily="2"/>
              <a:cs typeface="Tahoma" pitchFamily="2"/>
            </a:endParaRPr>
          </a:p>
        </p:txBody>
      </p:sp>
      <p:sp>
        <p:nvSpPr>
          <p:cNvPr id="3" name="TextBox 2"/>
          <p:cNvSpPr txBox="1"/>
          <p:nvPr/>
        </p:nvSpPr>
        <p:spPr>
          <a:xfrm>
            <a:off x="740159" y="277560"/>
            <a:ext cx="2714400" cy="1110600"/>
          </a:xfrm>
          <a:prstGeom prst="rect">
            <a:avLst/>
          </a:prstGeom>
          <a:noFill/>
          <a:ln>
            <a:noFill/>
          </a:ln>
        </p:spPr>
        <p:txBody>
          <a:bodyPr vert="horz" lIns="90000" tIns="45000" rIns="90000" bIns="4500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defRPr sz="2920"/>
            </a:pPr>
            <a:endParaRPr lang="en-US" sz="2400" b="0" i="0" u="none" strike="noStrike" kern="1200" dirty="0">
              <a:ln>
                <a:noFill/>
              </a:ln>
              <a:latin typeface="Arial" pitchFamily="18"/>
              <a:ea typeface="MS Gothic" pitchFamily="2"/>
              <a:cs typeface="Tahoma" pitchFamily="2"/>
            </a:endParaRPr>
          </a:p>
        </p:txBody>
      </p:sp>
      <p:sp>
        <p:nvSpPr>
          <p:cNvPr id="4" name="Title 3"/>
          <p:cNvSpPr>
            <a:spLocks noGrp="1"/>
          </p:cNvSpPr>
          <p:nvPr>
            <p:ph type="title"/>
          </p:nvPr>
        </p:nvSpPr>
        <p:spPr/>
        <p:txBody>
          <a:bodyPr>
            <a:normAutofit/>
          </a:bodyPr>
          <a:lstStyle/>
          <a:p>
            <a:pPr lvl="0"/>
            <a:r>
              <a:rPr lang="en-US" dirty="0" smtClean="0">
                <a:latin typeface="Arial" pitchFamily="18"/>
                <a:ea typeface="MS Gothic" pitchFamily="2"/>
                <a:cs typeface="Tahoma" pitchFamily="2"/>
              </a:rPr>
              <a:t>Illustration Licenses</a:t>
            </a:r>
            <a:endParaRPr lang="en-US" dirty="0"/>
          </a:p>
        </p:txBody>
      </p:sp>
      <p:sp>
        <p:nvSpPr>
          <p:cNvPr id="5" name="Content Placeholder 4"/>
          <p:cNvSpPr>
            <a:spLocks noGrp="1"/>
          </p:cNvSpPr>
          <p:nvPr>
            <p:ph idx="1"/>
          </p:nvPr>
        </p:nvSpPr>
        <p:spPr/>
        <p:txBody>
          <a:bodyPr>
            <a:normAutofit fontScale="85000" lnSpcReduction="10000"/>
          </a:bodyPr>
          <a:lstStyle/>
          <a:p>
            <a:pPr lvl="0" hangingPunct="0">
              <a:spcBef>
                <a:spcPts val="0"/>
              </a:spcBef>
              <a:defRPr sz="2920"/>
            </a:pPr>
            <a:r>
              <a:rPr lang="en-US" dirty="0" smtClean="0">
                <a:latin typeface="Arial" pitchFamily="18"/>
                <a:ea typeface="MS Gothic" pitchFamily="2"/>
                <a:cs typeface="Tahoma" pitchFamily="2"/>
              </a:rPr>
              <a:t>Keeping track of and honoring copyrights and licenses is a little recognized problem, at least in SIL.  It is technically possible to keep this information with each image file.  For example, Art of Reading could easily embed, in each illustration file, the fact that it may be freely used but not modified.  Other images may have an “attribution” license, where they may be freely used but the work must be attributed to the artist, say, on the meta data page.</a:t>
            </a:r>
          </a:p>
          <a:p>
            <a:pPr lvl="0" hangingPunct="0">
              <a:spcBef>
                <a:spcPts val="0"/>
              </a:spcBef>
              <a:defRPr sz="2920"/>
            </a:pPr>
            <a:endParaRPr lang="en-US" dirty="0" smtClean="0">
              <a:latin typeface="Arial" pitchFamily="18"/>
              <a:ea typeface="MS Gothic" pitchFamily="2"/>
              <a:cs typeface="Tahoma" pitchFamily="2"/>
            </a:endParaRPr>
          </a:p>
          <a:p>
            <a:pPr lvl="0" hangingPunct="0">
              <a:spcBef>
                <a:spcPts val="0"/>
              </a:spcBef>
              <a:defRPr sz="2920"/>
            </a:pPr>
            <a:r>
              <a:rPr lang="en-US" dirty="0" smtClean="0">
                <a:latin typeface="Arial" pitchFamily="18"/>
                <a:ea typeface="MS Gothic" pitchFamily="2"/>
                <a:cs typeface="Tahoma" pitchFamily="2"/>
              </a:rPr>
              <a:t>A nice thing for Bloom to do, then, would be to help the user ensure that the license applied to the book is compatible with those of the illustrations, and to automatically include any attributions it finds in the illustrations.</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lvl="0"/>
            <a:r>
              <a:rPr lang="en-US" dirty="0" err="1" smtClean="0">
                <a:latin typeface="Arial" pitchFamily="18"/>
                <a:ea typeface="MS Gothic" pitchFamily="2"/>
                <a:cs typeface="Tahoma" pitchFamily="2"/>
              </a:rPr>
              <a:t>MetaData</a:t>
            </a:r>
            <a:endParaRPr lang="en-US" dirty="0"/>
          </a:p>
        </p:txBody>
      </p:sp>
      <p:sp>
        <p:nvSpPr>
          <p:cNvPr id="5" name="Content Placeholder 4"/>
          <p:cNvSpPr>
            <a:spLocks noGrp="1"/>
          </p:cNvSpPr>
          <p:nvPr>
            <p:ph idx="1"/>
          </p:nvPr>
        </p:nvSpPr>
        <p:spPr/>
        <p:txBody>
          <a:bodyPr/>
          <a:lstStyle/>
          <a:p>
            <a:pPr lvl="0" hangingPunct="0">
              <a:spcBef>
                <a:spcPts val="0"/>
              </a:spcBef>
              <a:defRPr sz="2920"/>
            </a:pPr>
            <a:r>
              <a:rPr lang="en-US" dirty="0" smtClean="0">
                <a:latin typeface="Arial" pitchFamily="18"/>
                <a:ea typeface="MS Gothic" pitchFamily="2"/>
                <a:cs typeface="Tahoma" pitchFamily="2"/>
              </a:rPr>
              <a:t>An important task in book making is getting all the meta data together.  Who holds the copyright?  How is it licensed?  Who to contact for more copies? ISBN number, etc.</a:t>
            </a:r>
          </a:p>
          <a:p>
            <a:pPr lvl="0" hangingPunct="0">
              <a:spcBef>
                <a:spcPts val="0"/>
              </a:spcBef>
              <a:defRPr sz="2920"/>
            </a:pPr>
            <a:endParaRPr lang="en-US" dirty="0" smtClean="0">
              <a:latin typeface="Arial" pitchFamily="18"/>
              <a:ea typeface="MS Gothic" pitchFamily="2"/>
              <a:cs typeface="Tahoma" pitchFamily="2"/>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stretch>
            <a:fillRect/>
          </a:stretch>
        </p:blipFill>
        <p:spPr>
          <a:xfrm>
            <a:off x="0" y="0"/>
            <a:ext cx="10079640" cy="5864400"/>
          </a:xfrm>
          <a:prstGeom prst="rect">
            <a:avLst/>
          </a:prstGeom>
          <a:noFill/>
          <a:ln>
            <a:noFill/>
          </a:ln>
        </p:spPr>
      </p:pic>
      <p:sp>
        <p:nvSpPr>
          <p:cNvPr id="3" name="TextBox 2"/>
          <p:cNvSpPr txBox="1"/>
          <p:nvPr/>
        </p:nvSpPr>
        <p:spPr>
          <a:xfrm>
            <a:off x="925512" y="6142037"/>
            <a:ext cx="8915400" cy="646331"/>
          </a:xfrm>
          <a:prstGeom prst="rect">
            <a:avLst/>
          </a:prstGeom>
          <a:noFill/>
        </p:spPr>
        <p:txBody>
          <a:bodyPr wrap="square" rtlCol="0">
            <a:spAutoFit/>
          </a:bodyPr>
          <a:lstStyle/>
          <a:p>
            <a:pPr lvl="0"/>
            <a:r>
              <a:rPr lang="en-US" dirty="0" smtClean="0">
                <a:latin typeface="Arial" pitchFamily="18"/>
                <a:ea typeface="MS Gothic" pitchFamily="2"/>
                <a:cs typeface="Tahoma" pitchFamily="2"/>
              </a:rPr>
              <a:t>Notice the “Edit” tab doesn't attempt to give WYSIWYG... instead it is optimized to help you know what to do.  </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stretch>
            <a:fillRect/>
          </a:stretch>
        </p:blipFill>
        <p:spPr>
          <a:xfrm>
            <a:off x="985" y="0"/>
            <a:ext cx="10079640" cy="5864400"/>
          </a:xfrm>
          <a:prstGeom prst="rect">
            <a:avLst/>
          </a:prstGeom>
          <a:noFill/>
          <a:ln>
            <a:noFill/>
          </a:ln>
        </p:spPr>
      </p:pic>
      <p:sp>
        <p:nvSpPr>
          <p:cNvPr id="3" name="TextBox 2"/>
          <p:cNvSpPr txBox="1"/>
          <p:nvPr/>
        </p:nvSpPr>
        <p:spPr>
          <a:xfrm>
            <a:off x="925512" y="6446837"/>
            <a:ext cx="8763000" cy="369332"/>
          </a:xfrm>
          <a:prstGeom prst="rect">
            <a:avLst/>
          </a:prstGeom>
          <a:noFill/>
        </p:spPr>
        <p:txBody>
          <a:bodyPr wrap="square" rtlCol="0">
            <a:spAutoFit/>
          </a:bodyPr>
          <a:lstStyle/>
          <a:p>
            <a:r>
              <a:rPr lang="en-US" dirty="0" smtClean="0">
                <a:latin typeface="Arial" pitchFamily="18"/>
                <a:ea typeface="MS Gothic" pitchFamily="2"/>
                <a:cs typeface="Tahoma" pitchFamily="2"/>
              </a:rPr>
              <a:t>Then in “preview”, we see how that data will appear in the printed document.</a:t>
            </a:r>
            <a:endParaRPr lang="en-US" dirty="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name="page13">
    <p:spTree>
      <p:nvGrpSpPr>
        <p:cNvPr id="1" name=""/>
        <p:cNvGrpSpPr/>
        <p:nvPr/>
      </p:nvGrpSpPr>
      <p:grpSpPr>
        <a:xfrm>
          <a:off x="0" y="0"/>
          <a:ext cx="0" cy="0"/>
          <a:chOff x="0" y="0"/>
          <a:chExt cx="0" cy="0"/>
        </a:xfrm>
      </p:grpSpPr>
      <p:sp>
        <p:nvSpPr>
          <p:cNvPr id="2" name="TextBox 1"/>
          <p:cNvSpPr txBox="1"/>
          <p:nvPr/>
        </p:nvSpPr>
        <p:spPr>
          <a:xfrm>
            <a:off x="1233721" y="832680"/>
            <a:ext cx="6415560" cy="3887279"/>
          </a:xfrm>
          <a:prstGeom prst="rect">
            <a:avLst/>
          </a:prstGeom>
          <a:noFill/>
          <a:ln>
            <a:noFill/>
          </a:ln>
        </p:spPr>
        <p:txBody>
          <a:bodyPr vert="horz" lIns="90000" tIns="45000" rIns="90000" bIns="4500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defRPr sz="2920"/>
            </a:pPr>
            <a:endParaRPr lang="en-US" sz="2400" b="0" i="0" u="none" strike="noStrike" kern="1200" dirty="0">
              <a:ln>
                <a:noFill/>
              </a:ln>
              <a:latin typeface="Arial" pitchFamily="18"/>
              <a:ea typeface="MS Gothic" pitchFamily="2"/>
              <a:cs typeface="Tahoma" pitchFamily="2"/>
            </a:endParaRPr>
          </a:p>
        </p:txBody>
      </p:sp>
      <p:sp>
        <p:nvSpPr>
          <p:cNvPr id="3" name="TextBox 2"/>
          <p:cNvSpPr txBox="1"/>
          <p:nvPr/>
        </p:nvSpPr>
        <p:spPr>
          <a:xfrm>
            <a:off x="740159" y="277560"/>
            <a:ext cx="2714400" cy="1110600"/>
          </a:xfrm>
          <a:prstGeom prst="rect">
            <a:avLst/>
          </a:prstGeom>
          <a:noFill/>
          <a:ln>
            <a:noFill/>
          </a:ln>
        </p:spPr>
        <p:txBody>
          <a:bodyPr vert="horz" lIns="90000" tIns="45000" rIns="90000" bIns="4500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defRPr sz="2920"/>
            </a:pPr>
            <a:endParaRPr lang="en-US" sz="2400" b="0" i="0" u="none" strike="noStrike" kern="1200" dirty="0">
              <a:ln>
                <a:noFill/>
              </a:ln>
              <a:latin typeface="Arial" pitchFamily="18"/>
              <a:ea typeface="MS Gothic" pitchFamily="2"/>
              <a:cs typeface="Tahoma" pitchFamily="2"/>
            </a:endParaRPr>
          </a:p>
        </p:txBody>
      </p:sp>
      <p:sp>
        <p:nvSpPr>
          <p:cNvPr id="4" name="Title 3"/>
          <p:cNvSpPr>
            <a:spLocks noGrp="1"/>
          </p:cNvSpPr>
          <p:nvPr>
            <p:ph type="title"/>
          </p:nvPr>
        </p:nvSpPr>
        <p:spPr/>
        <p:txBody>
          <a:bodyPr>
            <a:normAutofit/>
          </a:bodyPr>
          <a:lstStyle/>
          <a:p>
            <a:pPr lvl="0"/>
            <a:r>
              <a:rPr lang="en-US" dirty="0" smtClean="0">
                <a:latin typeface="Arial" pitchFamily="18"/>
                <a:ea typeface="MS Gothic" pitchFamily="2"/>
                <a:cs typeface="Tahoma" pitchFamily="2"/>
              </a:rPr>
              <a:t>Publish Mode</a:t>
            </a:r>
            <a:endParaRPr lang="en-US" dirty="0"/>
          </a:p>
        </p:txBody>
      </p:sp>
      <p:sp>
        <p:nvSpPr>
          <p:cNvPr id="5" name="Content Placeholder 4"/>
          <p:cNvSpPr>
            <a:spLocks noGrp="1"/>
          </p:cNvSpPr>
          <p:nvPr>
            <p:ph idx="1"/>
          </p:nvPr>
        </p:nvSpPr>
        <p:spPr/>
        <p:txBody>
          <a:bodyPr/>
          <a:lstStyle/>
          <a:p>
            <a:pPr lvl="0"/>
            <a:r>
              <a:rPr lang="en-US" dirty="0" smtClean="0">
                <a:latin typeface="Arial" pitchFamily="18"/>
                <a:ea typeface="MS Gothic" pitchFamily="2"/>
                <a:cs typeface="Tahoma" pitchFamily="2"/>
              </a:rPr>
              <a:t>Here, I'm trying to see how much Bloom could help people with the physical act of printing and assembling books.  The following is of course specific to this pesky landscape A5 format of the selected book.  Other formats would have different instructions.  We could easily include a short video, as well.</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name="page14">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srcRect b="10540"/>
          <a:stretch>
            <a:fillRect/>
          </a:stretch>
        </p:blipFill>
        <p:spPr>
          <a:xfrm>
            <a:off x="0" y="361"/>
            <a:ext cx="10079640" cy="6751276"/>
          </a:xfrm>
          <a:prstGeom prst="rect">
            <a:avLst/>
          </a:prstGeom>
          <a:noFill/>
          <a:ln>
            <a:noFill/>
          </a:ln>
        </p:spPr>
      </p:pic>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name="page15">
    <p:spTree>
      <p:nvGrpSpPr>
        <p:cNvPr id="1" name=""/>
        <p:cNvGrpSpPr/>
        <p:nvPr/>
      </p:nvGrpSpPr>
      <p:grpSpPr>
        <a:xfrm>
          <a:off x="0" y="0"/>
          <a:ext cx="0" cy="0"/>
          <a:chOff x="0" y="0"/>
          <a:chExt cx="0" cy="0"/>
        </a:xfrm>
      </p:grpSpPr>
      <p:sp>
        <p:nvSpPr>
          <p:cNvPr id="2" name="TextBox 1"/>
          <p:cNvSpPr txBox="1"/>
          <p:nvPr/>
        </p:nvSpPr>
        <p:spPr>
          <a:xfrm>
            <a:off x="1233721" y="832680"/>
            <a:ext cx="6415560" cy="3887279"/>
          </a:xfrm>
          <a:prstGeom prst="rect">
            <a:avLst/>
          </a:prstGeom>
          <a:noFill/>
          <a:ln>
            <a:noFill/>
          </a:ln>
        </p:spPr>
        <p:txBody>
          <a:bodyPr vert="horz" lIns="90000" tIns="45000" rIns="90000" bIns="4500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defRPr sz="2190"/>
            </a:pPr>
            <a:endParaRPr lang="en-US" sz="2190" b="0" i="0" u="none" strike="noStrike" kern="1200" dirty="0">
              <a:ln>
                <a:noFill/>
              </a:ln>
              <a:latin typeface="Arial" pitchFamily="18"/>
              <a:ea typeface="MS Gothic" pitchFamily="2"/>
              <a:cs typeface="Tahoma" pitchFamily="2"/>
            </a:endParaRPr>
          </a:p>
        </p:txBody>
      </p:sp>
      <p:sp>
        <p:nvSpPr>
          <p:cNvPr id="3" name="TextBox 2"/>
          <p:cNvSpPr txBox="1"/>
          <p:nvPr/>
        </p:nvSpPr>
        <p:spPr>
          <a:xfrm>
            <a:off x="740159" y="277560"/>
            <a:ext cx="2714400" cy="1110600"/>
          </a:xfrm>
          <a:prstGeom prst="rect">
            <a:avLst/>
          </a:prstGeom>
          <a:noFill/>
          <a:ln>
            <a:noFill/>
          </a:ln>
        </p:spPr>
        <p:txBody>
          <a:bodyPr vert="horz" lIns="90000" tIns="45000" rIns="90000" bIns="4500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defRPr sz="2190"/>
            </a:pPr>
            <a:endParaRPr lang="en-US" sz="2190" b="0" i="0" u="none" strike="noStrike" kern="1200" dirty="0">
              <a:ln>
                <a:noFill/>
              </a:ln>
              <a:latin typeface="Arial" pitchFamily="18"/>
              <a:ea typeface="MS Gothic" pitchFamily="2"/>
              <a:cs typeface="Tahoma" pitchFamily="2"/>
            </a:endParaRPr>
          </a:p>
        </p:txBody>
      </p:sp>
      <p:sp>
        <p:nvSpPr>
          <p:cNvPr id="4" name="Title 3"/>
          <p:cNvSpPr>
            <a:spLocks noGrp="1"/>
          </p:cNvSpPr>
          <p:nvPr>
            <p:ph type="title"/>
          </p:nvPr>
        </p:nvSpPr>
        <p:spPr/>
        <p:txBody>
          <a:bodyPr>
            <a:normAutofit/>
          </a:bodyPr>
          <a:lstStyle/>
          <a:p>
            <a:pPr lvl="0"/>
            <a:r>
              <a:rPr lang="en-US" dirty="0" smtClean="0">
                <a:latin typeface="Arial" pitchFamily="18"/>
                <a:ea typeface="MS Gothic" pitchFamily="2"/>
                <a:cs typeface="Tahoma" pitchFamily="2"/>
              </a:rPr>
              <a:t>History &amp; Notes</a:t>
            </a:r>
            <a:endParaRPr lang="en-US" dirty="0"/>
          </a:p>
        </p:txBody>
      </p:sp>
      <p:sp>
        <p:nvSpPr>
          <p:cNvPr id="5" name="Content Placeholder 4"/>
          <p:cNvSpPr>
            <a:spLocks noGrp="1"/>
          </p:cNvSpPr>
          <p:nvPr>
            <p:ph idx="1"/>
          </p:nvPr>
        </p:nvSpPr>
        <p:spPr/>
        <p:txBody>
          <a:bodyPr/>
          <a:lstStyle/>
          <a:p>
            <a:pPr lvl="0" hangingPunct="0">
              <a:spcBef>
                <a:spcPts val="0"/>
              </a:spcBef>
              <a:defRPr sz="2190"/>
            </a:pPr>
            <a:r>
              <a:rPr lang="en-US" dirty="0" smtClean="0">
                <a:latin typeface="Arial" pitchFamily="18"/>
                <a:ea typeface="MS Gothic" pitchFamily="2"/>
                <a:cs typeface="Tahoma" pitchFamily="2"/>
              </a:rPr>
              <a:t>Using the Chorus library, Bloom would be able to send changes and receive the changes of other team members over the internet, via USB flash drives, or a local network.  Thus all of our work is safe &amp; viewable by the advisor.  Also, any new template books that have been built could show up in our list of available templates. </a:t>
            </a:r>
          </a:p>
          <a:p>
            <a:pPr lvl="0" hangingPunct="0">
              <a:spcBef>
                <a:spcPts val="0"/>
              </a:spcBef>
              <a:defRPr sz="2190"/>
            </a:pPr>
            <a:endParaRPr lang="en-US" dirty="0" smtClean="0">
              <a:latin typeface="Arial" pitchFamily="18"/>
              <a:ea typeface="MS Gothic" pitchFamily="2"/>
              <a:cs typeface="Tahoma" pitchFamily="2"/>
            </a:endParaRPr>
          </a:p>
          <a:p>
            <a:pPr lvl="0" hangingPunct="0">
              <a:spcBef>
                <a:spcPts val="0"/>
              </a:spcBef>
              <a:defRPr sz="2190"/>
            </a:pPr>
            <a:r>
              <a:rPr lang="en-US" dirty="0" smtClean="0">
                <a:latin typeface="Arial" pitchFamily="18"/>
                <a:ea typeface="MS Gothic" pitchFamily="2"/>
                <a:cs typeface="Tahoma" pitchFamily="2"/>
              </a:rPr>
              <a:t>In addition to this sending and receiving, Chorus opens up the ability to offer History and Notes features.</a:t>
            </a:r>
          </a:p>
          <a:p>
            <a:pPr lvl="0" hangingPunct="0">
              <a:spcBef>
                <a:spcPts val="0"/>
              </a:spcBef>
              <a:defRPr sz="2190"/>
            </a:pPr>
            <a:endParaRPr lang="en-US" dirty="0" smtClean="0">
              <a:latin typeface="Arial" pitchFamily="18"/>
              <a:ea typeface="MS Gothic" pitchFamily="2"/>
              <a:cs typeface="Tahoma" pitchFamily="2"/>
            </a:endParaRPr>
          </a:p>
          <a:p>
            <a:pPr lvl="0" hangingPunct="0">
              <a:spcBef>
                <a:spcPts val="0"/>
              </a:spcBef>
              <a:defRPr sz="2190"/>
            </a:pPr>
            <a:r>
              <a:rPr lang="en-US" dirty="0" smtClean="0">
                <a:latin typeface="Arial" pitchFamily="18"/>
                <a:ea typeface="MS Gothic" pitchFamily="2"/>
                <a:cs typeface="Tahoma" pitchFamily="2"/>
              </a:rPr>
              <a:t>In the following slides, I look at how that might look if incorporated into Bloom.</a:t>
            </a:r>
          </a:p>
          <a:p>
            <a:endParaRPr lang="en-US" dirty="0"/>
          </a:p>
        </p:txBody>
      </p:sp>
      <p:pic>
        <p:nvPicPr>
          <p:cNvPr id="7" name="Picture 6" descr="chorusLabelled.png"/>
          <p:cNvPicPr>
            <a:picLocks noChangeAspect="1"/>
          </p:cNvPicPr>
          <p:nvPr/>
        </p:nvPicPr>
        <p:blipFill>
          <a:blip r:embed="rId3" cstate="print"/>
          <a:stretch>
            <a:fillRect/>
          </a:stretch>
        </p:blipFill>
        <p:spPr>
          <a:xfrm>
            <a:off x="8316912" y="579437"/>
            <a:ext cx="980788" cy="1000404"/>
          </a:xfrm>
          <a:prstGeom prst="rect">
            <a:avLst/>
          </a:prstGeom>
        </p:spPr>
      </p:pic>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name="page21">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srcRect b="7459"/>
          <a:stretch>
            <a:fillRect/>
          </a:stretch>
        </p:blipFill>
        <p:spPr>
          <a:xfrm>
            <a:off x="0" y="360"/>
            <a:ext cx="10079640" cy="6522677"/>
          </a:xfrm>
          <a:prstGeom prst="rect">
            <a:avLst/>
          </a:prstGeom>
          <a:noFill/>
          <a:ln>
            <a:noFill/>
          </a:ln>
        </p:spPr>
      </p:pic>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name="page22">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srcRect b="6986"/>
          <a:stretch>
            <a:fillRect/>
          </a:stretch>
        </p:blipFill>
        <p:spPr>
          <a:xfrm>
            <a:off x="0" y="360"/>
            <a:ext cx="10079640" cy="7132277"/>
          </a:xfrm>
          <a:prstGeom prst="rect">
            <a:avLst/>
          </a:prstGeom>
          <a:noFill/>
          <a:ln>
            <a:noFill/>
          </a:ln>
        </p:spPr>
      </p:pic>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name="page20">
    <p:spTree>
      <p:nvGrpSpPr>
        <p:cNvPr id="1" name=""/>
        <p:cNvGrpSpPr/>
        <p:nvPr/>
      </p:nvGrpSpPr>
      <p:grpSpPr>
        <a:xfrm>
          <a:off x="0" y="0"/>
          <a:ext cx="0" cy="0"/>
          <a:chOff x="0" y="0"/>
          <a:chExt cx="0" cy="0"/>
        </a:xfrm>
      </p:grpSpPr>
      <p:sp>
        <p:nvSpPr>
          <p:cNvPr id="2" name="TextBox 1"/>
          <p:cNvSpPr txBox="1"/>
          <p:nvPr/>
        </p:nvSpPr>
        <p:spPr>
          <a:xfrm>
            <a:off x="1233721" y="832679"/>
            <a:ext cx="6415560" cy="4167360"/>
          </a:xfrm>
          <a:prstGeom prst="rect">
            <a:avLst/>
          </a:prstGeom>
          <a:noFill/>
          <a:ln>
            <a:noFill/>
          </a:ln>
        </p:spPr>
        <p:txBody>
          <a:bodyPr vert="horz" lIns="90000" tIns="45000" rIns="90000" bIns="4500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defRPr sz="2920"/>
            </a:pPr>
            <a:endParaRPr lang="en-US" sz="2400" b="0" i="0" u="none" strike="noStrike" kern="1200" dirty="0">
              <a:ln>
                <a:noFill/>
              </a:ln>
              <a:latin typeface="Arial" pitchFamily="18"/>
              <a:ea typeface="MS Gothic" pitchFamily="2"/>
              <a:cs typeface="Tahoma" pitchFamily="2"/>
            </a:endParaRPr>
          </a:p>
        </p:txBody>
      </p:sp>
      <p:sp>
        <p:nvSpPr>
          <p:cNvPr id="4" name="Title 3"/>
          <p:cNvSpPr>
            <a:spLocks noGrp="1"/>
          </p:cNvSpPr>
          <p:nvPr>
            <p:ph type="title"/>
          </p:nvPr>
        </p:nvSpPr>
        <p:spPr/>
        <p:txBody>
          <a:bodyPr/>
          <a:lstStyle/>
          <a:p>
            <a:r>
              <a:rPr lang="en-US" dirty="0" smtClean="0"/>
              <a:t>Settings</a:t>
            </a:r>
            <a:endParaRPr lang="en-US" dirty="0"/>
          </a:p>
        </p:txBody>
      </p:sp>
      <p:sp>
        <p:nvSpPr>
          <p:cNvPr id="5" name="Content Placeholder 4"/>
          <p:cNvSpPr>
            <a:spLocks noGrp="1"/>
          </p:cNvSpPr>
          <p:nvPr>
            <p:ph idx="1"/>
          </p:nvPr>
        </p:nvSpPr>
        <p:spPr/>
        <p:txBody>
          <a:bodyPr/>
          <a:lstStyle/>
          <a:p>
            <a:pPr lvl="0" hangingPunct="0">
              <a:spcBef>
                <a:spcPts val="0"/>
              </a:spcBef>
              <a:defRPr sz="2920"/>
            </a:pPr>
            <a:r>
              <a:rPr lang="en-US" dirty="0" smtClean="0">
                <a:latin typeface="Arial" pitchFamily="18"/>
                <a:ea typeface="MS Gothic" pitchFamily="2"/>
                <a:cs typeface="Tahoma" pitchFamily="2"/>
              </a:rPr>
              <a:t>With WeSay, we had good success with separating the program into 2 parts... the “Configuration Tool” and WeSay itself.</a:t>
            </a:r>
          </a:p>
          <a:p>
            <a:pPr lvl="0" hangingPunct="0">
              <a:spcBef>
                <a:spcPts val="0"/>
              </a:spcBef>
              <a:defRPr sz="2920"/>
            </a:pPr>
            <a:endParaRPr lang="en-US" dirty="0" smtClean="0">
              <a:latin typeface="Arial" pitchFamily="18"/>
              <a:ea typeface="MS Gothic" pitchFamily="2"/>
              <a:cs typeface="Tahoma" pitchFamily="2"/>
            </a:endParaRPr>
          </a:p>
          <a:p>
            <a:pPr lvl="0" hangingPunct="0">
              <a:spcBef>
                <a:spcPts val="0"/>
              </a:spcBef>
              <a:defRPr sz="2920"/>
            </a:pPr>
            <a:r>
              <a:rPr lang="en-US" dirty="0" smtClean="0">
                <a:latin typeface="Arial" pitchFamily="18"/>
                <a:ea typeface="MS Gothic" pitchFamily="2"/>
                <a:cs typeface="Tahoma" pitchFamily="2"/>
              </a:rPr>
              <a:t>With Bloom, I'm trying to get rid of the separate applications, while keeping the benefits.  All settings are under a single tab, which would ordinarily be locked.  When locked, the adviser can still get to it by pressing some magic key combination.</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pPr>
              <a:buNone/>
            </a:pPr>
            <a:r>
              <a:rPr lang="en-US" dirty="0" smtClean="0"/>
              <a:t>Bloom is a proposed desktop computer software application. It aims to encourage a low-training, high-output system where mother tongue speakers and their advocates work together to foster both community authorship and access to external material in the vernacular.  </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page16">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stretch>
            <a:fillRect/>
          </a:stretch>
        </p:blipFill>
        <p:spPr>
          <a:xfrm>
            <a:off x="985" y="0"/>
            <a:ext cx="10079640" cy="5864400"/>
          </a:xfrm>
          <a:prstGeom prst="rect">
            <a:avLst/>
          </a:prstGeom>
          <a:noFill/>
          <a:ln>
            <a:noFill/>
          </a:ln>
        </p:spPr>
      </p:pic>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name="page17">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srcRect b="8840"/>
          <a:stretch>
            <a:fillRect/>
          </a:stretch>
        </p:blipFill>
        <p:spPr>
          <a:xfrm>
            <a:off x="985" y="0"/>
            <a:ext cx="10079640" cy="6294437"/>
          </a:xfrm>
          <a:prstGeom prst="rect">
            <a:avLst/>
          </a:prstGeom>
          <a:noFill/>
          <a:ln>
            <a:noFill/>
          </a:ln>
        </p:spPr>
      </p:pic>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name="page18">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stretch>
            <a:fillRect/>
          </a:stretch>
        </p:blipFill>
        <p:spPr>
          <a:xfrm>
            <a:off x="0" y="0"/>
            <a:ext cx="10079640" cy="5864400"/>
          </a:xfrm>
          <a:prstGeom prst="rect">
            <a:avLst/>
          </a:prstGeom>
          <a:noFill/>
          <a:ln>
            <a:noFill/>
          </a:ln>
        </p:spPr>
      </p:pic>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name="page19">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stretch>
            <a:fillRect/>
          </a:stretch>
        </p:blipFill>
        <p:spPr>
          <a:xfrm>
            <a:off x="0" y="0"/>
            <a:ext cx="10079640" cy="5864400"/>
          </a:xfrm>
          <a:prstGeom prst="rect">
            <a:avLst/>
          </a:prstGeom>
          <a:noFill/>
          <a:ln>
            <a:noFill/>
          </a:ln>
        </p:spPr>
      </p:pic>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Formats</a:t>
            </a:r>
            <a:endParaRPr lang="en-US" dirty="0"/>
          </a:p>
        </p:txBody>
      </p:sp>
      <p:sp>
        <p:nvSpPr>
          <p:cNvPr id="3" name="Content Placeholder 2"/>
          <p:cNvSpPr>
            <a:spLocks noGrp="1"/>
          </p:cNvSpPr>
          <p:nvPr>
            <p:ph idx="1"/>
          </p:nvPr>
        </p:nvSpPr>
        <p:spPr>
          <a:xfrm>
            <a:off x="1230312" y="1763713"/>
            <a:ext cx="7162800" cy="4302124"/>
          </a:xfrm>
        </p:spPr>
        <p:txBody>
          <a:bodyPr>
            <a:normAutofit fontScale="47500" lnSpcReduction="20000"/>
          </a:bodyPr>
          <a:lstStyle/>
          <a:p>
            <a:r>
              <a:rPr lang="en-US" dirty="0" smtClean="0"/>
              <a:t>The initial Bloom prototype uses a subset of the same format as web pages: </a:t>
            </a:r>
            <a:r>
              <a:rPr lang="en-US" dirty="0" err="1" smtClean="0"/>
              <a:t>xhtml</a:t>
            </a:r>
            <a:r>
              <a:rPr lang="en-US" dirty="0" smtClean="0"/>
              <a:t> (XML Hypertext Markup Language) + CSS (Cascading Style Sheets).  Advantages:</a:t>
            </a:r>
          </a:p>
          <a:p>
            <a:pPr lvl="0"/>
            <a:r>
              <a:rPr lang="en-US" dirty="0" smtClean="0"/>
              <a:t>Longevity</a:t>
            </a:r>
          </a:p>
          <a:p>
            <a:pPr lvl="1"/>
            <a:r>
              <a:rPr lang="en-US" dirty="0" smtClean="0"/>
              <a:t>Even after Bloom goes away, you’ll always be able to open them.  </a:t>
            </a:r>
          </a:p>
          <a:p>
            <a:pPr lvl="0"/>
            <a:r>
              <a:rPr lang="en-US" dirty="0" smtClean="0"/>
              <a:t>Lower development/maintenance</a:t>
            </a:r>
            <a:r>
              <a:rPr lang="en-US" baseline="0" dirty="0" smtClean="0"/>
              <a:t> </a:t>
            </a:r>
            <a:r>
              <a:rPr lang="en-US" dirty="0" smtClean="0"/>
              <a:t>costs</a:t>
            </a:r>
          </a:p>
          <a:p>
            <a:pPr lvl="1"/>
            <a:r>
              <a:rPr lang="en-US" dirty="0" smtClean="0"/>
              <a:t>We can also leverage freely-available components to do screen and print rendering, without having to program and maintain all that ourselves. For example, the prototype uses </a:t>
            </a:r>
            <a:r>
              <a:rPr lang="en-US" dirty="0" err="1" smtClean="0"/>
              <a:t>FireFox’s</a:t>
            </a:r>
            <a:r>
              <a:rPr lang="en-US" dirty="0" smtClean="0"/>
              <a:t> rendering engine.</a:t>
            </a:r>
          </a:p>
          <a:p>
            <a:r>
              <a:rPr lang="en-US" dirty="0" smtClean="0"/>
              <a:t>Capability</a:t>
            </a:r>
          </a:p>
          <a:p>
            <a:pPr lvl="1"/>
            <a:r>
              <a:rPr lang="en-US" dirty="0" smtClean="0"/>
              <a:t>Since Firefox can display Complex Non-Roman scripts, Bloom can too.  Text can wrap around images, be laid out in tables, etc.</a:t>
            </a:r>
          </a:p>
          <a:p>
            <a:r>
              <a:rPr lang="en-US" dirty="0" smtClean="0"/>
              <a:t>Other Tools</a:t>
            </a:r>
          </a:p>
          <a:p>
            <a:pPr lvl="1"/>
            <a:r>
              <a:rPr lang="en-US" dirty="0" smtClean="0"/>
              <a:t>Using these open standards also means that a technician (not the target audience) may be able to use other tools, such as those from Adobe, to create content for Bloom as well as tweak Bloom-created books for final printing, when necessary.</a:t>
            </a:r>
          </a:p>
          <a:p>
            <a:endParaRPr lang="en-US" dirty="0" smtClean="0"/>
          </a:p>
          <a:p>
            <a:endParaRPr lang="en-US" dirty="0" smtClean="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 conversion</a:t>
            </a:r>
            <a:endParaRPr lang="en-US" dirty="0"/>
          </a:p>
        </p:txBody>
      </p:sp>
      <p:sp>
        <p:nvSpPr>
          <p:cNvPr id="3" name="Content Placeholder 2"/>
          <p:cNvSpPr>
            <a:spLocks noGrp="1"/>
          </p:cNvSpPr>
          <p:nvPr>
            <p:ph idx="1"/>
          </p:nvPr>
        </p:nvSpPr>
        <p:spPr/>
        <p:txBody>
          <a:bodyPr>
            <a:normAutofit fontScale="40000" lnSpcReduction="20000"/>
          </a:bodyPr>
          <a:lstStyle/>
          <a:p>
            <a:r>
              <a:rPr lang="en-US" dirty="0" smtClean="0"/>
              <a:t>People often ask, “How hard would it be to get documents from X to Bloom, or Bloom to X?” It’s important that as we evaluate the Bloom concept, we have realistic expectations.  I can make some predictions, but I’m afraid they get a bit technical:</a:t>
            </a:r>
          </a:p>
          <a:p>
            <a:r>
              <a:rPr lang="en-US" dirty="0" smtClean="0"/>
              <a:t>It’s helpful to talk about formats in terms of how </a:t>
            </a:r>
            <a:r>
              <a:rPr lang="en-US" i="1" dirty="0" smtClean="0"/>
              <a:t>constrained, </a:t>
            </a:r>
            <a:r>
              <a:rPr lang="en-US" dirty="0" smtClean="0"/>
              <a:t>or </a:t>
            </a:r>
            <a:r>
              <a:rPr lang="en-US" i="1" dirty="0" smtClean="0"/>
              <a:t>targeted </a:t>
            </a:r>
            <a:r>
              <a:rPr lang="en-US" dirty="0" smtClean="0"/>
              <a:t>they are. Html, as you can see from the Web, serves many different layout purposes, and PDF can represent any possible page. At the other end of the spectrum, Shell Book Maker’s format is tuned to the job of making basic books.  Bloom’s </a:t>
            </a:r>
            <a:r>
              <a:rPr lang="en-US" dirty="0" err="1" smtClean="0"/>
              <a:t>html+css</a:t>
            </a:r>
            <a:r>
              <a:rPr lang="en-US" dirty="0" smtClean="0"/>
              <a:t> lies in-between, because </a:t>
            </a:r>
            <a:r>
              <a:rPr lang="en-US" dirty="0" smtClean="0"/>
              <a:t>in order to help the user as much as it </a:t>
            </a:r>
            <a:r>
              <a:rPr lang="en-US" dirty="0" smtClean="0"/>
              <a:t>does, it will </a:t>
            </a:r>
            <a:r>
              <a:rPr lang="en-US" dirty="0" smtClean="0"/>
              <a:t>have to require the html to be laid out in particular </a:t>
            </a:r>
            <a:r>
              <a:rPr lang="en-US" dirty="0" smtClean="0"/>
              <a:t>ways</a:t>
            </a:r>
            <a:r>
              <a:rPr lang="en-US" dirty="0" smtClean="0"/>
              <a:t>:</a:t>
            </a:r>
            <a:endParaRPr lang="en-US" dirty="0" smtClean="0"/>
          </a:p>
          <a:p>
            <a:r>
              <a:rPr lang="en-US" dirty="0" smtClean="0"/>
              <a:t>Shell Book Maker --&gt; Bloom Html </a:t>
            </a:r>
            <a:r>
              <a:rPr lang="en-US" dirty="0" smtClean="0">
                <a:sym typeface="Wingdings" pitchFamily="2" charset="2"/>
              </a:rPr>
              <a:t> Any valid Html  PDF</a:t>
            </a:r>
          </a:p>
          <a:p>
            <a:r>
              <a:rPr lang="en-US" dirty="0" smtClean="0">
                <a:sym typeface="Wingdings" pitchFamily="2" charset="2"/>
              </a:rPr>
              <a:t>Moving from more targeted to less is normally easier then going the other direction.  </a:t>
            </a:r>
          </a:p>
          <a:p>
            <a:r>
              <a:rPr lang="en-US" dirty="0" smtClean="0">
                <a:sym typeface="Wingdings" pitchFamily="2" charset="2"/>
              </a:rPr>
              <a:t>Some implications of this:</a:t>
            </a:r>
            <a:endParaRPr lang="en-US" dirty="0" smtClean="0"/>
          </a:p>
          <a:p>
            <a:pPr>
              <a:buFont typeface="Arial" pitchFamily="34" charset="0"/>
              <a:buChar char="•"/>
            </a:pPr>
            <a:r>
              <a:rPr lang="en-US" dirty="0" smtClean="0"/>
              <a:t>The development effort required to automate conversion from </a:t>
            </a:r>
            <a:r>
              <a:rPr lang="en-US" dirty="0" err="1" smtClean="0"/>
              <a:t>ShellBook</a:t>
            </a:r>
            <a:r>
              <a:rPr lang="en-US" dirty="0" smtClean="0"/>
              <a:t> Maker’s format to Bloom’s may be much less than going the other direction. </a:t>
            </a:r>
          </a:p>
          <a:p>
            <a:pPr>
              <a:buFont typeface="Wingdings" pitchFamily="2" charset="2"/>
              <a:buChar char="§"/>
            </a:pPr>
            <a:r>
              <a:rPr lang="en-US" dirty="0" smtClean="0"/>
              <a:t>We should not expect </a:t>
            </a:r>
            <a:r>
              <a:rPr lang="en-US" dirty="0" smtClean="0"/>
              <a:t>to open </a:t>
            </a:r>
            <a:r>
              <a:rPr lang="en-US" dirty="0" smtClean="0"/>
              <a:t>an existing complicated </a:t>
            </a:r>
            <a:r>
              <a:rPr lang="en-US" dirty="0" smtClean="0"/>
              <a:t>document in, say, Publisher or </a:t>
            </a:r>
            <a:r>
              <a:rPr lang="en-US" dirty="0" err="1" smtClean="0"/>
              <a:t>Pagemaker</a:t>
            </a:r>
            <a:r>
              <a:rPr lang="en-US" dirty="0" smtClean="0"/>
              <a:t>, choose “save as html” and </a:t>
            </a:r>
            <a:r>
              <a:rPr lang="en-US" dirty="0" smtClean="0"/>
              <a:t>have </a:t>
            </a:r>
            <a:r>
              <a:rPr lang="en-US" dirty="0" smtClean="0"/>
              <a:t>a Bloom-compatible book.  </a:t>
            </a:r>
            <a:r>
              <a:rPr lang="en-US" dirty="0" smtClean="0"/>
              <a:t>It’s likely that creating Bloom templates/shells would require a technician who can handle actual html and </a:t>
            </a:r>
            <a:r>
              <a:rPr lang="en-US" dirty="0" err="1" smtClean="0"/>
              <a:t>css</a:t>
            </a:r>
            <a:r>
              <a:rPr lang="en-US" dirty="0" smtClean="0"/>
              <a:t> markup; the skill level should be less than that required, say, for Bible typesetting.</a:t>
            </a:r>
            <a:endParaRPr lang="en-US" dirty="0" smtClean="0"/>
          </a:p>
          <a:p>
            <a:pPr>
              <a:buFont typeface="Arial" pitchFamily="34" charset="0"/>
              <a:buChar char="•"/>
            </a:pPr>
            <a:r>
              <a:rPr lang="en-US" dirty="0" smtClean="0"/>
              <a:t>Going the opposite direction, however is easier.  </a:t>
            </a:r>
            <a:r>
              <a:rPr lang="en-US" dirty="0" err="1" smtClean="0"/>
              <a:t>Html+CSS</a:t>
            </a:r>
            <a:r>
              <a:rPr lang="en-US" dirty="0" smtClean="0"/>
              <a:t> created by Bloom will display correctly when opened in any browser, and should be readily importable into full-strength page layout applications.</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Profiles</a:t>
            </a:r>
            <a:endParaRPr lang="en-US" dirty="0"/>
          </a:p>
        </p:txBody>
      </p:sp>
      <p:sp>
        <p:nvSpPr>
          <p:cNvPr id="3" name="Content Placeholder 2"/>
          <p:cNvSpPr>
            <a:spLocks noGrp="1"/>
          </p:cNvSpPr>
          <p:nvPr>
            <p:ph idx="1"/>
          </p:nvPr>
        </p:nvSpPr>
        <p:spPr/>
        <p:txBody>
          <a:bodyPr>
            <a:normAutofit/>
          </a:bodyPr>
          <a:lstStyle/>
          <a:p>
            <a:pPr>
              <a:buNone/>
            </a:pPr>
            <a:r>
              <a:rPr lang="en-US" dirty="0" smtClean="0"/>
              <a:t>Like WeSay, there are two intended users:</a:t>
            </a:r>
          </a:p>
          <a:p>
            <a:pPr>
              <a:buFont typeface="Arial" pitchFamily="34" charset="0"/>
              <a:buChar char="•"/>
            </a:pPr>
            <a:r>
              <a:rPr lang="en-US" dirty="0" smtClean="0"/>
              <a:t>The primary user is a Mother Tongue Literacy Worker.  She has basic computer skills, little access to technical help.</a:t>
            </a:r>
          </a:p>
          <a:p>
            <a:pPr>
              <a:buFont typeface="Arial" pitchFamily="34" charset="0"/>
              <a:buChar char="•"/>
            </a:pPr>
            <a:r>
              <a:rPr lang="en-US" dirty="0" smtClean="0"/>
              <a:t>The secondary user is the Advisor/Advocate.  He or she has more advanced computer skills and lots of access to technical help.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Goals</a:t>
            </a:r>
            <a:endParaRPr lang="en-US" dirty="0"/>
          </a:p>
        </p:txBody>
      </p:sp>
      <p:sp>
        <p:nvSpPr>
          <p:cNvPr id="3" name="Content Placeholder 2"/>
          <p:cNvSpPr>
            <a:spLocks noGrp="1"/>
          </p:cNvSpPr>
          <p:nvPr>
            <p:ph idx="1"/>
          </p:nvPr>
        </p:nvSpPr>
        <p:spPr>
          <a:xfrm>
            <a:off x="1230312" y="1417637"/>
            <a:ext cx="8347076" cy="5335588"/>
          </a:xfrm>
        </p:spPr>
        <p:txBody>
          <a:bodyPr>
            <a:normAutofit fontScale="77500" lnSpcReduction="20000"/>
          </a:bodyPr>
          <a:lstStyle/>
          <a:p>
            <a:pPr>
              <a:spcBef>
                <a:spcPts val="1800"/>
              </a:spcBef>
              <a:spcAft>
                <a:spcPts val="0"/>
              </a:spcAft>
            </a:pPr>
            <a:r>
              <a:rPr lang="en-US" dirty="0" smtClean="0"/>
              <a:t>Templates</a:t>
            </a:r>
          </a:p>
          <a:p>
            <a:pPr lvl="1">
              <a:buNone/>
            </a:pPr>
            <a:r>
              <a:rPr lang="en-US" dirty="0" smtClean="0"/>
              <a:t>Provide lots of templates, and let people fill them in. </a:t>
            </a:r>
          </a:p>
          <a:p>
            <a:pPr lvl="2">
              <a:buNone/>
            </a:pPr>
            <a:r>
              <a:rPr lang="en-US" dirty="0" smtClean="0"/>
              <a:t>The closest analogy is how presentation software (e.g. PowerPoint) works.  These programs generally encourage pumping out the content, not tweaking the layout.</a:t>
            </a:r>
          </a:p>
          <a:p>
            <a:pPr>
              <a:spcAft>
                <a:spcPts val="0"/>
              </a:spcAft>
            </a:pPr>
            <a:r>
              <a:rPr lang="en-US" dirty="0" smtClean="0"/>
              <a:t>No File System</a:t>
            </a:r>
          </a:p>
          <a:p>
            <a:pPr lvl="1">
              <a:buNone/>
            </a:pPr>
            <a:r>
              <a:rPr lang="en-US" dirty="0" smtClean="0"/>
              <a:t>Hide the file system, just show books.</a:t>
            </a:r>
          </a:p>
          <a:p>
            <a:pPr>
              <a:spcAft>
                <a:spcPts val="0"/>
              </a:spcAft>
            </a:pPr>
            <a:r>
              <a:rPr lang="en-US" dirty="0" smtClean="0"/>
              <a:t>Sharing</a:t>
            </a:r>
          </a:p>
          <a:p>
            <a:pPr lvl="1">
              <a:buNone/>
            </a:pPr>
            <a:r>
              <a:rPr lang="en-US" dirty="0" smtClean="0"/>
              <a:t>Make it trivial to share the library with remote colleagues.</a:t>
            </a:r>
          </a:p>
          <a:p>
            <a:pPr>
              <a:spcAft>
                <a:spcPts val="0"/>
              </a:spcAft>
            </a:pPr>
            <a:r>
              <a:rPr lang="en-US" dirty="0" smtClean="0"/>
              <a:t>Customizing</a:t>
            </a:r>
          </a:p>
          <a:p>
            <a:pPr lvl="1">
              <a:buNone/>
            </a:pPr>
            <a:r>
              <a:rPr lang="en-US" dirty="0" smtClean="0"/>
              <a:t>Make it easy to get existing templates/shell books into the system.</a:t>
            </a:r>
          </a:p>
          <a:p>
            <a:pPr>
              <a:spcBef>
                <a:spcPts val="1800"/>
              </a:spcBef>
              <a:spcAft>
                <a:spcPts val="0"/>
              </a:spcAft>
            </a:pPr>
            <a:r>
              <a:rPr lang="en-US" dirty="0" smtClean="0"/>
              <a:t>Tweaking</a:t>
            </a:r>
          </a:p>
          <a:p>
            <a:pPr lvl="1">
              <a:buFont typeface="Arial" pitchFamily="34" charset="0"/>
              <a:buChar char="•"/>
            </a:pPr>
            <a:r>
              <a:rPr lang="en-US" dirty="0" smtClean="0"/>
              <a:t>Make it easy to open the resulting books in a full-strength page layout program for tweaking.</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l"/>
            <a:r>
              <a:rPr lang="en-US" dirty="0" smtClean="0"/>
              <a:t>Templates</a:t>
            </a:r>
            <a:endParaRPr lang="en-US" dirty="0"/>
          </a:p>
        </p:txBody>
      </p:sp>
      <p:sp>
        <p:nvSpPr>
          <p:cNvPr id="7" name="Content Placeholder 6"/>
          <p:cNvSpPr>
            <a:spLocks noGrp="1"/>
          </p:cNvSpPr>
          <p:nvPr>
            <p:ph idx="1"/>
          </p:nvPr>
        </p:nvSpPr>
        <p:spPr>
          <a:xfrm>
            <a:off x="1230312" y="1341437"/>
            <a:ext cx="8458200" cy="2514600"/>
          </a:xfrm>
        </p:spPr>
        <p:txBody>
          <a:bodyPr>
            <a:normAutofit fontScale="92500" lnSpcReduction="20000"/>
          </a:bodyPr>
          <a:lstStyle/>
          <a:p>
            <a:pPr marL="0" lvl="0" indent="0" hangingPunct="0">
              <a:spcBef>
                <a:spcPts val="0"/>
              </a:spcBef>
              <a:buNone/>
              <a:defRPr sz="2920"/>
            </a:pPr>
            <a:r>
              <a:rPr lang="en-US" dirty="0">
                <a:latin typeface="Arial" pitchFamily="18"/>
                <a:ea typeface="MS Gothic" pitchFamily="2"/>
                <a:cs typeface="Tahoma" pitchFamily="2"/>
              </a:rPr>
              <a:t>Bloom </a:t>
            </a:r>
            <a:r>
              <a:rPr lang="en-US" dirty="0" smtClean="0">
                <a:latin typeface="Arial" pitchFamily="18"/>
                <a:ea typeface="MS Gothic" pitchFamily="2"/>
                <a:cs typeface="Tahoma" pitchFamily="2"/>
              </a:rPr>
              <a:t>keeps things </a:t>
            </a:r>
            <a:r>
              <a:rPr lang="en-US" dirty="0">
                <a:latin typeface="Arial" pitchFamily="18"/>
                <a:ea typeface="MS Gothic" pitchFamily="2"/>
                <a:cs typeface="Tahoma" pitchFamily="2"/>
              </a:rPr>
              <a:t>simple by replacing </a:t>
            </a:r>
            <a:r>
              <a:rPr lang="en-US" dirty="0" smtClean="0">
                <a:latin typeface="Arial" pitchFamily="18"/>
                <a:ea typeface="MS Gothic" pitchFamily="2"/>
                <a:cs typeface="Tahoma" pitchFamily="2"/>
              </a:rPr>
              <a:t>many of the operations </a:t>
            </a:r>
            <a:r>
              <a:rPr lang="en-US" dirty="0">
                <a:latin typeface="Arial" pitchFamily="18"/>
                <a:ea typeface="MS Gothic" pitchFamily="2"/>
                <a:cs typeface="Tahoma" pitchFamily="2"/>
              </a:rPr>
              <a:t>of normal Page Layout applications (flow, size, format, crop, etc.) with ready-made templates.</a:t>
            </a:r>
          </a:p>
          <a:p>
            <a:pPr marL="0" lvl="0" indent="0" hangingPunct="0">
              <a:spcBef>
                <a:spcPts val="0"/>
              </a:spcBef>
              <a:buNone/>
              <a:defRPr sz="2920"/>
            </a:pPr>
            <a:endParaRPr lang="en-US" dirty="0">
              <a:latin typeface="Arial" pitchFamily="18"/>
              <a:ea typeface="MS Gothic" pitchFamily="2"/>
              <a:cs typeface="Tahoma" pitchFamily="2"/>
            </a:endParaRPr>
          </a:p>
          <a:p>
            <a:pPr marL="0" lvl="0" indent="0" hangingPunct="0">
              <a:spcBef>
                <a:spcPts val="0"/>
              </a:spcBef>
              <a:buNone/>
              <a:defRPr sz="2920"/>
            </a:pPr>
            <a:r>
              <a:rPr lang="en-US" dirty="0">
                <a:latin typeface="Arial" pitchFamily="18"/>
                <a:ea typeface="MS Gothic" pitchFamily="2"/>
                <a:cs typeface="Tahoma" pitchFamily="2"/>
              </a:rPr>
              <a:t>So the first step in making a book is looking through the available templates and choosing one to use as the basis for a book</a:t>
            </a:r>
            <a:r>
              <a:rPr lang="en-US" dirty="0" smtClean="0">
                <a:latin typeface="Arial" pitchFamily="18"/>
                <a:ea typeface="MS Gothic" pitchFamily="2"/>
                <a:cs typeface="Tahoma" pitchFamily="2"/>
              </a:rPr>
              <a:t>.</a:t>
            </a:r>
          </a:p>
          <a:p>
            <a:pPr marL="0" lvl="0" indent="0" hangingPunct="0">
              <a:spcBef>
                <a:spcPts val="0"/>
              </a:spcBef>
              <a:buNone/>
              <a:defRPr sz="2920"/>
            </a:pPr>
            <a:endParaRPr lang="en-US" dirty="0">
              <a:latin typeface="Arial" pitchFamily="18"/>
              <a:ea typeface="MS Gothic" pitchFamily="2"/>
              <a:cs typeface="Tahoma" pitchFamily="2"/>
            </a:endParaRPr>
          </a:p>
          <a:p>
            <a:pPr marL="0" lvl="0" indent="0" hangingPunct="0">
              <a:spcBef>
                <a:spcPts val="0"/>
              </a:spcBef>
              <a:buNone/>
              <a:defRPr sz="2920"/>
            </a:pPr>
            <a:endParaRPr lang="en-US" dirty="0">
              <a:latin typeface="Arial" pitchFamily="18"/>
              <a:ea typeface="MS Gothic" pitchFamily="2"/>
              <a:cs typeface="Tahoma" pitchFamily="2"/>
            </a:endParaRPr>
          </a:p>
          <a:p>
            <a:endParaRPr lang="en-US" dirty="0"/>
          </a:p>
        </p:txBody>
      </p:sp>
      <p:pic>
        <p:nvPicPr>
          <p:cNvPr id="13" name="Picture 12"/>
          <p:cNvPicPr>
            <a:picLocks noChangeAspect="1"/>
          </p:cNvPicPr>
          <p:nvPr/>
        </p:nvPicPr>
        <p:blipFill>
          <a:blip r:embed="rId3" cstate="print"/>
          <a:stretch>
            <a:fillRect/>
          </a:stretch>
        </p:blipFill>
        <p:spPr>
          <a:xfrm>
            <a:off x="3821112" y="3856037"/>
            <a:ext cx="5714999" cy="3325023"/>
          </a:xfrm>
          <a:prstGeom prst="rect">
            <a:avLst/>
          </a:prstGeom>
          <a:noFill/>
          <a:ln>
            <a:noFill/>
          </a:ln>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Templates</a:t>
            </a:r>
            <a:endParaRPr lang="en-US" dirty="0"/>
          </a:p>
        </p:txBody>
      </p:sp>
      <p:sp>
        <p:nvSpPr>
          <p:cNvPr id="3" name="Content Placeholder 2"/>
          <p:cNvSpPr>
            <a:spLocks noGrp="1"/>
          </p:cNvSpPr>
          <p:nvPr>
            <p:ph idx="1"/>
          </p:nvPr>
        </p:nvSpPr>
        <p:spPr>
          <a:xfrm>
            <a:off x="1230312" y="1763713"/>
            <a:ext cx="8347076" cy="5368924"/>
          </a:xfrm>
        </p:spPr>
        <p:txBody>
          <a:bodyPr>
            <a:normAutofit fontScale="92500" lnSpcReduction="10000"/>
          </a:bodyPr>
          <a:lstStyle/>
          <a:p>
            <a:r>
              <a:rPr lang="en-US" dirty="0" smtClean="0"/>
              <a:t>Where do templates come from?</a:t>
            </a:r>
          </a:p>
          <a:p>
            <a:r>
              <a:rPr lang="en-US" dirty="0" smtClean="0"/>
              <a:t>Bloom would come with some templates, but literacy advisors could copy them and make their own.  They are just files, editable in some full-strength open-source program.  See the section on “File Formats” for more information.</a:t>
            </a:r>
          </a:p>
          <a:p>
            <a:r>
              <a:rPr lang="en-US" dirty="0" smtClean="0"/>
              <a:t>Templates would also be available on internet repositories.  In areas with occasional internet access, advisors could set up Bloom to “subscribe” to one or more of these, so that as new templates become available, they would show up in Bloom.</a:t>
            </a:r>
          </a:p>
          <a:p>
            <a:endParaRPr lang="en-US"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Templates</a:t>
            </a:r>
            <a:endParaRPr lang="en-US" dirty="0"/>
          </a:p>
        </p:txBody>
      </p:sp>
      <p:sp>
        <p:nvSpPr>
          <p:cNvPr id="3" name="Content Placeholder 2"/>
          <p:cNvSpPr>
            <a:spLocks noGrp="1"/>
          </p:cNvSpPr>
          <p:nvPr>
            <p:ph idx="1"/>
          </p:nvPr>
        </p:nvSpPr>
        <p:spPr/>
        <p:txBody>
          <a:bodyPr/>
          <a:lstStyle/>
          <a:p>
            <a:r>
              <a:rPr lang="en-US" dirty="0" smtClean="0"/>
              <a:t>The actual templates would be created by literacy specialists, or you yourself, not by a software developer.</a:t>
            </a:r>
          </a:p>
          <a:p>
            <a:r>
              <a:rPr lang="en-US" dirty="0" smtClean="0"/>
              <a:t>Therefore, pay no attention to the details of the templates you see in this document.  </a:t>
            </a:r>
          </a:p>
          <a:p>
            <a:r>
              <a:rPr lang="en-US" dirty="0" smtClean="0"/>
              <a:t>These details are </a:t>
            </a:r>
            <a:r>
              <a:rPr lang="en-US" i="1" dirty="0" smtClean="0"/>
              <a:t>not</a:t>
            </a:r>
            <a:r>
              <a:rPr lang="en-US" dirty="0" smtClean="0"/>
              <a:t> part of the proposal.</a:t>
            </a:r>
          </a:p>
          <a:p>
            <a:endParaRPr lang="en-US"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l"/>
            <a:r>
              <a:rPr lang="en-US" dirty="0" smtClean="0"/>
              <a:t>Blank Book Templates</a:t>
            </a:r>
            <a:endParaRPr lang="en-US" dirty="0"/>
          </a:p>
        </p:txBody>
      </p:sp>
      <p:sp>
        <p:nvSpPr>
          <p:cNvPr id="7" name="Content Placeholder 6"/>
          <p:cNvSpPr>
            <a:spLocks noGrp="1"/>
          </p:cNvSpPr>
          <p:nvPr>
            <p:ph idx="1"/>
          </p:nvPr>
        </p:nvSpPr>
        <p:spPr>
          <a:xfrm>
            <a:off x="1230312" y="1763713"/>
            <a:ext cx="4724400" cy="4989512"/>
          </a:xfrm>
        </p:spPr>
        <p:txBody>
          <a:bodyPr>
            <a:normAutofit lnSpcReduction="10000"/>
          </a:bodyPr>
          <a:lstStyle/>
          <a:p>
            <a:pPr marL="0" lvl="0" indent="0" hangingPunct="0">
              <a:spcBef>
                <a:spcPts val="0"/>
              </a:spcBef>
              <a:buNone/>
              <a:defRPr sz="2920"/>
            </a:pPr>
            <a:r>
              <a:rPr lang="en-US" dirty="0" smtClean="0">
                <a:latin typeface="Arial" pitchFamily="18"/>
                <a:ea typeface="MS Gothic" pitchFamily="2"/>
                <a:cs typeface="Tahoma" pitchFamily="2"/>
              </a:rPr>
              <a:t>The templates at the top are just </a:t>
            </a:r>
            <a:r>
              <a:rPr lang="en-US" dirty="0">
                <a:latin typeface="Arial" pitchFamily="18"/>
                <a:ea typeface="MS Gothic" pitchFamily="2"/>
                <a:cs typeface="Tahoma" pitchFamily="2"/>
              </a:rPr>
              <a:t>layout aids. These are used for locally authored titles</a:t>
            </a:r>
            <a:r>
              <a:rPr lang="en-US" dirty="0" smtClean="0">
                <a:latin typeface="Arial" pitchFamily="18"/>
                <a:ea typeface="MS Gothic" pitchFamily="2"/>
                <a:cs typeface="Tahoma" pitchFamily="2"/>
              </a:rPr>
              <a:t>.</a:t>
            </a:r>
          </a:p>
          <a:p>
            <a:pPr marL="0" lvl="0" indent="0" hangingPunct="0">
              <a:spcBef>
                <a:spcPts val="0"/>
              </a:spcBef>
              <a:buNone/>
              <a:defRPr sz="2920"/>
            </a:pPr>
            <a:endParaRPr lang="en-US" dirty="0" smtClean="0">
              <a:latin typeface="Arial" pitchFamily="18"/>
              <a:ea typeface="MS Gothic" pitchFamily="2"/>
              <a:cs typeface="Tahoma" pitchFamily="2"/>
            </a:endParaRPr>
          </a:p>
          <a:p>
            <a:pPr marL="0" lvl="0" indent="0" hangingPunct="0">
              <a:spcBef>
                <a:spcPts val="0"/>
              </a:spcBef>
              <a:buNone/>
              <a:defRPr sz="2920"/>
            </a:pPr>
            <a:r>
              <a:rPr lang="en-US" dirty="0" smtClean="0">
                <a:latin typeface="Arial" pitchFamily="18"/>
                <a:ea typeface="MS Gothic" pitchFamily="2"/>
                <a:cs typeface="Tahoma" pitchFamily="2"/>
              </a:rPr>
              <a:t>A template has a paper size and orientation.</a:t>
            </a:r>
          </a:p>
          <a:p>
            <a:pPr marL="0" lvl="0" indent="0" hangingPunct="0">
              <a:spcBef>
                <a:spcPts val="0"/>
              </a:spcBef>
              <a:buNone/>
              <a:defRPr sz="2920"/>
            </a:pPr>
            <a:endParaRPr lang="en-US" dirty="0" smtClean="0">
              <a:latin typeface="Arial" pitchFamily="18"/>
              <a:ea typeface="MS Gothic" pitchFamily="2"/>
              <a:cs typeface="Tahoma" pitchFamily="2"/>
            </a:endParaRPr>
          </a:p>
          <a:p>
            <a:pPr marL="0" lvl="0" indent="0" hangingPunct="0">
              <a:spcBef>
                <a:spcPts val="0"/>
              </a:spcBef>
              <a:buNone/>
              <a:defRPr sz="2920"/>
            </a:pPr>
            <a:endParaRPr lang="en-US" sz="1900" dirty="0" smtClean="0">
              <a:latin typeface="Arial" pitchFamily="18"/>
              <a:ea typeface="MS Gothic" pitchFamily="2"/>
              <a:cs typeface="Tahoma" pitchFamily="2"/>
            </a:endParaRPr>
          </a:p>
          <a:p>
            <a:pPr marL="0" lvl="0" indent="0" hangingPunct="0">
              <a:spcBef>
                <a:spcPts val="0"/>
              </a:spcBef>
              <a:buNone/>
              <a:defRPr sz="2920"/>
            </a:pPr>
            <a:r>
              <a:rPr lang="en-US" sz="1900" dirty="0" smtClean="0">
                <a:latin typeface="Arial" pitchFamily="18"/>
                <a:ea typeface="MS Gothic" pitchFamily="2"/>
                <a:cs typeface="Tahoma" pitchFamily="2"/>
              </a:rPr>
              <a:t>(</a:t>
            </a:r>
            <a:r>
              <a:rPr lang="en-US" sz="1900" dirty="0" err="1" smtClean="0">
                <a:latin typeface="Arial" pitchFamily="18"/>
                <a:ea typeface="MS Gothic" pitchFamily="2"/>
                <a:cs typeface="Tahoma" pitchFamily="2"/>
              </a:rPr>
              <a:t>nb</a:t>
            </a:r>
            <a:r>
              <a:rPr lang="en-US" sz="1900" dirty="0" smtClean="0">
                <a:latin typeface="Arial" pitchFamily="18"/>
                <a:ea typeface="MS Gothic" pitchFamily="2"/>
                <a:cs typeface="Tahoma" pitchFamily="2"/>
              </a:rPr>
              <a:t>: Picture Dictionary is perhaps out of place in this illustration… if it comes with illustrations and national-language words, then it’s more of a shell book)</a:t>
            </a:r>
            <a:endParaRPr lang="en-US" sz="1900" dirty="0">
              <a:latin typeface="Arial" pitchFamily="18"/>
              <a:ea typeface="MS Gothic" pitchFamily="2"/>
              <a:cs typeface="Tahoma" pitchFamily="2"/>
            </a:endParaRPr>
          </a:p>
          <a:p>
            <a:pPr marL="0" lvl="0" indent="0" hangingPunct="0">
              <a:spcBef>
                <a:spcPts val="0"/>
              </a:spcBef>
              <a:buNone/>
              <a:defRPr sz="2920"/>
            </a:pPr>
            <a:endParaRPr lang="en-US" dirty="0">
              <a:latin typeface="Arial" pitchFamily="18"/>
              <a:ea typeface="MS Gothic" pitchFamily="2"/>
              <a:cs typeface="Tahoma" pitchFamily="2"/>
            </a:endParaRPr>
          </a:p>
          <a:p>
            <a:pPr marL="0" lvl="0" indent="0" hangingPunct="0">
              <a:spcBef>
                <a:spcPts val="0"/>
              </a:spcBef>
              <a:buNone/>
              <a:defRPr sz="2920"/>
            </a:pPr>
            <a:endParaRPr lang="en-US" dirty="0">
              <a:latin typeface="Arial" pitchFamily="18"/>
              <a:ea typeface="MS Gothic" pitchFamily="2"/>
              <a:cs typeface="Tahoma" pitchFamily="2"/>
            </a:endParaRPr>
          </a:p>
          <a:p>
            <a:endParaRPr lang="en-US" dirty="0"/>
          </a:p>
        </p:txBody>
      </p:sp>
      <p:pic>
        <p:nvPicPr>
          <p:cNvPr id="8" name="Picture 7"/>
          <p:cNvPicPr>
            <a:picLocks noChangeAspect="1"/>
          </p:cNvPicPr>
          <p:nvPr/>
        </p:nvPicPr>
        <p:blipFill>
          <a:blip r:embed="rId3" cstate="print"/>
          <a:srcRect t="3898" r="67493"/>
          <a:stretch>
            <a:fillRect/>
          </a:stretch>
        </p:blipFill>
        <p:spPr>
          <a:xfrm>
            <a:off x="6411912" y="1265237"/>
            <a:ext cx="3276600" cy="5635800"/>
          </a:xfrm>
          <a:prstGeom prst="rect">
            <a:avLst/>
          </a:prstGeom>
          <a:noFill/>
          <a:ln>
            <a:noFill/>
          </a:ln>
        </p:spPr>
      </p:pic>
      <p:sp>
        <p:nvSpPr>
          <p:cNvPr id="5" name="Rectangle 4"/>
          <p:cNvSpPr/>
          <p:nvPr/>
        </p:nvSpPr>
        <p:spPr>
          <a:xfrm>
            <a:off x="6259512" y="4160837"/>
            <a:ext cx="3581400" cy="2971800"/>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030912" y="1189037"/>
            <a:ext cx="3581400" cy="609600"/>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1500</TotalTime>
  <Words>2141</Words>
  <Application>Microsoft Office PowerPoint</Application>
  <PresentationFormat>Custom</PresentationFormat>
  <Paragraphs>113</Paragraphs>
  <Slides>35</Slides>
  <Notes>26</Notes>
  <HiddenSlides>0</HiddenSlides>
  <MMClips>0</MMClips>
  <ScaleCrop>false</ScaleCrop>
  <HeadingPairs>
    <vt:vector size="4" baseType="variant">
      <vt:variant>
        <vt:lpstr>Theme</vt:lpstr>
      </vt:variant>
      <vt:variant>
        <vt:i4>2</vt:i4>
      </vt:variant>
      <vt:variant>
        <vt:lpstr>Slide Titles</vt:lpstr>
      </vt:variant>
      <vt:variant>
        <vt:i4>35</vt:i4>
      </vt:variant>
    </vt:vector>
  </HeadingPairs>
  <TitlesOfParts>
    <vt:vector size="37" baseType="lpstr">
      <vt:lpstr>Custom Design</vt:lpstr>
      <vt:lpstr>1_Custom Design</vt:lpstr>
      <vt:lpstr>Slide 1</vt:lpstr>
      <vt:lpstr>Audience</vt:lpstr>
      <vt:lpstr>Summary</vt:lpstr>
      <vt:lpstr>User Profiles</vt:lpstr>
      <vt:lpstr>Key Goals</vt:lpstr>
      <vt:lpstr>Templates</vt:lpstr>
      <vt:lpstr>Templates</vt:lpstr>
      <vt:lpstr>Templates</vt:lpstr>
      <vt:lpstr>Blank Book Templates</vt:lpstr>
      <vt:lpstr>Shell Book Templates</vt:lpstr>
      <vt:lpstr>Our books collection</vt:lpstr>
      <vt:lpstr>Slide 12</vt:lpstr>
      <vt:lpstr>Slide 13</vt:lpstr>
      <vt:lpstr>Slide 14</vt:lpstr>
      <vt:lpstr>Slide 15</vt:lpstr>
      <vt:lpstr>Text Sizing</vt:lpstr>
      <vt:lpstr>Illustrations</vt:lpstr>
      <vt:lpstr>Illustrations</vt:lpstr>
      <vt:lpstr>Illustrations</vt:lpstr>
      <vt:lpstr>Illustration Licenses</vt:lpstr>
      <vt:lpstr>MetaData</vt:lpstr>
      <vt:lpstr>Slide 22</vt:lpstr>
      <vt:lpstr>Slide 23</vt:lpstr>
      <vt:lpstr>Publish Mode</vt:lpstr>
      <vt:lpstr>Slide 25</vt:lpstr>
      <vt:lpstr>History &amp; Notes</vt:lpstr>
      <vt:lpstr>Slide 27</vt:lpstr>
      <vt:lpstr>Slide 28</vt:lpstr>
      <vt:lpstr>Settings</vt:lpstr>
      <vt:lpstr>Slide 30</vt:lpstr>
      <vt:lpstr>Slide 31</vt:lpstr>
      <vt:lpstr>Slide 32</vt:lpstr>
      <vt:lpstr>Slide 33</vt:lpstr>
      <vt:lpstr>File Formats</vt:lpstr>
      <vt:lpstr>Format conversion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Bloom</dc:title>
  <dc:creator>John</dc:creator>
  <cp:lastModifiedBy>John</cp:lastModifiedBy>
  <cp:revision>64</cp:revision>
  <dcterms:created xsi:type="dcterms:W3CDTF">2010-01-08T10:43:45Z</dcterms:created>
  <dcterms:modified xsi:type="dcterms:W3CDTF">2010-05-05T04:16:32Z</dcterms:modified>
</cp:coreProperties>
</file>