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9E2CA"/>
          </a:solidFill>
        </a:fill>
      </a:tcStyle>
    </a:wholeTbl>
    <a:band2H>
      <a:tcTxStyle b="def" i="def"/>
      <a:tcStyle>
        <a:tcBdr/>
        <a:fill>
          <a:solidFill>
            <a:srgbClr val="FCF1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D3D6"/>
          </a:solidFill>
        </a:fill>
      </a:tcStyle>
    </a:wholeTbl>
    <a:band2H>
      <a:tcTxStyle b="def" i="def"/>
      <a:tcStyle>
        <a:tcBdr/>
        <a:fill>
          <a:solidFill>
            <a:srgbClr val="FAEA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ACECE"/>
          </a:solidFill>
        </a:fill>
      </a:tcStyle>
    </a:wholeTbl>
    <a:band2H>
      <a:tcTxStyle b="def" i="def"/>
      <a:tcStyle>
        <a:tcBdr/>
        <a:fill>
          <a:solidFill>
            <a:srgbClr val="F5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gradFill flip="none" rotWithShape="1">
          <a:gsLst>
            <a:gs pos="0">
              <a:srgbClr val="BFC4D3"/>
            </a:gs>
            <a:gs pos="12000">
              <a:srgbClr val="BF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685800" y="3355847"/>
            <a:ext cx="8077200" cy="350215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685800" y="0"/>
            <a:ext cx="8077200" cy="33284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" name="Shape 17"/>
          <p:cNvSpPr/>
          <p:nvPr/>
        </p:nvSpPr>
        <p:spPr>
          <a:xfrm>
            <a:off x="0" y="5128333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57200" y="0"/>
            <a:ext cx="8229600" cy="15558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6598918" y="0"/>
            <a:ext cx="4572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108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6647687" y="0"/>
            <a:ext cx="2514603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0" name="Shape 110"/>
          <p:cNvSpPr/>
          <p:nvPr>
            <p:ph type="title"/>
          </p:nvPr>
        </p:nvSpPr>
        <p:spPr>
          <a:xfrm>
            <a:off x="6781800" y="0"/>
            <a:ext cx="1905000" cy="64008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457200" y="304800"/>
            <a:ext cx="6019800" cy="655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BFC4D3"/>
            </a:gs>
            <a:gs pos="12000">
              <a:srgbClr val="BF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0" y="2602520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35" name="Shape 35"/>
          <p:cNvSpPr/>
          <p:nvPr>
            <p:ph type="title"/>
          </p:nvPr>
        </p:nvSpPr>
        <p:spPr>
          <a:xfrm>
            <a:off x="749808" y="0"/>
            <a:ext cx="8013194" cy="175565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pPr/>
            <a: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740662" y="1828800"/>
            <a:ext cx="8022338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457200" y="0"/>
            <a:ext cx="8229600" cy="15558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body" sz="half" idx="1"/>
          </p:nvPr>
        </p:nvSpPr>
        <p:spPr>
          <a:xfrm>
            <a:off x="457200" y="1773934"/>
            <a:ext cx="4038600" cy="508406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107792"/>
            <a:ext cx="8229600" cy="134027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457200" y="1448068"/>
            <a:ext cx="4040188" cy="121719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cap="all" sz="2300"/>
            </a:lvl1pPr>
            <a:lvl2pPr marL="0" indent="0">
              <a:buClrTx/>
              <a:buSzTx/>
              <a:buFontTx/>
              <a:buNone/>
              <a:defRPr cap="all" sz="2300"/>
            </a:lvl2pPr>
            <a:lvl3pPr marL="0" indent="0">
              <a:buClrTx/>
              <a:buSzTx/>
              <a:buFontTx/>
              <a:buNone/>
              <a:defRPr cap="all" sz="2300"/>
            </a:lvl3pPr>
            <a:lvl4pPr marL="0" indent="0">
              <a:buClrTx/>
              <a:buSzTx/>
              <a:buFontTx/>
              <a:buNone/>
              <a:defRPr cap="all" sz="2300"/>
            </a:lvl4pPr>
            <a:lvl5pPr marL="0" indent="0">
              <a:buClrTx/>
              <a:buSzTx/>
              <a:buFontTx/>
              <a:buNone/>
              <a:defRPr cap="all"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0"/>
            <a:ext cx="8229600" cy="15558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167837" y="0"/>
            <a:ext cx="2523746" cy="11308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3019375" y="1743131"/>
            <a:ext cx="5920644" cy="511487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Shape 80"/>
          <p:cNvSpPr/>
          <p:nvPr/>
        </p:nvSpPr>
        <p:spPr>
          <a:xfrm>
            <a:off x="2855735" y="-1"/>
            <a:ext cx="45722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2855735" y="-1"/>
            <a:ext cx="45722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solidFill>
          <a:srgbClr val="D4D4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164592" y="0"/>
            <a:ext cx="2525150" cy="113385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Shape 89"/>
          <p:cNvSpPr/>
          <p:nvPr>
            <p:ph type="body" sz="half" idx="1"/>
          </p:nvPr>
        </p:nvSpPr>
        <p:spPr>
          <a:xfrm>
            <a:off x="164592" y="1728216"/>
            <a:ext cx="2468880" cy="51297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0">
              <a:buClrTx/>
              <a:buSzTx/>
              <a:buFontTx/>
              <a:buNone/>
              <a:defRPr sz="1400"/>
            </a:lvl2pPr>
            <a:lvl3pPr marL="0" indent="0">
              <a:buClrTx/>
              <a:buSzTx/>
              <a:buFontTx/>
              <a:buNone/>
              <a:defRPr sz="1400"/>
            </a:lvl3pPr>
            <a:lvl4pPr marL="0" indent="0">
              <a:buClrTx/>
              <a:buSzTx/>
              <a:buFontTx/>
              <a:buNone/>
              <a:defRPr sz="1400"/>
            </a:lvl4pPr>
            <a:lvl5pPr marL="0" indent="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2855735" y="0"/>
            <a:ext cx="4572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2855735" y="0"/>
            <a:ext cx="4572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339328" y="1193799"/>
            <a:ext cx="733866" cy="177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435895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1" y="-2"/>
            <a:ext cx="9144001" cy="1433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0"/>
            <a:ext cx="8229600" cy="156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775191"/>
            <a:ext cx="8229600" cy="508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204396" y="6573517"/>
            <a:ext cx="733866" cy="177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 2"/>
        <a:buChar char="◼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770707" marR="0" indent="-31350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90000"/>
        <a:buFont typeface="Wingdings 2"/>
        <a:buChar char="▪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 2"/>
        <a:buChar char="▪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 2"/>
        <a:buChar char="▪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 2"/>
        <a:buChar char="⬥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1971038" marR="0" indent="-32511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2172206" marR="0" indent="-32511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GuideHomePage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/en/Main/Software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dafruit/Adafruit_NeoPixel" TargetMode="Externa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duino.cc" TargetMode="External"/><Relationship Id="rId3" Type="http://schemas.openxmlformats.org/officeDocument/2006/relationships/hyperlink" Target="https://learn.adafruit.com/" TargetMode="Externa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afruit.com/" TargetMode="External"/><Relationship Id="rId3" Type="http://schemas.openxmlformats.org/officeDocument/2006/relationships/hyperlink" Target="http://www.sparkfun.com/" TargetMode="External"/><Relationship Id="rId4" Type="http://schemas.openxmlformats.org/officeDocument/2006/relationships/hyperlink" Target="http://www.makershed.com/" TargetMode="External"/><Relationship Id="rId5" Type="http://schemas.openxmlformats.org/officeDocument/2006/relationships/hyperlink" Target="http://www.digikey.com/" TargetMode="External"/><Relationship Id="rId6" Type="http://schemas.openxmlformats.org/officeDocument/2006/relationships/hyperlink" Target="http://www.mouser.com/" TargetMode="External"/><Relationship Id="rId7" Type="http://schemas.openxmlformats.org/officeDocument/2006/relationships/hyperlink" Target="http://www.octopart.com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forum/" TargetMode="External"/><Relationship Id="rId3" Type="http://schemas.openxmlformats.org/officeDocument/2006/relationships/image" Target="../media/image1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gif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xfrm>
            <a:off x="685800" y="3355847"/>
            <a:ext cx="8077200" cy="1673352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chemeClr val="accent1"/>
                </a:solidFill>
              </a:rPr>
              <a:t>Arduino Programming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60992"/>
            <a:ext cx="9144000" cy="1463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Let’s GO!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Get the hardware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Buy an Arduino UNO</a:t>
            </a:r>
            <a:endParaRPr sz="28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Buy (or repurpose) a USB cable</a:t>
            </a:r>
            <a:endParaRPr sz="2800"/>
          </a:p>
          <a:p>
            <a:pPr marL="687832" indent="-568960">
              <a:defRPr sz="1800"/>
            </a:pPr>
            <a:r>
              <a:rPr sz="3200"/>
              <a:t>Get the software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http://arduino.cc/en/GuideHomePage</a:t>
            </a:r>
            <a:endParaRPr sz="2800"/>
          </a:p>
          <a:p>
            <a:pPr marL="687832" indent="-568960">
              <a:defRPr sz="1800"/>
            </a:pPr>
            <a:r>
              <a:rPr sz="3200"/>
              <a:t>Follow the instructions on this page to install the software</a:t>
            </a:r>
            <a:endParaRPr sz="3200"/>
          </a:p>
          <a:p>
            <a:pPr marL="687832" indent="-568960">
              <a:defRPr sz="1800"/>
            </a:pPr>
            <a:r>
              <a:rPr sz="3200"/>
              <a:t>Connect the Arduino to your computer</a:t>
            </a:r>
            <a:endParaRPr sz="3200"/>
          </a:p>
          <a:p>
            <a:pPr marL="687832" indent="-568960">
              <a:defRPr sz="1800"/>
            </a:pPr>
            <a:r>
              <a:rPr sz="3200"/>
              <a:t>You are ready to go!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IDE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your ‘Arduino’ software.</a:t>
            </a:r>
          </a:p>
          <a:p>
            <a:pPr/>
            <a:r>
              <a:t>Download it for free: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https://www.arduino.cc/en/Main/Software</a:t>
            </a:r>
          </a:p>
          <a:p>
            <a:pPr/>
            <a:r>
              <a:t>It makes programming easier than command line tools of Ye Olden Days.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978" y="0"/>
            <a:ext cx="5642044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 Tips and  ‘Gotchas’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 can’t upload, check Tools-&gt;Port</a:t>
            </a:r>
          </a:p>
          <a:p>
            <a:pPr/>
            <a:r>
              <a:t>There’s a wealth of example code: File -&gt; Examples</a:t>
            </a:r>
          </a:p>
          <a:p>
            <a:pPr/>
            <a:r>
              <a:t>Use the Serial Monitor for debugging, but keep in mind this can affect your program (especially where timing is concerned!)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Lab 1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>
            <a:lvl1pPr marL="687832" indent="-568960"/>
          </a:lstStyle>
          <a:p>
            <a:pPr>
              <a:defRPr sz="1800"/>
            </a:pPr>
            <a:r>
              <a:rPr sz="3200"/>
              <a:t>Blink the onboard LED by uploading File-&gt;Examples-&gt;Basic-&gt;Blink</a:t>
            </a:r>
          </a:p>
        </p:txBody>
      </p:sp>
      <p:sp>
        <p:nvSpPr>
          <p:cNvPr id="173" name="Shape 173"/>
          <p:cNvSpPr/>
          <p:nvPr/>
        </p:nvSpPr>
        <p:spPr>
          <a:xfrm>
            <a:off x="1903757" y="4733139"/>
            <a:ext cx="4721903" cy="86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chemeClr val="accent1"/>
                </a:solidFill>
              </a:rPr>
              <a:t>Congratulations!!!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Review the Sketch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90000"/>
              </a:lnSpc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lnSpc>
                <a:spcPct val="90000"/>
              </a:lnSpc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Blink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lnSpc>
                <a:spcPct val="90000"/>
              </a:lnSpc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lnSpc>
                <a:spcPct val="90000"/>
              </a:lnSpc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lnSpc>
                <a:spcPct val="90000"/>
              </a:lnSpc>
              <a:buSzTx/>
              <a:buNone/>
              <a:defRPr sz="1800"/>
            </a:pP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lnSpc>
                <a:spcPct val="90000"/>
              </a:lnSpc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// set the LED on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lnSpc>
                <a:spcPct val="90000"/>
              </a:lnSpc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// wait for a second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lnSpc>
                <a:spcPct val="90000"/>
              </a:lnSpc>
              <a:buSzTx/>
              <a:buNone/>
              <a:defRPr sz="1800"/>
            </a:pP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These are comments</a:t>
            </a:r>
            <a:endParaRPr sz="3200"/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The computer ignores them</a:t>
            </a:r>
            <a:endParaRPr sz="3200"/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Humans can read them to learn about the program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599" y="0"/>
            <a:ext cx="558080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Review the Sketch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457200" y="1731898"/>
            <a:ext cx="8229600" cy="462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pinMode(13, OUTPUT);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Brackets { and } contain a block of code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SzPct val="90000"/>
              <a:buFont typeface="Wingdings"/>
              <a:buChar char="▪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800"/>
              <a:t>Each line of code in this block runs sequentially</a:t>
            </a:r>
            <a:endParaRPr sz="28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void setup() tells the program to only run them once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SzPct val="90000"/>
              <a:buFont typeface="Wingdings"/>
              <a:buChar char="▪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800"/>
              <a:t>When the board turns on</a:t>
            </a:r>
            <a:endParaRPr sz="28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SzPct val="90000"/>
              <a:buFont typeface="Wingdings"/>
              <a:buChar char="▪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800"/>
              <a:t>When the reset button is pressed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Review the Sketch</a:t>
            </a:r>
          </a:p>
        </p:txBody>
      </p:sp>
      <p:sp>
        <p:nvSpPr>
          <p:cNvPr id="185" name="Shape 185"/>
          <p:cNvSpPr/>
          <p:nvPr/>
        </p:nvSpPr>
        <p:spPr>
          <a:xfrm>
            <a:off x="457200" y="1731898"/>
            <a:ext cx="8229600" cy="462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  pinMode(13, OUTPUT);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Tells the Arduino to setup pin 13 as an Output pin</a:t>
            </a: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Each pin you use needs be setup with pinMode</a:t>
            </a: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A pin can be set to OUTPUT or INPUT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Review the Sketch</a:t>
            </a:r>
          </a:p>
        </p:txBody>
      </p:sp>
      <p:sp>
        <p:nvSpPr>
          <p:cNvPr id="188" name="Shape 188"/>
          <p:cNvSpPr/>
          <p:nvPr/>
        </p:nvSpPr>
        <p:spPr>
          <a:xfrm>
            <a:off x="457200" y="1731898"/>
            <a:ext cx="8229600" cy="462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digitalWrite(13, HIGH);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delay(1000);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digitalWrite(13, LOW);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delay(1000);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void loop () runs the code block over and over until you turn off the Arduino</a:t>
            </a: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This code block only runs after setup is finished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What is Arduino?</a:t>
            </a:r>
            <a:endParaRPr sz="3200"/>
          </a:p>
          <a:p>
            <a:pPr marL="687832" indent="-568960">
              <a:defRPr sz="1800"/>
            </a:pPr>
            <a:r>
              <a:rPr sz="3200"/>
              <a:t>What can I make with Arduino?</a:t>
            </a:r>
            <a:endParaRPr sz="3200"/>
          </a:p>
          <a:p>
            <a:pPr marL="687832" indent="-568960">
              <a:defRPr sz="1800"/>
            </a:pPr>
            <a:r>
              <a:rPr sz="3200"/>
              <a:t>Getting started</a:t>
            </a:r>
            <a:endParaRPr sz="3200"/>
          </a:p>
          <a:p>
            <a:pPr marL="687832" indent="-568960">
              <a:defRPr sz="1800"/>
            </a:pPr>
            <a:r>
              <a:rPr sz="3200"/>
              <a:t>Digital Inputs and Outputs</a:t>
            </a:r>
            <a:endParaRPr sz="3200"/>
          </a:p>
          <a:p>
            <a:pPr marL="687832" indent="-568960">
              <a:defRPr sz="1800"/>
            </a:pPr>
            <a:r>
              <a:rPr sz="3200"/>
              <a:t>Analog Inputs and Outputs</a:t>
            </a:r>
            <a:endParaRPr sz="3200"/>
          </a:p>
          <a:p>
            <a:pPr marL="687832" indent="-568960">
              <a:defRPr sz="1800"/>
            </a:pPr>
            <a:r>
              <a:rPr sz="3200"/>
              <a:t>Motors</a:t>
            </a:r>
            <a:endParaRPr sz="3200"/>
          </a:p>
          <a:p>
            <a:pPr marL="687832" indent="-568960">
              <a:defRPr sz="1800"/>
            </a:pPr>
            <a:r>
              <a:rPr sz="3200"/>
              <a:t>Putting It All Together</a:t>
            </a:r>
            <a:endParaRPr sz="3200"/>
          </a:p>
          <a:p>
            <a:pPr marL="687832" indent="-568960">
              <a:defRPr sz="1800"/>
            </a:pPr>
            <a:r>
              <a:rPr sz="3200"/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Review the Sketch</a:t>
            </a:r>
          </a:p>
        </p:txBody>
      </p:sp>
      <p:sp>
        <p:nvSpPr>
          <p:cNvPr id="191" name="Shape 191"/>
          <p:cNvSpPr/>
          <p:nvPr/>
        </p:nvSpPr>
        <p:spPr>
          <a:xfrm>
            <a:off x="457200" y="1731898"/>
            <a:ext cx="8229600" cy="462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digitalWrite(13, HIGH);</a:t>
            </a:r>
            <a:endParaRPr b="1"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delay(1000);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digitalWrite(13, LOW);</a:t>
            </a:r>
            <a:endParaRPr b="1"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delay(1000);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HIGH tells the Arduino to turn on the output</a:t>
            </a: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LOW tells the Arduino to turn off the output</a:t>
            </a: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13 is the pin number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Review the Sketch</a:t>
            </a:r>
          </a:p>
        </p:txBody>
      </p:sp>
      <p:sp>
        <p:nvSpPr>
          <p:cNvPr id="194" name="Shape 194"/>
          <p:cNvSpPr/>
          <p:nvPr/>
        </p:nvSpPr>
        <p:spPr>
          <a:xfrm>
            <a:off x="457200" y="1731898"/>
            <a:ext cx="8229600" cy="462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indent="117683" defTabSz="905255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sz="3100"/>
          </a:p>
          <a:p>
            <a:pPr indent="117683" defTabSz="905255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  digitalWrite(13, HIGH);</a:t>
            </a:r>
            <a:endParaRPr sz="1900"/>
          </a:p>
          <a:p>
            <a:pPr indent="117683" defTabSz="905255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  delay(1000);</a:t>
            </a:r>
            <a:endParaRPr b="1" sz="1900"/>
          </a:p>
          <a:p>
            <a:pPr indent="117683" defTabSz="905255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  digitalWrite(13, LOW);</a:t>
            </a:r>
            <a:endParaRPr sz="1900"/>
          </a:p>
          <a:p>
            <a:pPr indent="117683" defTabSz="905255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="1" sz="1900">
                <a:latin typeface="Courier New"/>
                <a:ea typeface="Courier New"/>
                <a:cs typeface="Courier New"/>
                <a:sym typeface="Courier New"/>
              </a:rPr>
              <a:t>  delay(1000);</a:t>
            </a:r>
            <a:endParaRPr b="1" sz="1900"/>
          </a:p>
          <a:p>
            <a:pPr indent="117683" defTabSz="905255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100"/>
          </a:p>
          <a:p>
            <a:pPr indent="117683" defTabSz="905255">
              <a:defRPr>
                <a:latin typeface="Corbel"/>
                <a:ea typeface="Corbel"/>
                <a:cs typeface="Corbel"/>
                <a:sym typeface="Corbel"/>
              </a:defRPr>
            </a:pPr>
            <a:endParaRPr sz="3100"/>
          </a:p>
          <a:p>
            <a:pPr marL="663350" indent="-545667" defTabSz="905255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100"/>
              <a:t>Code runs very fast</a:t>
            </a:r>
            <a:endParaRPr sz="3100"/>
          </a:p>
          <a:p>
            <a:pPr marL="663350" indent="-545667" defTabSz="905255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100"/>
              <a:t>Delay tells the Arduino to wait a bit</a:t>
            </a:r>
            <a:endParaRPr sz="3100"/>
          </a:p>
          <a:p>
            <a:pPr marL="663350" indent="-545667" defTabSz="905255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100"/>
              <a:t>1000 stands for 1,000 milliseconds or one second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Change the Sketch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57200" y="1731898"/>
            <a:ext cx="8229600" cy="462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digitalWrite(13, HIGH);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delay(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digitalWrite(13, LOW);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delay(</a:t>
            </a: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/>
          </a:p>
          <a:p>
            <a:pPr indent="118871">
              <a:defRPr>
                <a:latin typeface="Corbel"/>
                <a:ea typeface="Corbel"/>
                <a:cs typeface="Corbel"/>
                <a:sym typeface="Corbel"/>
              </a:defRPr>
            </a:pP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Change the 1000’s to 500</a:t>
            </a: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Upload the code to the Arduino</a:t>
            </a:r>
            <a:endParaRPr sz="3200"/>
          </a:p>
          <a:p>
            <a:pPr marL="687832" indent="-568960">
              <a:buClr>
                <a:schemeClr val="accent1"/>
              </a:buClr>
              <a:buSzPct val="80000"/>
              <a:buFont typeface="Wingdings 2"/>
              <a:buChar char="◼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3200"/>
              <a:t>What happens now?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Arduino Digital Pins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These pins are used to communicate with the outside world</a:t>
            </a:r>
            <a:endParaRPr sz="3200"/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When an output pin is HIGH, it can provide 5V at 40mA maximum</a:t>
            </a:r>
            <a:endParaRPr sz="32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Trying to get more than 40mA out of the pin will destroy the Microprocessor!</a:t>
            </a:r>
            <a:endParaRPr sz="2800"/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When the output pin is LOW, it provides no current</a:t>
            </a:r>
            <a:endParaRPr sz="3200"/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You can use a transistor and/or a relay to provide a higher voltage or more current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Connecting a new LED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Most LEDs will work with 5V at 20mA or 30mA</a:t>
            </a:r>
            <a:endParaRPr sz="3200"/>
          </a:p>
          <a:p>
            <a:pPr marL="687832" indent="-568960">
              <a:defRPr sz="1800"/>
            </a:pPr>
            <a:r>
              <a:rPr sz="3200"/>
              <a:t>Make sure to check them before connecting to your Arduino! – Use your volt meter</a:t>
            </a:r>
            <a:endParaRPr sz="3200"/>
          </a:p>
          <a:p>
            <a:pPr marL="687832" indent="-568960">
              <a:defRPr sz="1800"/>
            </a:pPr>
            <a:r>
              <a:rPr sz="3200"/>
              <a:t>An LED requires a resistor to limit the current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Without the resistor, the LED will draw too much current and burn itself out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Connecting a new LED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LEDs are polarized devices</a:t>
            </a:r>
            <a:endParaRPr sz="3200"/>
          </a:p>
          <a:p>
            <a:pPr marL="687832" indent="-568960">
              <a:defRPr sz="1800"/>
            </a:pPr>
            <a:r>
              <a:rPr sz="3200"/>
              <a:t>One side needs to be connected to + and one side needs to be connected to –</a:t>
            </a:r>
            <a:endParaRPr sz="3200"/>
          </a:p>
          <a:p>
            <a:pPr marL="687832" indent="-568960">
              <a:defRPr sz="1800"/>
            </a:pPr>
            <a:r>
              <a:rPr sz="3200"/>
              <a:t>If you connect it backwards, it will not light</a:t>
            </a:r>
            <a:endParaRPr sz="3200"/>
          </a:p>
          <a:p>
            <a:pPr marL="687832" indent="-568960">
              <a:defRPr sz="1800"/>
            </a:pPr>
            <a:r>
              <a:rPr sz="3200"/>
              <a:t>Usually: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Minus is short lead and flat side</a:t>
            </a:r>
            <a:endParaRPr sz="28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Plus is long lead and rounded side</a:t>
            </a:r>
            <a:endParaRPr sz="2800"/>
          </a:p>
          <a:p>
            <a:pPr marL="687832" indent="-568960">
              <a:defRPr sz="1800"/>
            </a:pPr>
            <a:r>
              <a:rPr sz="3200"/>
              <a:t>A resistor is non-polarized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It can be connected either way</a:t>
            </a:r>
          </a:p>
        </p:txBody>
      </p:sp>
      <p:pic>
        <p:nvPicPr>
          <p:cNvPr id="20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5856" y="3860800"/>
            <a:ext cx="2540002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Lab 2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Connect the two LEDs on the breadboard</a:t>
            </a:r>
            <a:endParaRPr sz="3200"/>
          </a:p>
          <a:p>
            <a:pPr marL="687832" indent="-568960">
              <a:defRPr sz="1800"/>
            </a:pPr>
            <a:r>
              <a:rPr sz="3200"/>
              <a:t>Modify the code to blink the second LED, too</a:t>
            </a:r>
            <a:endParaRPr sz="3200"/>
          </a:p>
          <a:p>
            <a:pPr marL="687832" indent="-568960">
              <a:defRPr sz="1800"/>
            </a:pPr>
            <a:r>
              <a:rPr sz="3200"/>
              <a:t>Blink them all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Input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The pins can be used to accept an input also</a:t>
            </a:r>
            <a:endParaRPr sz="3200"/>
          </a:p>
          <a:p>
            <a:pPr marL="687832" indent="-568960">
              <a:defRPr sz="1800"/>
            </a:pPr>
            <a:r>
              <a:rPr sz="3200"/>
              <a:t>Digital pins can read a voltage (1) or no voltage (0)</a:t>
            </a:r>
            <a:endParaRPr sz="3200"/>
          </a:p>
          <a:p>
            <a:pPr marL="687832" indent="-568960">
              <a:defRPr sz="1800"/>
            </a:pPr>
            <a:r>
              <a:rPr sz="3200"/>
              <a:t>Analog pins can read voltage between 0V and 5V. You will read a value of 0 and 1023.</a:t>
            </a:r>
            <a:endParaRPr sz="3200"/>
          </a:p>
          <a:p>
            <a:pPr marL="687832" indent="-568960">
              <a:defRPr sz="1800"/>
            </a:pPr>
            <a:r>
              <a:rPr sz="3200"/>
              <a:t>Both of these return a value you can put into a variable and/or make decisions based on the 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Input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Example</a:t>
            </a:r>
            <a:endParaRPr sz="3200"/>
          </a:p>
          <a:p>
            <a:pPr marL="0" indent="118871">
              <a:buSzTx/>
              <a:buNone/>
              <a:defRPr sz="1800"/>
            </a:pP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buSzTx/>
              <a:buNone/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  int x;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buSzTx/>
              <a:buNone/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  x = digitalRead(2);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buSzTx/>
              <a:buNone/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  if ( x == HIGH ) {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buSzTx/>
              <a:buNone/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    digitalWrite(13, HIGH);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buSzTx/>
              <a:buNone/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buSzTx/>
              <a:buNone/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    digitalWrite(13, LOW);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118871">
              <a:buSzTx/>
              <a:buNone/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Push Button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457199" y="1775191"/>
            <a:ext cx="7314849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A push button can be connected to a digital pin</a:t>
            </a:r>
            <a:endParaRPr sz="3200"/>
          </a:p>
          <a:p>
            <a:pPr marL="687832" indent="-568960">
              <a:defRPr sz="1800"/>
            </a:pPr>
            <a:r>
              <a:rPr sz="3200"/>
              <a:t>There is an open circuit normally</a:t>
            </a:r>
            <a:endParaRPr sz="3200"/>
          </a:p>
          <a:p>
            <a:pPr marL="687832" indent="-568960">
              <a:defRPr sz="1800"/>
            </a:pPr>
            <a:r>
              <a:rPr sz="3200"/>
              <a:t>There is a closed circuit when pressed</a:t>
            </a:r>
            <a:endParaRPr sz="3200"/>
          </a:p>
          <a:p>
            <a:pPr marL="687832" indent="-568960">
              <a:defRPr sz="1800"/>
            </a:pPr>
            <a:r>
              <a:rPr sz="3200"/>
              <a:t>If connected between 5V and a pin, we get 5V when pressed, but an open circuit when not pressed</a:t>
            </a:r>
            <a:endParaRPr sz="3200"/>
          </a:p>
          <a:p>
            <a:pPr marL="687832" indent="-568960">
              <a:defRPr sz="1800"/>
            </a:pPr>
            <a:r>
              <a:rPr sz="3200"/>
              <a:t>This is a problem – we need 0V when not pressed</a:t>
            </a:r>
          </a:p>
        </p:txBody>
      </p:sp>
      <p:pic>
        <p:nvPicPr>
          <p:cNvPr id="220" name="image6.png" descr="button_schem.png"/>
          <p:cNvPicPr>
            <a:picLocks noChangeAspect="1"/>
          </p:cNvPicPr>
          <p:nvPr/>
        </p:nvPicPr>
        <p:blipFill>
          <a:blip r:embed="rId2">
            <a:extLst/>
          </a:blip>
          <a:srcRect l="36657" t="22034" r="0" b="0"/>
          <a:stretch>
            <a:fillRect/>
          </a:stretch>
        </p:blipFill>
        <p:spPr>
          <a:xfrm>
            <a:off x="7772047" y="2708126"/>
            <a:ext cx="1738074" cy="3235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What is Arduino?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>
            <a:lvl1pPr marL="0" indent="118871">
              <a:buSzTx/>
              <a:buNone/>
            </a:lvl1pPr>
            <a:lvl2pPr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buChar char="➢"/>
              <a:defRPr sz="2800"/>
            </a:lvl2pPr>
          </a:lstStyle>
          <a:p>
            <a:pPr>
              <a:defRPr sz="1800"/>
            </a:pPr>
            <a:r>
              <a:rPr sz="3200"/>
              <a:t>“Arduino is an open-source electronics prototyping platform based on flexible, easy-to-use hardware and software. It's intended for artists, designers, hobbyists, and anyone interested in creating interactive objects or environments.“</a:t>
            </a:r>
            <a:endParaRPr sz="3200"/>
          </a:p>
          <a:p>
            <a:pPr lvl="1">
              <a:defRPr sz="1800"/>
            </a:pPr>
            <a:r>
              <a:rPr sz="2800"/>
              <a:t>http://www.arduino.cc/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Push Button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There is a solution</a:t>
            </a:r>
            <a:endParaRPr sz="3200"/>
          </a:p>
          <a:p>
            <a:pPr marL="687832" indent="-568960">
              <a:defRPr sz="1800"/>
            </a:pPr>
            <a:r>
              <a:rPr sz="3200"/>
              <a:t>A resistor to 5V will make the pin HIGH when the button is not pressed</a:t>
            </a:r>
            <a:endParaRPr sz="3200"/>
          </a:p>
          <a:p>
            <a:pPr marL="687832" indent="-568960">
              <a:defRPr sz="1800"/>
            </a:pPr>
            <a:r>
              <a:rPr sz="3200"/>
              <a:t>Pressing it will make the pin LOW</a:t>
            </a:r>
            <a:endParaRPr sz="3200"/>
          </a:p>
          <a:p>
            <a:pPr marL="687832" indent="-568960">
              <a:defRPr sz="1800"/>
            </a:pPr>
            <a:r>
              <a:rPr sz="3200"/>
              <a:t>The resistor makes sure we don’t connect 5V directly to Ground</a:t>
            </a:r>
          </a:p>
        </p:txBody>
      </p:sp>
      <p:pic>
        <p:nvPicPr>
          <p:cNvPr id="224" name="image7.png" descr="button1_sch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7333" y="4490730"/>
            <a:ext cx="4656667" cy="2367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Push Button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This is a common method for using push buttons</a:t>
            </a:r>
            <a:endParaRPr sz="3200"/>
          </a:p>
          <a:p>
            <a:pPr marL="687832" indent="-568960">
              <a:defRPr sz="1800"/>
            </a:pPr>
            <a:r>
              <a:rPr sz="3200"/>
              <a:t>The resistor is called a “Pull Up Resistor”</a:t>
            </a:r>
            <a:endParaRPr sz="3200"/>
          </a:p>
          <a:p>
            <a:pPr marL="687832" indent="-568960">
              <a:defRPr sz="1800"/>
            </a:pPr>
            <a:r>
              <a:rPr sz="3200"/>
              <a:t>The Arduino has built in pull up resistors on the digital pins</a:t>
            </a:r>
            <a:endParaRPr sz="3200"/>
          </a:p>
          <a:p>
            <a:pPr marL="687832" indent="-568960">
              <a:defRPr sz="1800"/>
            </a:pPr>
            <a:r>
              <a:rPr sz="3200"/>
              <a:t>We need to enable them when we need them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Push Button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This code enables the pull up resistor:</a:t>
            </a:r>
            <a:endParaRPr sz="3200"/>
          </a:p>
          <a:p>
            <a:pPr lvl="2" marL="0" indent="676655">
              <a:spcBef>
                <a:spcPts val="500"/>
              </a:spcBef>
              <a:buSzTx/>
              <a:buNone/>
              <a:defRPr sz="1800"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676655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pinMode(2, INPUT_PULLUP);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Lab 3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buFont typeface="Wingdings"/>
              <a:buChar char="▪"/>
              <a:defRPr sz="1800"/>
            </a:pPr>
            <a:r>
              <a:rPr sz="3200"/>
              <a:t>Connect a push button</a:t>
            </a:r>
            <a:endParaRPr sz="3200"/>
          </a:p>
          <a:p>
            <a:pPr marL="687832" indent="-568960">
              <a:buFont typeface="Wingdings"/>
              <a:buChar char="▪"/>
              <a:defRPr sz="1800"/>
            </a:pPr>
            <a:r>
              <a:rPr sz="3200"/>
              <a:t>Load the basic button code (File-&gt;Examples-&gt;Digital-&gt;Button</a:t>
            </a:r>
            <a:endParaRPr sz="3200"/>
          </a:p>
          <a:p>
            <a:pPr marL="687832" indent="-568960">
              <a:buFont typeface="Wingdings"/>
              <a:buChar char="▪"/>
              <a:defRPr sz="1800"/>
            </a:pPr>
            <a:r>
              <a:rPr sz="3200"/>
              <a:t>Turn LEDs on/off based on button press</a:t>
            </a:r>
            <a:endParaRPr sz="3200"/>
          </a:p>
          <a:p>
            <a:pPr marL="687832" indent="-568960">
              <a:buFont typeface="Wingdings"/>
              <a:buChar char="▪"/>
              <a:defRPr sz="1800"/>
            </a:pPr>
            <a:r>
              <a:rPr sz="3200"/>
              <a:t>Load the ‘Debounce’ Example (File-&gt;Examples-&gt;Digital-&gt;Debounce). Experiment with changing the value of the ‘debounceDelay’ variable.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Other Sensors/Devices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There are many other devices you can connect to an Arduino</a:t>
            </a:r>
            <a:endParaRPr sz="32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Servos to move things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GPS to determine location/time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Real Time Clock to know what time it is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Accelerometers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LCD displays 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Memory cards to store sounds, images, readings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Distance Sensors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More!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Let’s Go Analog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So far we’ve dealt with the on/off digital world.</a:t>
            </a:r>
            <a:endParaRPr sz="3200"/>
          </a:p>
          <a:p>
            <a:pPr marL="687832" indent="-568960">
              <a:defRPr sz="1800"/>
            </a:pPr>
            <a:r>
              <a:rPr sz="3200"/>
              <a:t>Many interesting things we want to measure (temperature, light, pressure, etc) have a range of values.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The Potentiometer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Very simple analog input – used to control volume, speed, and so on.</a:t>
            </a:r>
            <a:endParaRPr sz="3200"/>
          </a:p>
          <a:p>
            <a:pPr marL="687832" indent="-568960">
              <a:defRPr sz="1800"/>
            </a:pPr>
            <a:r>
              <a:rPr sz="3200"/>
              <a:t>It allows us to vary two resistance values.</a:t>
            </a:r>
          </a:p>
        </p:txBody>
      </p:sp>
      <p:pic>
        <p:nvPicPr>
          <p:cNvPr id="243" name="image8.png" descr="p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0300" y="3263900"/>
            <a:ext cx="4343400" cy="313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The Serial Port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You can communicate between the Arduino and the computer via the USB cable.</a:t>
            </a:r>
            <a:endParaRPr sz="3200"/>
          </a:p>
          <a:p>
            <a:pPr marL="687832" indent="-568960">
              <a:defRPr sz="1800"/>
            </a:pPr>
            <a:r>
              <a:rPr sz="3200"/>
              <a:t>This can help you out big time when you are debugging.</a:t>
            </a:r>
            <a:endParaRPr sz="3200"/>
          </a:p>
          <a:p>
            <a:pPr marL="687832" indent="-568960">
              <a:defRPr sz="1800"/>
            </a:pPr>
            <a:r>
              <a:rPr sz="3200"/>
              <a:t>It can also help you control programs on the computer or post information to a web site.</a:t>
            </a:r>
            <a:endParaRPr sz="3200"/>
          </a:p>
          <a:p>
            <a:pPr marL="201168" indent="-82295">
              <a:buSzTx/>
              <a:buNone/>
              <a:defRPr sz="1800"/>
            </a:pPr>
            <a:endParaRPr sz="3200"/>
          </a:p>
          <a:p>
            <a:pPr lvl="2" marL="0" indent="676655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Serial.begin(9600);</a:t>
            </a:r>
            <a:endParaRPr sz="2400"/>
          </a:p>
          <a:p>
            <a:pPr lvl="2" marL="0" indent="676655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Serial.println(“Hello World.”);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Lab 3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Connect potentiometer (see next page)</a:t>
            </a:r>
            <a:endParaRPr sz="3200"/>
          </a:p>
          <a:p>
            <a:pPr marL="687832" indent="-568960">
              <a:defRPr sz="1800"/>
            </a:pPr>
            <a:r>
              <a:rPr sz="3200"/>
              <a:t>Upload and run code (File-&gt;Examples-&gt;Analog-&gt;AnalogInOutSerial</a:t>
            </a:r>
            <a:endParaRPr sz="3200"/>
          </a:p>
          <a:p>
            <a:pPr marL="687832" indent="-568960">
              <a:defRPr sz="1800"/>
            </a:pPr>
            <a:r>
              <a:rPr sz="3200"/>
              <a:t>Turn the knob</a:t>
            </a:r>
            <a:endParaRPr sz="3200"/>
          </a:p>
          <a:p>
            <a:pPr marL="687832" indent="-568960">
              <a:defRPr sz="1800"/>
            </a:pPr>
            <a:r>
              <a:rPr sz="3200"/>
              <a:t>Watch the value change in the Serial Monitor</a:t>
            </a:r>
            <a:endParaRPr sz="3200"/>
          </a:p>
          <a:p>
            <a:pPr marL="687832" indent="-568960">
              <a:defRPr sz="1800"/>
            </a:pPr>
            <a:r>
              <a:rPr sz="3200"/>
              <a:t>Add an LED on Pin 9. Watch the brightness change as you turn the knob.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2" name="Potentiometer_b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3242"/>
            <a:ext cx="9144000" cy="6311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What is Arduino?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A programming environment for Windows, Mac or Linux</a:t>
            </a:r>
            <a:endParaRPr sz="3200"/>
          </a:p>
          <a:p>
            <a:pPr marL="687832" indent="-568960">
              <a:defRPr sz="1800"/>
            </a:pPr>
            <a:r>
              <a:rPr sz="3200"/>
              <a:t>A hardware specification</a:t>
            </a:r>
            <a:endParaRPr sz="3200"/>
          </a:p>
          <a:p>
            <a:pPr marL="687832" indent="-568960">
              <a:defRPr sz="1800"/>
            </a:pPr>
            <a:r>
              <a:rPr sz="3200"/>
              <a:t>Software libraries that can be reused in your programs</a:t>
            </a:r>
          </a:p>
        </p:txBody>
      </p:sp>
      <p:sp>
        <p:nvSpPr>
          <p:cNvPr id="133" name="Shape 133"/>
          <p:cNvSpPr/>
          <p:nvPr/>
        </p:nvSpPr>
        <p:spPr>
          <a:xfrm>
            <a:off x="995754" y="4675416"/>
            <a:ext cx="7114610" cy="137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sz="5400">
                <a:solidFill>
                  <a:schemeClr val="accent1"/>
                </a:solidFill>
              </a:rPr>
              <a:t>All for FREE!</a:t>
            </a:r>
            <a:r>
              <a:rPr baseline="30000" sz="5400">
                <a:solidFill>
                  <a:schemeClr val="accent1"/>
                </a:solidFill>
              </a:rPr>
              <a:t>*</a:t>
            </a:r>
            <a:endParaRPr baseline="30000" sz="5400">
              <a:solidFill>
                <a:schemeClr val="accent1"/>
              </a:solidFill>
            </a:endParaRPr>
          </a:p>
          <a:p>
            <a:pPr>
              <a:defRPr>
                <a:latin typeface="Corbel"/>
                <a:ea typeface="Corbel"/>
                <a:cs typeface="Corbel"/>
                <a:sym typeface="Corbel"/>
              </a:defRPr>
            </a:pPr>
          </a:p>
          <a:p>
            <a:pPr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rPr baseline="30000"/>
              <a:t>*</a:t>
            </a:r>
            <a:r>
              <a:t> Except the price of the hardware you purchase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57200" y="1681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The Voltage Divider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457200" y="17878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There are many, many sensors based on varying resistance: force sensors, light dependent resistors, flex sensors, and more.</a:t>
            </a:r>
            <a:endParaRPr sz="3200"/>
          </a:p>
          <a:p>
            <a:pPr marL="687832" indent="-568960">
              <a:defRPr sz="1800"/>
            </a:pPr>
            <a:r>
              <a:rPr sz="3200"/>
              <a:t>To use these you need to create a ‘voltage divider’.</a:t>
            </a:r>
            <a:endParaRPr sz="3200"/>
          </a:p>
          <a:p>
            <a:pPr marL="687832" indent="-568960">
              <a:defRPr sz="1800"/>
            </a:pPr>
            <a:r>
              <a:rPr sz="3200"/>
              <a:t>These are based on Ohm’s Law:  V = IR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The Voltage Divider</a:t>
            </a:r>
          </a:p>
        </p:txBody>
      </p:sp>
      <p:pic>
        <p:nvPicPr>
          <p:cNvPr id="258" name="image9.png" descr="voltdivi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1395" y="2064467"/>
            <a:ext cx="4151163" cy="2655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10.png" descr="voltdividerformul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4550" y="4720166"/>
            <a:ext cx="4914900" cy="165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Light Sensor</a:t>
            </a:r>
          </a:p>
        </p:txBody>
      </p:sp>
      <p:pic>
        <p:nvPicPr>
          <p:cNvPr id="262" name="image10.png" descr="voltdividerformul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550" y="4720166"/>
            <a:ext cx="4914900" cy="165100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R2 will be our photocell</a:t>
            </a:r>
            <a:endParaRPr sz="3200"/>
          </a:p>
          <a:p>
            <a:pPr marL="687832" indent="-568960">
              <a:defRPr sz="1800"/>
            </a:pPr>
            <a:r>
              <a:rPr sz="3200"/>
              <a:t>R1 will be a resistor of our choice</a:t>
            </a:r>
            <a:endParaRPr sz="3200"/>
          </a:p>
          <a:p>
            <a:pPr marL="687832" indent="-568960">
              <a:defRPr sz="1800"/>
            </a:pPr>
            <a:r>
              <a:rPr sz="3200"/>
              <a:t>Rule of thumb is: R1 should be in the middle of the range (but don’t get hung up on an exact value. Experiment!)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Lab 4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457200" y="1775191"/>
            <a:ext cx="8229600" cy="4532475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Wire up the photocell (next page)</a:t>
            </a:r>
            <a:endParaRPr sz="3200"/>
          </a:p>
          <a:p>
            <a:pPr marL="687832" indent="-568960">
              <a:defRPr sz="1800"/>
            </a:pPr>
            <a:r>
              <a:rPr sz="3200"/>
              <a:t>Same code as Lab 3</a:t>
            </a:r>
            <a:endParaRPr sz="3200"/>
          </a:p>
          <a:p>
            <a:pPr marL="687832" indent="-568960">
              <a:defRPr sz="1800"/>
            </a:pPr>
            <a:r>
              <a:rPr sz="3200"/>
              <a:t>Take note of the max and min values</a:t>
            </a:r>
            <a:endParaRPr sz="3200"/>
          </a:p>
          <a:p>
            <a:pPr marL="687832" indent="-568960">
              <a:defRPr sz="1800"/>
            </a:pPr>
            <a:r>
              <a:rPr sz="3200"/>
              <a:t>Try to pick a value for a dark/light threshold.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9" name="photoce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184150"/>
            <a:ext cx="8712200" cy="631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Analog Output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457200" y="1775191"/>
            <a:ext cx="8229600" cy="446192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Flashing a light is neat, but what about fading one in and out?</a:t>
            </a:r>
            <a:endParaRPr sz="3200"/>
          </a:p>
          <a:p>
            <a:pPr marL="687832" indent="-568960">
              <a:defRPr sz="1800"/>
            </a:pPr>
            <a:r>
              <a:rPr sz="3200"/>
              <a:t>Or changing the color of an RGB LED?</a:t>
            </a:r>
            <a:endParaRPr sz="3200"/>
          </a:p>
          <a:p>
            <a:pPr marL="687832" indent="-568960">
              <a:defRPr sz="1800"/>
            </a:pPr>
            <a:r>
              <a:rPr sz="3200"/>
              <a:t>Or changing the speed of a motor?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PWM (Pulse Width Modulation)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xfrm>
            <a:off x="457200" y="1775191"/>
            <a:ext cx="8229600" cy="44619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6" name="image1.gif" descr="arduino-pwm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1944522"/>
            <a:ext cx="3901367" cy="4292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Lab 5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457200" y="1775191"/>
            <a:ext cx="8229600" cy="4532475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Wire up the Breadboard</a:t>
            </a:r>
            <a:endParaRPr sz="3200"/>
          </a:p>
          <a:p>
            <a:pPr marL="687832" indent="-568960">
              <a:defRPr sz="1800"/>
            </a:pPr>
            <a:r>
              <a:rPr sz="3200"/>
              <a:t>Load the code (File-&gt;Examples-&gt;Analog-&gt;Fading). Take note of the for loop.</a:t>
            </a:r>
            <a:endParaRPr sz="3200"/>
          </a:p>
          <a:p>
            <a:pPr marL="687832" indent="-568960">
              <a:defRPr sz="1800"/>
            </a:pPr>
            <a:r>
              <a:rPr sz="3200"/>
              <a:t>Watch the light fade in and out</a:t>
            </a:r>
            <a:endParaRPr sz="3200"/>
          </a:p>
          <a:p>
            <a:pPr marL="687832" indent="-568960">
              <a:defRPr sz="1800"/>
            </a:pPr>
            <a:r>
              <a:rPr sz="3200"/>
              <a:t>Experiment with the code to get different effects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Making Things Move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457200" y="1775191"/>
            <a:ext cx="8229600" cy="4532475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So far we’ve communicated with the world by blinking or writing to Serial.</a:t>
            </a:r>
            <a:endParaRPr sz="3200"/>
          </a:p>
          <a:p>
            <a:pPr marL="687832" indent="-568960">
              <a:defRPr sz="1800"/>
            </a:pPr>
            <a:r>
              <a:rPr sz="3200"/>
              <a:t>Let’s make things move!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57200" y="-1"/>
            <a:ext cx="8229600" cy="1563626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Lab 6: Neopixels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457200" y="1724391"/>
            <a:ext cx="8229600" cy="50828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Neopixels are Adafruit’s rebranding of WS2812B Addressable RGB LEDs (‘Neopixel’ is </a:t>
            </a:r>
            <a:r>
              <a:rPr sz="3200" u="sng"/>
              <a:t>way</a:t>
            </a:r>
            <a:r>
              <a:rPr sz="3200"/>
              <a:t> catchier)</a:t>
            </a:r>
            <a:endParaRPr sz="3200"/>
          </a:p>
          <a:p>
            <a:pPr marL="687832" indent="-568960">
              <a:defRPr sz="1800"/>
            </a:pPr>
            <a:r>
              <a:rPr sz="3200"/>
              <a:t>You can chain them together and control as many pixels as you want (or can power) with a single pin!</a:t>
            </a:r>
            <a:endParaRPr sz="3200"/>
          </a:p>
          <a:p>
            <a:pPr marL="687832" indent="-568960">
              <a:defRPr sz="1800"/>
            </a:pPr>
            <a:r>
              <a:rPr sz="3200"/>
              <a:t>You can buy strips and rings of them.</a:t>
            </a:r>
            <a:endParaRPr sz="3200"/>
          </a:p>
          <a:p>
            <a:pPr marL="687832" indent="-568960">
              <a:defRPr sz="1800"/>
            </a:pPr>
            <a:r>
              <a:rPr sz="3200"/>
              <a:t>However, the code is not built in to the Arduino IDE, so you have to install a library</a:t>
            </a:r>
            <a:endParaRPr sz="3200"/>
          </a:p>
          <a:p>
            <a:pPr marL="687832" indent="-568960">
              <a:defRPr sz="1800"/>
            </a:pPr>
            <a:r>
              <a:rPr sz="3200"/>
              <a:t>This is something you often need for new parts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xfrm>
            <a:off x="8204396" y="6395717"/>
            <a:ext cx="733866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414141"/>
                </a:solidFill>
              </a:rPr>
            </a:fld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Arduino UNO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The most commonly used Arduino board</a:t>
            </a:r>
            <a:endParaRPr sz="3200"/>
          </a:p>
          <a:p>
            <a:pPr marL="687832" indent="-568960">
              <a:defRPr sz="1800"/>
            </a:pPr>
            <a:r>
              <a:rPr sz="3200"/>
              <a:t>We will be using this board in this workshop</a:t>
            </a:r>
          </a:p>
        </p:txBody>
      </p:sp>
      <p:pic>
        <p:nvPicPr>
          <p:cNvPr id="137" name="image9.jpeg" descr="ArduinoUnoFront2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6682" y="3068092"/>
            <a:ext cx="4453850" cy="3332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57200" y="-1"/>
            <a:ext cx="8229600" cy="1563626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Wire it Up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xfrm>
            <a:off x="457200" y="1610090"/>
            <a:ext cx="8229600" cy="5082811"/>
          </a:xfrm>
          <a:prstGeom prst="rect">
            <a:avLst/>
          </a:prstGeom>
        </p:spPr>
        <p:txBody>
          <a:bodyPr/>
          <a:lstStyle>
            <a:lvl1pPr marL="687832" indent="-568960"/>
          </a:lstStyle>
          <a:p>
            <a:pPr>
              <a:defRPr sz="1800"/>
            </a:pPr>
            <a:r>
              <a:rPr sz="3200"/>
              <a:t>Wire it up as shown below. (Wire color is important - your Neopixels look different).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xfrm>
            <a:off x="8204396" y="6395717"/>
            <a:ext cx="733866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414141"/>
                </a:solidFill>
              </a:rPr>
            </a:fld>
          </a:p>
        </p:txBody>
      </p:sp>
      <p:pic>
        <p:nvPicPr>
          <p:cNvPr id="291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519" y="2594630"/>
            <a:ext cx="6086961" cy="4359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57200" y="-1"/>
            <a:ext cx="8229600" cy="1563626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Installing the Library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457200" y="1462221"/>
            <a:ext cx="8229600" cy="50828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Get the library from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https://github.com/adafruit/Adafruit_NeoPixel</a:t>
            </a:r>
          </a:p>
          <a:p>
            <a:pPr marL="687832" indent="-568960">
              <a:defRPr sz="1800"/>
            </a:pPr>
            <a:r>
              <a:rPr sz="3200"/>
              <a:t>Go to Sketch-&gt;Import Library-&gt;Add Library</a:t>
            </a:r>
            <a:endParaRPr sz="3200"/>
          </a:p>
          <a:p>
            <a:pPr marL="687832" indent="-568960">
              <a:defRPr sz="1800"/>
            </a:pPr>
            <a:r>
              <a:rPr sz="3200"/>
              <a:t>Find the file you just downloaded</a:t>
            </a:r>
            <a:endParaRPr sz="3200"/>
          </a:p>
          <a:p>
            <a:pPr marL="687832" indent="-568960">
              <a:defRPr sz="1800"/>
            </a:pPr>
            <a:r>
              <a:rPr sz="3200"/>
              <a:t>Restart the IDE after Importing it (otherwise you won’t see the examples)</a:t>
            </a:r>
          </a:p>
        </p:txBody>
      </p:sp>
      <p:sp>
        <p:nvSpPr>
          <p:cNvPr id="295" name="Shape 295"/>
          <p:cNvSpPr/>
          <p:nvPr>
            <p:ph type="sldNum" sz="quarter" idx="2"/>
          </p:nvPr>
        </p:nvSpPr>
        <p:spPr>
          <a:xfrm>
            <a:off x="8204396" y="6395717"/>
            <a:ext cx="733866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414141"/>
                </a:solidFill>
              </a:rPr>
            </a:fld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57200" y="-1"/>
            <a:ext cx="8229600" cy="1563626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Code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457200" y="1622790"/>
            <a:ext cx="8229600" cy="5082811"/>
          </a:xfrm>
          <a:prstGeom prst="rect">
            <a:avLst/>
          </a:prstGeom>
        </p:spPr>
        <p:txBody>
          <a:bodyPr/>
          <a:lstStyle/>
          <a:p>
            <a:pPr marL="414649" indent="-324306" defTabSz="694944">
              <a:defRPr sz="1800"/>
            </a:pPr>
            <a:r>
              <a:rPr sz="2400"/>
              <a:t>Open the ‘NeopixelsWorkshop.ino’ file in the ‘NeopixelsWorkshop’ folder.</a:t>
            </a:r>
            <a:endParaRPr sz="2400"/>
          </a:p>
          <a:p>
            <a:pPr marL="0" indent="0" defTabSz="694944">
              <a:buSzTx/>
              <a:buNone/>
              <a:defRPr sz="1800"/>
            </a:pPr>
            <a:r>
              <a:rPr sz="2400"/>
              <a:t>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#include &lt;Adafruit_NeoPixel.h&gt;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// Which pin on the Arduino is connected to the NeoPixels?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#define PIN            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694944">
              <a:buSzTx/>
              <a:buNone/>
              <a:defRPr sz="1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// How many NeoPixels are attached to the Arduino?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#define NUMPIXELS   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694944">
              <a:buSzTx/>
              <a:buNone/>
              <a:defRPr sz="1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// When we setup the NeoPixel library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// we tell it how many pixels, and which pin to use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// to send signals.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173736" defTabSz="694944">
              <a:buSzTx/>
              <a:buNone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Adafruit_NeoPixel pixels = Adafruit_NeoPixel(NUMPIXELS, PIN, NEO_GRB + NEO_KHZ800);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xfrm>
            <a:off x="8204396" y="6395717"/>
            <a:ext cx="733866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414141"/>
                </a:solidFill>
              </a:rPr>
            </a:fld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57200" y="-1"/>
            <a:ext cx="8229600" cy="1563626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…and more code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Our ‘strip’ is an object. We call functions or ‘methods’ tied to it:</a:t>
            </a:r>
            <a:endParaRPr sz="3200"/>
          </a:p>
          <a:p>
            <a:pPr>
              <a:defRPr sz="1800"/>
            </a:pPr>
            <a:endParaRPr sz="3200"/>
          </a:p>
          <a:p>
            <a:pPr lvl="1" marL="0" indent="228600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strip.begin();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strip.show(); // Initialize all pixels to 'off'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xfrm>
            <a:off x="8204396" y="6395717"/>
            <a:ext cx="733866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414141"/>
                </a:solidFill>
              </a:rPr>
            </a:fld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57200" y="-1"/>
            <a:ext cx="8229600" cy="1563626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…and more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To set a pixel’s color, specify the number (start at zero). Do this for as many pixels as you want, then call the function to show these colors.</a:t>
            </a:r>
            <a:endParaRPr sz="3200"/>
          </a:p>
          <a:p>
            <a:pPr marL="0" indent="0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pixels.setPixelColor(1, pixels.Color(i,255-i,0));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pixels.show();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 sz="1800"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687832" indent="-568960">
              <a:defRPr sz="1800"/>
            </a:pPr>
            <a:r>
              <a:rPr sz="3200"/>
              <a:t>Can you guess what this program does before you upload it?</a:t>
            </a:r>
            <a:endParaRPr sz="3200"/>
          </a:p>
          <a:p>
            <a:pPr marL="687832" indent="-568960">
              <a:defRPr sz="1800"/>
            </a:pPr>
            <a:r>
              <a:rPr sz="3200"/>
              <a:t>Have fun…be creative!</a:t>
            </a: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xfrm>
            <a:off x="8204396" y="6395717"/>
            <a:ext cx="733866" cy="17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414141"/>
                </a:solidFill>
              </a:rPr>
            </a:fld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Other Senses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457200" y="1775191"/>
            <a:ext cx="8229600" cy="4532475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With a piezo or small speaker, your Arduino can make some noise, or music (or ‘music’).</a:t>
            </a:r>
            <a:endParaRPr sz="3200"/>
          </a:p>
          <a:p>
            <a:pPr marL="687832" indent="-568960">
              <a:defRPr sz="1800"/>
            </a:pPr>
            <a:r>
              <a:rPr sz="3200"/>
              <a:t>As with game controllers, vibrating motors can stimulate the sense of touch (this is called a ‘haptic interface’).</a:t>
            </a:r>
            <a:endParaRPr sz="3200"/>
          </a:p>
          <a:p>
            <a:pPr marL="687832" indent="-568960">
              <a:defRPr sz="1800"/>
            </a:pPr>
            <a:r>
              <a:rPr sz="3200"/>
              <a:t>Arduino projects exist that involve smell (breathalyzer, scent generators).</a:t>
            </a:r>
            <a:endParaRPr sz="3200"/>
          </a:p>
          <a:p>
            <a:pPr marL="687832" indent="-568960">
              <a:defRPr sz="1800"/>
            </a:pPr>
            <a:r>
              <a:rPr sz="3200"/>
              <a:t>For taste…KegBot? ZipWhip’s cappuccino robot?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Lab 7 – The Light Theremin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xfrm>
            <a:off x="457200" y="1775191"/>
            <a:ext cx="8229600" cy="4532475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Combine previous projects (photocell and the piezo playing music) to create an instrument that generates a pitch based on how much light is hitting the photocell</a:t>
            </a:r>
            <a:endParaRPr sz="3200"/>
          </a:p>
          <a:p>
            <a:pPr marL="687832" indent="-568960">
              <a:defRPr sz="1800"/>
            </a:pPr>
            <a:r>
              <a:rPr sz="3200"/>
              <a:t>Feel free to get really creative with this.</a:t>
            </a:r>
            <a:endParaRPr sz="3200"/>
          </a:p>
          <a:p>
            <a:pPr marL="687832" indent="-568960">
              <a:defRPr sz="1800"/>
            </a:pPr>
            <a:r>
              <a:rPr sz="3200"/>
              <a:t>For extra creativity points, do something totally different.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We have learned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The Arduino platform components</a:t>
            </a:r>
            <a:endParaRPr sz="28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how to connect an Arduino board to the computer</a:t>
            </a:r>
            <a:endParaRPr sz="28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How to connect LEDs, buttons, a light sensor, a piezo buzzer, and servos</a:t>
            </a:r>
            <a:endParaRPr sz="28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How to send information back to the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http://www.arduino.cc</a:t>
            </a:r>
          </a:p>
          <a:p>
            <a:pPr marL="687832" indent="-568960">
              <a:defRPr sz="1800"/>
            </a:pPr>
            <a:r>
              <a:rPr sz="3200"/>
              <a:t>Getting Started With Arduino (Make: Projects) book</a:t>
            </a:r>
            <a:endParaRPr sz="3200"/>
          </a:p>
          <a:p>
            <a:pPr marL="687832" indent="-568960">
              <a:defRPr sz="1800"/>
            </a:pPr>
            <a:r>
              <a:rPr sz="3200"/>
              <a:t>Arduino: A Quick Start Guide book</a:t>
            </a:r>
            <a:endParaRPr sz="3200"/>
          </a:p>
          <a:p>
            <a:pPr marL="687832" indent="-568960">
              <a:defRPr sz="1800"/>
            </a:pPr>
            <a:r>
              <a:rPr sz="3200"/>
              <a:t>The adafruit learning system: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https://learn.adafruit.com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Where to buy stuff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Adafruit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http://www.adafruit.com/</a:t>
            </a:r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Spark Fun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http://www.sparkfun.com/</a:t>
            </a:r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Maker Shed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http://www.makershed.com/</a:t>
            </a:r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Digikey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http://www.digikey.com/</a:t>
            </a:r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Mouser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http://www.mouser.com/</a:t>
            </a:r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Radio Shack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http://www.radioshack.com/</a:t>
            </a:r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Find parts: 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http://www.octopart.com/</a:t>
            </a:r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Sometimes Amazon has parts too</a:t>
            </a:r>
            <a:endParaRPr sz="3200"/>
          </a:p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Ebay can have deals but usually the parts are shipped from overseas and take a long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Arduino UNO</a:t>
            </a:r>
          </a:p>
        </p:txBody>
      </p:sp>
      <p:pic>
        <p:nvPicPr>
          <p:cNvPr id="140" name="image10.jpeg" descr="ArduinoUnoFro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1" y="1509188"/>
            <a:ext cx="4820149" cy="359914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311728" y="3448841"/>
            <a:ext cx="2965623" cy="981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893" y="2700"/>
                </a:moveTo>
                <a:lnTo>
                  <a:pt x="893" y="18900"/>
                </a:lnTo>
                <a:lnTo>
                  <a:pt x="20707" y="18900"/>
                </a:lnTo>
                <a:lnTo>
                  <a:pt x="20707" y="270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bevel/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6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5277348" y="1789356"/>
            <a:ext cx="3409452" cy="339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Microprocessor – Atmega328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16 Mhz speed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14 Digital I/O Pins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6 Analog Input Pins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32K Program Memory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2K RAM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1k EEPROM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Contains a special program called a “Bootloader”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Allows programming from USB port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Requires 0.5K of Program Memory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Where to get help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http://arduino.cc/forum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</a:p>
          <a:p>
            <a:pPr marL="687832" indent="-568960">
              <a:defRPr sz="1800"/>
            </a:pPr>
            <a:r>
              <a:rPr sz="3200"/>
              <a:t>Your local Hackerspace!</a:t>
            </a:r>
          </a:p>
        </p:txBody>
      </p:sp>
      <p:pic>
        <p:nvPicPr>
          <p:cNvPr id="326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937759"/>
            <a:ext cx="9144000" cy="1463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Electronics 101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34492" indent="-515620">
              <a:lnSpc>
                <a:spcPct val="90000"/>
              </a:lnSpc>
              <a:defRPr sz="1800"/>
            </a:pPr>
            <a:r>
              <a:rPr sz="2900"/>
              <a:t>Electronic devices depend on the  movement of electrons</a:t>
            </a:r>
            <a:endParaRPr sz="2900"/>
          </a:p>
          <a:p>
            <a:pPr marL="634492" indent="-515620">
              <a:lnSpc>
                <a:spcPct val="90000"/>
              </a:lnSpc>
              <a:defRPr sz="1800"/>
            </a:pPr>
            <a:r>
              <a:rPr sz="2900"/>
              <a:t>The amount of electrons moving from one molecule to another is called Current which is measured in Amps</a:t>
            </a:r>
            <a:endParaRPr sz="2900"/>
          </a:p>
          <a:p>
            <a:pPr marL="634492" indent="-515620">
              <a:lnSpc>
                <a:spcPct val="90000"/>
              </a:lnSpc>
              <a:defRPr sz="1800"/>
            </a:pPr>
            <a:r>
              <a:rPr sz="2900"/>
              <a:t>Batteries provide a lot of electrons that are ready to move</a:t>
            </a:r>
            <a:endParaRPr sz="2900"/>
          </a:p>
          <a:p>
            <a:pPr marL="634492" indent="-515620">
              <a:lnSpc>
                <a:spcPct val="90000"/>
              </a:lnSpc>
              <a:defRPr sz="1800"/>
            </a:pPr>
            <a:r>
              <a:rPr sz="2900"/>
              <a:t>The difference in potential (the number of free electrons) between two points is called Electromotive Force which is measured in Volts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Electronics 101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Materials that allow easy movement of electrons are called Conductors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Copper, silver, gold, aluminum are examples</a:t>
            </a:r>
            <a:endParaRPr sz="2800"/>
          </a:p>
          <a:p>
            <a:pPr marL="687832" indent="-568960">
              <a:defRPr sz="1800"/>
            </a:pPr>
            <a:r>
              <a:rPr sz="3200"/>
              <a:t>Materials that do not allow easy movement of electrons are called Insulators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Glass, paper, rubber are examples</a:t>
            </a:r>
            <a:endParaRPr sz="2800"/>
          </a:p>
          <a:p>
            <a:pPr marL="687832" indent="-568960">
              <a:defRPr sz="1800"/>
            </a:pPr>
            <a:r>
              <a:rPr sz="3200"/>
              <a:t>Some materials are poor conductors and poor insulators.</a:t>
            </a:r>
            <a:endParaRPr sz="3200"/>
          </a:p>
          <a:p>
            <a:pPr lvl="1" marL="883918" indent="-426718"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Carbon is an example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Electronics 101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Materials that aren’t good conductors or good inductors provide Resistance to the movement of electrons</a:t>
            </a:r>
            <a:endParaRPr sz="3200"/>
          </a:p>
          <a:p>
            <a:pPr marL="687832" indent="-568960">
              <a:defRPr sz="1800"/>
            </a:pPr>
            <a:r>
              <a:rPr sz="3200"/>
              <a:t>Resistance is measured in Ohms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Electronics 101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457199" y="1775191"/>
            <a:ext cx="657082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Electrons flow from the negative terminal of the battery through the circuit to the positive terminal.</a:t>
            </a:r>
            <a:endParaRPr sz="3200"/>
          </a:p>
          <a:p>
            <a:pPr marL="687832" indent="-568960">
              <a:defRPr sz="1800"/>
            </a:pPr>
            <a:r>
              <a:rPr sz="3200"/>
              <a:t>But – when they discovered this, they thought current came from the positive terminal to the negative</a:t>
            </a:r>
            <a:endParaRPr sz="3200"/>
          </a:p>
          <a:p>
            <a:pPr marL="687832" indent="-568960">
              <a:defRPr sz="1800"/>
            </a:pPr>
            <a:r>
              <a:rPr sz="3200"/>
              <a:t>This is called conventional current flow</a:t>
            </a:r>
          </a:p>
        </p:txBody>
      </p:sp>
      <p:pic>
        <p:nvPicPr>
          <p:cNvPr id="339" name="image12.png"/>
          <p:cNvPicPr>
            <a:picLocks noChangeAspect="1"/>
          </p:cNvPicPr>
          <p:nvPr/>
        </p:nvPicPr>
        <p:blipFill>
          <a:blip r:embed="rId2">
            <a:extLst/>
          </a:blip>
          <a:srcRect l="55339" t="0" r="0" b="0"/>
          <a:stretch>
            <a:fillRect/>
          </a:stretch>
        </p:blipFill>
        <p:spPr>
          <a:xfrm>
            <a:off x="7028018" y="2539482"/>
            <a:ext cx="1862018" cy="2929603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8686799" y="3535422"/>
            <a:ext cx="2" cy="836960"/>
          </a:xfrm>
          <a:prstGeom prst="line">
            <a:avLst/>
          </a:prstGeom>
          <a:ln w="480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 defTabSz="457200">
              <a:defRPr sz="1200"/>
            </a:pPr>
          </a:p>
        </p:txBody>
      </p:sp>
      <p:sp>
        <p:nvSpPr>
          <p:cNvPr id="341" name="Shape 341"/>
          <p:cNvSpPr/>
          <p:nvPr/>
        </p:nvSpPr>
        <p:spPr>
          <a:xfrm>
            <a:off x="8572162" y="3160235"/>
            <a:ext cx="15168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42" name="Shape 342"/>
          <p:cNvSpPr/>
          <p:nvPr/>
        </p:nvSpPr>
        <p:spPr>
          <a:xfrm>
            <a:off x="7028018" y="5945284"/>
            <a:ext cx="1785505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28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>
              <a:defRPr i="0" sz="1800"/>
            </a:pPr>
            <a:r>
              <a:rPr i="1" sz="2800"/>
              <a:t>Oops!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Electronics 101</a:t>
            </a:r>
          </a:p>
        </p:txBody>
      </p:sp>
      <p:sp>
        <p:nvSpPr>
          <p:cNvPr id="345" name="Shape 345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>
            <a:lvl1pPr marL="687832" indent="-568960"/>
          </a:lstStyle>
          <a:p>
            <a:pPr>
              <a:defRPr sz="1800"/>
            </a:pPr>
            <a:r>
              <a:rPr sz="3200"/>
              <a:t>There needs to be a complete circuit for current to flow</a:t>
            </a:r>
          </a:p>
        </p:txBody>
      </p:sp>
      <p:pic>
        <p:nvPicPr>
          <p:cNvPr id="346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5972" y="2662918"/>
            <a:ext cx="4958556" cy="3484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2.gif" descr="broken_circuit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145805"/>
            <a:ext cx="2061474" cy="3001505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457200" y="6167594"/>
            <a:ext cx="206147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No Flow!</a:t>
            </a:r>
          </a:p>
        </p:txBody>
      </p:sp>
      <p:sp>
        <p:nvSpPr>
          <p:cNvPr id="349" name="Shape 349"/>
          <p:cNvSpPr/>
          <p:nvPr/>
        </p:nvSpPr>
        <p:spPr>
          <a:xfrm>
            <a:off x="3555972" y="6167594"/>
            <a:ext cx="495855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Current will Flow!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Electronics 101</a:t>
            </a:r>
          </a:p>
        </p:txBody>
      </p:sp>
      <p:sp>
        <p:nvSpPr>
          <p:cNvPr id="352" name="Shape 352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Volts, Amps and Ohms are related</a:t>
            </a:r>
            <a:endParaRPr sz="3200"/>
          </a:p>
          <a:p>
            <a:pPr marL="687832" indent="-568960">
              <a:defRPr sz="1800"/>
            </a:pPr>
            <a:r>
              <a:rPr sz="3200"/>
              <a:t>This is called Ohms Law</a:t>
            </a:r>
            <a:endParaRPr sz="3200"/>
          </a:p>
          <a:p>
            <a:pPr>
              <a:defRPr sz="1800"/>
            </a:pPr>
            <a:endParaRPr sz="3200"/>
          </a:p>
          <a:p>
            <a:pPr>
              <a:defRPr sz="1800"/>
            </a:pPr>
            <a:endParaRPr sz="3200"/>
          </a:p>
          <a:p>
            <a:pPr marL="0" indent="118871">
              <a:buSzTx/>
              <a:buNone/>
              <a:defRPr sz="1800"/>
            </a:pPr>
            <a:r>
              <a:rPr sz="3200"/>
              <a:t>    </a:t>
            </a:r>
            <a:endParaRPr sz="3200"/>
          </a:p>
          <a:p>
            <a:pPr marL="0" indent="118871">
              <a:buSzTx/>
              <a:buNone/>
              <a:defRPr sz="1800"/>
            </a:pPr>
            <a:endParaRPr sz="3200"/>
          </a:p>
          <a:p>
            <a:pPr marL="0" indent="118871">
              <a:buSzTx/>
              <a:buNone/>
              <a:defRPr sz="1800"/>
            </a:pPr>
            <a:r>
              <a:rPr sz="3200"/>
              <a:t>I = Current in Amps</a:t>
            </a:r>
            <a:endParaRPr sz="3200"/>
          </a:p>
          <a:p>
            <a:pPr marL="0" indent="118871">
              <a:buSzTx/>
              <a:buNone/>
              <a:defRPr sz="1800"/>
            </a:pPr>
            <a:r>
              <a:rPr sz="3200"/>
              <a:t>E = EMF in Volts</a:t>
            </a:r>
            <a:endParaRPr sz="3200"/>
          </a:p>
          <a:p>
            <a:pPr marL="0" indent="118871">
              <a:buSzTx/>
              <a:buNone/>
              <a:defRPr sz="1800"/>
            </a:pPr>
            <a:r>
              <a:rPr sz="3200"/>
              <a:t>R = Resistance in Ohms             </a:t>
            </a:r>
          </a:p>
        </p:txBody>
      </p:sp>
      <p:pic>
        <p:nvPicPr>
          <p:cNvPr id="353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1450" y="3138488"/>
            <a:ext cx="1181100" cy="128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Electronics 101</a:t>
            </a:r>
          </a:p>
        </p:txBody>
      </p:sp>
      <p:sp>
        <p:nvSpPr>
          <p:cNvPr id="356" name="Shape 356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Example</a:t>
            </a:r>
            <a:endParaRPr sz="3200"/>
          </a:p>
          <a:p>
            <a:pPr marL="687832" indent="-568960">
              <a:defRPr sz="1800"/>
            </a:pPr>
            <a:r>
              <a:rPr sz="3200"/>
              <a:t>BAT = 9 volts</a:t>
            </a:r>
            <a:endParaRPr sz="3200"/>
          </a:p>
          <a:p>
            <a:pPr marL="687832" indent="-568960">
              <a:defRPr sz="1800"/>
            </a:pPr>
            <a:r>
              <a:rPr sz="3200"/>
              <a:t>R1 = 100 ohms</a:t>
            </a:r>
            <a:endParaRPr sz="3200"/>
          </a:p>
          <a:p>
            <a:pPr marL="687832" indent="-568960">
              <a:defRPr sz="1800"/>
            </a:pPr>
            <a:r>
              <a:rPr sz="3200"/>
              <a:t>How many amps?</a:t>
            </a:r>
            <a:endParaRPr sz="3200"/>
          </a:p>
          <a:p>
            <a:pPr>
              <a:defRPr sz="1800"/>
            </a:pPr>
            <a:endParaRPr sz="3200"/>
          </a:p>
          <a:p>
            <a:pPr>
              <a:defRPr sz="1800"/>
            </a:pPr>
            <a:endParaRPr sz="3200"/>
          </a:p>
          <a:p>
            <a:pPr>
              <a:defRPr sz="1800"/>
            </a:pPr>
            <a:endParaRPr sz="3200"/>
          </a:p>
          <a:p>
            <a:pPr marL="687832" indent="-568960">
              <a:defRPr sz="1800"/>
            </a:pPr>
            <a:r>
              <a:rPr sz="3200"/>
              <a:t>I = 0.09 Amps or 90mA</a:t>
            </a:r>
          </a:p>
        </p:txBody>
      </p:sp>
      <p:pic>
        <p:nvPicPr>
          <p:cNvPr id="357" name="image12.png"/>
          <p:cNvPicPr>
            <a:picLocks noChangeAspect="1"/>
          </p:cNvPicPr>
          <p:nvPr/>
        </p:nvPicPr>
        <p:blipFill>
          <a:blip r:embed="rId2">
            <a:extLst/>
          </a:blip>
          <a:srcRect l="55339" t="0" r="0" b="0"/>
          <a:stretch>
            <a:fillRect/>
          </a:stretch>
        </p:blipFill>
        <p:spPr>
          <a:xfrm>
            <a:off x="6300215" y="2662918"/>
            <a:ext cx="2214636" cy="3484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2369" y="3876237"/>
            <a:ext cx="1930402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Electronics 101</a:t>
            </a:r>
          </a:p>
        </p:txBody>
      </p:sp>
      <p:sp>
        <p:nvSpPr>
          <p:cNvPr id="361" name="Shape 361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lnSpc>
                <a:spcPct val="90000"/>
              </a:lnSpc>
              <a:defRPr sz="1800"/>
            </a:pPr>
            <a:r>
              <a:rPr sz="3200"/>
              <a:t>When dealing with really big numbers or really small numbers, there are prefixes you can use</a:t>
            </a:r>
            <a:endParaRPr sz="32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k = kilo = 1,000 (e.g. 10 kHz = 10,000 Hz)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M = mega = 1,000,000 (e.g 1 MHz = 1,000 kHz)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m = milli = 1/1,000 (e.g 33mA = 0.033A)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u = micro = 1/1,000,000 (e.g 2uV = 0.000002V)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n = nano = 1/1,000,000,000</a:t>
            </a:r>
            <a:endParaRPr sz="2800"/>
          </a:p>
          <a:p>
            <a:pPr lvl="1" marL="883918" indent="-42671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800"/>
              <a:t>p = pico = 1/1,000,000,000,000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Arduino Shields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457200" y="1775191"/>
            <a:ext cx="5517011" cy="4625610"/>
          </a:xfrm>
          <a:prstGeom prst="rect">
            <a:avLst/>
          </a:prstGeom>
        </p:spPr>
        <p:txBody>
          <a:bodyPr/>
          <a:lstStyle/>
          <a:p>
            <a:pPr marL="634492" indent="-515620">
              <a:lnSpc>
                <a:spcPct val="90000"/>
              </a:lnSpc>
              <a:defRPr sz="1800"/>
            </a:pPr>
            <a:r>
              <a:rPr sz="2900"/>
              <a:t>Many companies have created Shields that can be used with Arduino boards</a:t>
            </a:r>
            <a:endParaRPr sz="2900"/>
          </a:p>
          <a:p>
            <a:pPr marL="634492" indent="-515620">
              <a:lnSpc>
                <a:spcPct val="90000"/>
              </a:lnSpc>
              <a:defRPr sz="1800"/>
            </a:pPr>
            <a:r>
              <a:rPr sz="2900"/>
              <a:t>Examples</a:t>
            </a:r>
            <a:endParaRPr sz="2900"/>
          </a:p>
          <a:p>
            <a:pPr lvl="1" marL="838198" indent="-38099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500"/>
              <a:t>Motor/Servo interface</a:t>
            </a:r>
            <a:endParaRPr sz="2500"/>
          </a:p>
          <a:p>
            <a:pPr lvl="1" marL="838198" indent="-38099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500"/>
              <a:t>SD memory card interface</a:t>
            </a:r>
            <a:endParaRPr sz="2500"/>
          </a:p>
          <a:p>
            <a:pPr lvl="1" marL="838198" indent="-38099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500"/>
              <a:t>Ethernet network interface</a:t>
            </a:r>
            <a:endParaRPr sz="2500"/>
          </a:p>
          <a:p>
            <a:pPr lvl="1" marL="838198" indent="-38099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500"/>
              <a:t>GPS</a:t>
            </a:r>
            <a:endParaRPr sz="2500"/>
          </a:p>
          <a:p>
            <a:pPr lvl="1" marL="838198" indent="-38099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500"/>
              <a:t>LED shields</a:t>
            </a:r>
            <a:endParaRPr sz="2500"/>
          </a:p>
          <a:p>
            <a:pPr lvl="1" marL="838198" indent="-380998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/>
              <a:defRPr sz="1800"/>
            </a:pPr>
            <a:r>
              <a:rPr sz="2500"/>
              <a:t>Prototyping shields</a:t>
            </a:r>
          </a:p>
        </p:txBody>
      </p:sp>
      <p:pic>
        <p:nvPicPr>
          <p:cNvPr id="146" name="image11.jpeg" descr="greenlol_M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0780" y="1775191"/>
            <a:ext cx="2996021" cy="2351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2.jpeg" descr="arduinoeshield_ME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4210" y="4359576"/>
            <a:ext cx="2712591" cy="2041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What can I make with Arduino?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Alarm Clock</a:t>
            </a:r>
            <a:endParaRPr sz="3200"/>
          </a:p>
          <a:p>
            <a:pPr marL="243887" indent="-125014">
              <a:defRPr sz="1800"/>
            </a:pPr>
            <a:r>
              <a:rPr sz="1500"/>
              <a:t>http://hackaday.com/2011/07/04/alarm-clock-forces-you-to-play-tetris-to-prove-you-are-awake/</a:t>
            </a:r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2998241"/>
            <a:ext cx="5969000" cy="298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chemeClr val="accent1"/>
                </a:solidFill>
              </a:rPr>
              <a:t>What can I make with Arduino?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</p:spPr>
        <p:txBody>
          <a:bodyPr/>
          <a:lstStyle/>
          <a:p>
            <a:pPr marL="687832" indent="-568960">
              <a:defRPr sz="1800"/>
            </a:pPr>
            <a:r>
              <a:rPr sz="3200"/>
              <a:t>Automatic Pet Water Dispenser</a:t>
            </a:r>
            <a:endParaRPr sz="3200"/>
          </a:p>
          <a:p>
            <a:pPr marL="243887" indent="-125014">
              <a:defRPr sz="1800"/>
            </a:pPr>
            <a:r>
              <a:rPr sz="1500"/>
              <a:t>http://hackaday.com/2011/05/24/automated-faucet-keeps-your-cat-watered/</a:t>
            </a:r>
          </a:p>
        </p:txBody>
      </p:sp>
      <p:pic>
        <p:nvPicPr>
          <p:cNvPr id="15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2670360"/>
            <a:ext cx="5969000" cy="3467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