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drawings/drawing1.xml" ContentType="application/vnd.openxmlformats-officedocument.drawingml.chartshapes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9.xml" ContentType="application/vnd.openxmlformats-officedocument.presentationml.slide+xml"/>
  <Override PartName="/ppt/slides/slide26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6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4.xml" ContentType="application/vnd.openxmlformats-officedocument.drawingml.chart+xml"/>
  <Override PartName="/ppt/charts/chart3.xml" ContentType="application/vnd.openxmlformats-officedocument.drawingml.chart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8" r:id="rId2"/>
    <p:sldId id="257" r:id="rId3"/>
    <p:sldId id="260" r:id="rId4"/>
    <p:sldId id="261" r:id="rId5"/>
    <p:sldId id="267" r:id="rId6"/>
    <p:sldId id="265" r:id="rId7"/>
    <p:sldId id="291" r:id="rId8"/>
    <p:sldId id="264" r:id="rId9"/>
    <p:sldId id="262" r:id="rId10"/>
    <p:sldId id="289" r:id="rId11"/>
    <p:sldId id="296" r:id="rId12"/>
    <p:sldId id="271" r:id="rId13"/>
    <p:sldId id="295" r:id="rId14"/>
    <p:sldId id="276" r:id="rId15"/>
    <p:sldId id="274" r:id="rId16"/>
    <p:sldId id="269" r:id="rId17"/>
    <p:sldId id="290" r:id="rId18"/>
    <p:sldId id="285" r:id="rId19"/>
    <p:sldId id="277" r:id="rId20"/>
    <p:sldId id="283" r:id="rId21"/>
    <p:sldId id="282" r:id="rId22"/>
    <p:sldId id="284" r:id="rId23"/>
    <p:sldId id="270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3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068656\Desktop\New%20Microsoft%20Excel%20Worksheet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v>InfiniBand</c:v>
          </c:tx>
          <c:marker>
            <c:symbol val="none"/>
          </c:marker>
          <c:cat>
            <c:numRef>
              <c:f>Sheet1!$K$6:$U$6</c:f>
              <c:numCache>
                <c:formatCode>General</c:formatCode>
                <c:ptCount val="11"/>
                <c:pt idx="0">
                  <c:v>2003</c:v>
                </c:pt>
                <c:pt idx="1">
                  <c:v>2004</c:v>
                </c:pt>
                <c:pt idx="2">
                  <c:v>2005</c:v>
                </c:pt>
                <c:pt idx="3">
                  <c:v>2006</c:v>
                </c:pt>
                <c:pt idx="4">
                  <c:v>2007</c:v>
                </c:pt>
                <c:pt idx="5">
                  <c:v>2008</c:v>
                </c:pt>
                <c:pt idx="6">
                  <c:v>2009</c:v>
                </c:pt>
                <c:pt idx="7">
                  <c:v>2010</c:v>
                </c:pt>
                <c:pt idx="8">
                  <c:v>2011</c:v>
                </c:pt>
                <c:pt idx="9">
                  <c:v>2012</c:v>
                </c:pt>
                <c:pt idx="10">
                  <c:v>2013</c:v>
                </c:pt>
              </c:numCache>
            </c:numRef>
          </c:cat>
          <c:val>
            <c:numRef>
              <c:f>Sheet1!$K$7:$U$7</c:f>
              <c:numCache>
                <c:formatCode>General</c:formatCode>
                <c:ptCount val="11"/>
                <c:pt idx="0">
                  <c:v>24</c:v>
                </c:pt>
                <c:pt idx="1">
                  <c:v>24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120</c:v>
                </c:pt>
                <c:pt idx="6">
                  <c:v>120</c:v>
                </c:pt>
                <c:pt idx="7">
                  <c:v>120</c:v>
                </c:pt>
                <c:pt idx="8">
                  <c:v>168</c:v>
                </c:pt>
                <c:pt idx="9">
                  <c:v>168</c:v>
                </c:pt>
                <c:pt idx="10">
                  <c:v>312</c:v>
                </c:pt>
              </c:numCache>
            </c:numRef>
          </c:val>
          <c:smooth val="0"/>
        </c:ser>
        <c:ser>
          <c:idx val="2"/>
          <c:order val="1"/>
          <c:tx>
            <c:v>Intel Xeon Chipsets</c:v>
          </c:tx>
          <c:marker>
            <c:symbol val="none"/>
          </c:marker>
          <c:cat>
            <c:numRef>
              <c:f>Sheet1!$K$6:$U$6</c:f>
              <c:numCache>
                <c:formatCode>General</c:formatCode>
                <c:ptCount val="11"/>
                <c:pt idx="0">
                  <c:v>2003</c:v>
                </c:pt>
                <c:pt idx="1">
                  <c:v>2004</c:v>
                </c:pt>
                <c:pt idx="2">
                  <c:v>2005</c:v>
                </c:pt>
                <c:pt idx="3">
                  <c:v>2006</c:v>
                </c:pt>
                <c:pt idx="4">
                  <c:v>2007</c:v>
                </c:pt>
                <c:pt idx="5">
                  <c:v>2008</c:v>
                </c:pt>
                <c:pt idx="6">
                  <c:v>2009</c:v>
                </c:pt>
                <c:pt idx="7">
                  <c:v>2010</c:v>
                </c:pt>
                <c:pt idx="8">
                  <c:v>2011</c:v>
                </c:pt>
                <c:pt idx="9">
                  <c:v>2012</c:v>
                </c:pt>
                <c:pt idx="10">
                  <c:v>2013</c:v>
                </c:pt>
              </c:numCache>
            </c:numRef>
          </c:cat>
          <c:val>
            <c:numRef>
              <c:f>Sheet1!$K$8:$U$8</c:f>
              <c:numCache>
                <c:formatCode>General</c:formatCode>
                <c:ptCount val="11"/>
                <c:pt idx="0">
                  <c:v>6.4</c:v>
                </c:pt>
                <c:pt idx="1">
                  <c:v>6.4</c:v>
                </c:pt>
                <c:pt idx="2">
                  <c:v>6.4</c:v>
                </c:pt>
                <c:pt idx="3">
                  <c:v>21</c:v>
                </c:pt>
                <c:pt idx="4">
                  <c:v>21</c:v>
                </c:pt>
                <c:pt idx="5">
                  <c:v>32</c:v>
                </c:pt>
                <c:pt idx="6">
                  <c:v>32</c:v>
                </c:pt>
                <c:pt idx="7">
                  <c:v>32</c:v>
                </c:pt>
                <c:pt idx="8">
                  <c:v>32</c:v>
                </c:pt>
                <c:pt idx="9">
                  <c:v>51.2</c:v>
                </c:pt>
                <c:pt idx="10">
                  <c:v>51.2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6495104"/>
        <c:axId val="267838976"/>
      </c:lineChart>
      <c:catAx>
        <c:axId val="2664951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67838976"/>
        <c:crosses val="autoZero"/>
        <c:auto val="1"/>
        <c:lblAlgn val="ctr"/>
        <c:lblOffset val="100"/>
        <c:noMultiLvlLbl val="0"/>
      </c:catAx>
      <c:valAx>
        <c:axId val="2678389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66495104"/>
        <c:crosses val="autoZero"/>
        <c:crossBetween val="between"/>
      </c:valAx>
    </c:plotArea>
    <c:legend>
      <c:legendPos val="r"/>
      <c:legendEntry>
        <c:idx val="0"/>
        <c:txPr>
          <a:bodyPr/>
          <a:lstStyle/>
          <a:p>
            <a:pPr>
              <a:defRPr b="1"/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b="1"/>
            </a:pPr>
            <a:endParaRPr lang="en-US"/>
          </a:p>
        </c:txPr>
      </c:legendEntry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autoTitleDeleted val="0"/>
    <c:plotArea>
      <c:layout>
        <c:manualLayout>
          <c:layoutTarget val="inner"/>
          <c:xMode val="edge"/>
          <c:yMode val="edge"/>
          <c:x val="7.4749285906791987E-2"/>
          <c:y val="3.6291387963040295E-2"/>
          <c:w val="0.91700083829665546"/>
          <c:h val="0.86032544738100847"/>
        </c:manualLayout>
      </c:layout>
      <c:lineChart>
        <c:grouping val="standard"/>
        <c:varyColors val="0"/>
        <c:ser>
          <c:idx val="0"/>
          <c:order val="0"/>
          <c:tx>
            <c:strRef>
              <c:f>Comp!$L$1</c:f>
              <c:strCache>
                <c:ptCount val="1"/>
                <c:pt idx="0">
                  <c:v>IW 10GE Sequential </c:v>
                </c:pt>
              </c:strCache>
            </c:strRef>
          </c:tx>
          <c:marker>
            <c:symbol val="none"/>
          </c:marker>
          <c:cat>
            <c:strRef>
              <c:f>Comp!$A$2:$A$9</c:f>
              <c:strCache>
                <c:ptCount val="8"/>
                <c:pt idx="0">
                  <c:v>1 Thread </c:v>
                </c:pt>
                <c:pt idx="1">
                  <c:v>2 Threads</c:v>
                </c:pt>
                <c:pt idx="2">
                  <c:v>3 Threads</c:v>
                </c:pt>
                <c:pt idx="3">
                  <c:v>4 Threads</c:v>
                </c:pt>
                <c:pt idx="4">
                  <c:v>5 Threads</c:v>
                </c:pt>
                <c:pt idx="5">
                  <c:v>6 Threads</c:v>
                </c:pt>
                <c:pt idx="6">
                  <c:v>7 Threads</c:v>
                </c:pt>
                <c:pt idx="7">
                  <c:v>8 Threads</c:v>
                </c:pt>
              </c:strCache>
            </c:strRef>
          </c:cat>
          <c:val>
            <c:numRef>
              <c:f>Comp!$L$2:$L$9</c:f>
              <c:numCache>
                <c:formatCode>General</c:formatCode>
                <c:ptCount val="8"/>
                <c:pt idx="0">
                  <c:v>5527.440315246582</c:v>
                </c:pt>
                <c:pt idx="1">
                  <c:v>3669.1603965759277</c:v>
                </c:pt>
                <c:pt idx="2">
                  <c:v>3903.269416809082</c:v>
                </c:pt>
                <c:pt idx="3">
                  <c:v>3700.4739875793457</c:v>
                </c:pt>
                <c:pt idx="4">
                  <c:v>3697.5172309875488</c:v>
                </c:pt>
                <c:pt idx="5">
                  <c:v>3683.9787139892578</c:v>
                </c:pt>
                <c:pt idx="6">
                  <c:v>3686.9987182617187</c:v>
                </c:pt>
                <c:pt idx="7">
                  <c:v>3676.4087028503418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Comp!$T$1</c:f>
              <c:strCache>
                <c:ptCount val="1"/>
                <c:pt idx="0">
                  <c:v>IB 40 Gbps  Sequential</c:v>
                </c:pt>
              </c:strCache>
            </c:strRef>
          </c:tx>
          <c:marker>
            <c:symbol val="none"/>
          </c:marker>
          <c:cat>
            <c:strRef>
              <c:f>Comp!$A$2:$A$9</c:f>
              <c:strCache>
                <c:ptCount val="8"/>
                <c:pt idx="0">
                  <c:v>1 Thread </c:v>
                </c:pt>
                <c:pt idx="1">
                  <c:v>2 Threads</c:v>
                </c:pt>
                <c:pt idx="2">
                  <c:v>3 Threads</c:v>
                </c:pt>
                <c:pt idx="3">
                  <c:v>4 Threads</c:v>
                </c:pt>
                <c:pt idx="4">
                  <c:v>5 Threads</c:v>
                </c:pt>
                <c:pt idx="5">
                  <c:v>6 Threads</c:v>
                </c:pt>
                <c:pt idx="6">
                  <c:v>7 Threads</c:v>
                </c:pt>
                <c:pt idx="7">
                  <c:v>8 Threads</c:v>
                </c:pt>
              </c:strCache>
            </c:strRef>
          </c:cat>
          <c:val>
            <c:numRef>
              <c:f>Comp!$T$2:$T$9</c:f>
              <c:numCache>
                <c:formatCode>General</c:formatCode>
                <c:ptCount val="8"/>
                <c:pt idx="0">
                  <c:v>3960.4426345825195</c:v>
                </c:pt>
                <c:pt idx="1">
                  <c:v>1998.1769104003906</c:v>
                </c:pt>
                <c:pt idx="2">
                  <c:v>1459.6882209777832</c:v>
                </c:pt>
                <c:pt idx="3">
                  <c:v>1504.2102088928223</c:v>
                </c:pt>
                <c:pt idx="4">
                  <c:v>1641.9141502380371</c:v>
                </c:pt>
                <c:pt idx="5">
                  <c:v>1677.2507133483887</c:v>
                </c:pt>
                <c:pt idx="6">
                  <c:v>1566.9305572509766</c:v>
                </c:pt>
                <c:pt idx="7">
                  <c:v>1644.8200721740723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Comp!$AJ$1</c:f>
              <c:strCache>
                <c:ptCount val="1"/>
                <c:pt idx="0">
                  <c:v>IW 10GE- Binary split</c:v>
                </c:pt>
              </c:strCache>
            </c:strRef>
          </c:tx>
          <c:marker>
            <c:symbol val="none"/>
          </c:marker>
          <c:cat>
            <c:strRef>
              <c:f>Comp!$A$2:$A$9</c:f>
              <c:strCache>
                <c:ptCount val="8"/>
                <c:pt idx="0">
                  <c:v>1 Thread </c:v>
                </c:pt>
                <c:pt idx="1">
                  <c:v>2 Threads</c:v>
                </c:pt>
                <c:pt idx="2">
                  <c:v>3 Threads</c:v>
                </c:pt>
                <c:pt idx="3">
                  <c:v>4 Threads</c:v>
                </c:pt>
                <c:pt idx="4">
                  <c:v>5 Threads</c:v>
                </c:pt>
                <c:pt idx="5">
                  <c:v>6 Threads</c:v>
                </c:pt>
                <c:pt idx="6">
                  <c:v>7 Threads</c:v>
                </c:pt>
                <c:pt idx="7">
                  <c:v>8 Threads</c:v>
                </c:pt>
              </c:strCache>
            </c:strRef>
          </c:cat>
          <c:val>
            <c:numRef>
              <c:f>Comp!$AJ$2:$AJ$9</c:f>
              <c:numCache>
                <c:formatCode>General</c:formatCode>
                <c:ptCount val="8"/>
                <c:pt idx="0">
                  <c:v>5796.9406509399414</c:v>
                </c:pt>
                <c:pt idx="1">
                  <c:v>4730.7749519348145</c:v>
                </c:pt>
                <c:pt idx="2">
                  <c:v>4209.8630065917969</c:v>
                </c:pt>
                <c:pt idx="3">
                  <c:v>4131.3154678344727</c:v>
                </c:pt>
                <c:pt idx="4">
                  <c:v>4032.9620170593262</c:v>
                </c:pt>
                <c:pt idx="5">
                  <c:v>4016.8356246948242</c:v>
                </c:pt>
                <c:pt idx="6">
                  <c:v>3958.6069793701172</c:v>
                </c:pt>
                <c:pt idx="7">
                  <c:v>3915.5467071533203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Comp!$AR$1</c:f>
              <c:strCache>
                <c:ptCount val="1"/>
                <c:pt idx="0">
                  <c:v>IB 40Gbps- Binary split</c:v>
                </c:pt>
              </c:strCache>
            </c:strRef>
          </c:tx>
          <c:marker>
            <c:symbol val="none"/>
          </c:marker>
          <c:cat>
            <c:strRef>
              <c:f>Comp!$A$2:$A$9</c:f>
              <c:strCache>
                <c:ptCount val="8"/>
                <c:pt idx="0">
                  <c:v>1 Thread </c:v>
                </c:pt>
                <c:pt idx="1">
                  <c:v>2 Threads</c:v>
                </c:pt>
                <c:pt idx="2">
                  <c:v>3 Threads</c:v>
                </c:pt>
                <c:pt idx="3">
                  <c:v>4 Threads</c:v>
                </c:pt>
                <c:pt idx="4">
                  <c:v>5 Threads</c:v>
                </c:pt>
                <c:pt idx="5">
                  <c:v>6 Threads</c:v>
                </c:pt>
                <c:pt idx="6">
                  <c:v>7 Threads</c:v>
                </c:pt>
                <c:pt idx="7">
                  <c:v>8 Threads</c:v>
                </c:pt>
              </c:strCache>
            </c:strRef>
          </c:cat>
          <c:val>
            <c:numRef>
              <c:f>Comp!$AR$2:$AR$9</c:f>
              <c:numCache>
                <c:formatCode>General</c:formatCode>
                <c:ptCount val="8"/>
                <c:pt idx="0">
                  <c:v>3437.8163185119629</c:v>
                </c:pt>
                <c:pt idx="1">
                  <c:v>2494.3612098693848</c:v>
                </c:pt>
                <c:pt idx="2">
                  <c:v>2293.890739440918</c:v>
                </c:pt>
                <c:pt idx="3">
                  <c:v>2062.5556678771973</c:v>
                </c:pt>
                <c:pt idx="4">
                  <c:v>2088.5492820739746</c:v>
                </c:pt>
                <c:pt idx="5">
                  <c:v>2024.0587272644043</c:v>
                </c:pt>
                <c:pt idx="6">
                  <c:v>2189.7345924377441</c:v>
                </c:pt>
                <c:pt idx="7">
                  <c:v>2013.0158462524414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Comp!$BH$1</c:f>
              <c:strCache>
                <c:ptCount val="1"/>
                <c:pt idx="0">
                  <c:v>IW 10GE- Random Walk</c:v>
                </c:pt>
              </c:strCache>
            </c:strRef>
          </c:tx>
          <c:marker>
            <c:symbol val="none"/>
          </c:marker>
          <c:cat>
            <c:strRef>
              <c:f>Comp!$A$2:$A$9</c:f>
              <c:strCache>
                <c:ptCount val="8"/>
                <c:pt idx="0">
                  <c:v>1 Thread </c:v>
                </c:pt>
                <c:pt idx="1">
                  <c:v>2 Threads</c:v>
                </c:pt>
                <c:pt idx="2">
                  <c:v>3 Threads</c:v>
                </c:pt>
                <c:pt idx="3">
                  <c:v>4 Threads</c:v>
                </c:pt>
                <c:pt idx="4">
                  <c:v>5 Threads</c:v>
                </c:pt>
                <c:pt idx="5">
                  <c:v>6 Threads</c:v>
                </c:pt>
                <c:pt idx="6">
                  <c:v>7 Threads</c:v>
                </c:pt>
                <c:pt idx="7">
                  <c:v>8 Threads</c:v>
                </c:pt>
              </c:strCache>
            </c:strRef>
          </c:cat>
          <c:val>
            <c:numRef>
              <c:f>Comp!$BH$2:$BH$9</c:f>
              <c:numCache>
                <c:formatCode>General</c:formatCode>
                <c:ptCount val="8"/>
                <c:pt idx="0">
                  <c:v>5945.4425239562988</c:v>
                </c:pt>
                <c:pt idx="1">
                  <c:v>4732.5478172302246</c:v>
                </c:pt>
                <c:pt idx="2">
                  <c:v>4180.0156745910645</c:v>
                </c:pt>
                <c:pt idx="3">
                  <c:v>4042.4907913208008</c:v>
                </c:pt>
                <c:pt idx="4">
                  <c:v>3975.6514701843262</c:v>
                </c:pt>
                <c:pt idx="5">
                  <c:v>3904.7383270263672</c:v>
                </c:pt>
                <c:pt idx="6">
                  <c:v>3878.6201477050781</c:v>
                </c:pt>
                <c:pt idx="7">
                  <c:v>3838.1020812988281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Comp!$BP$1</c:f>
              <c:strCache>
                <c:ptCount val="1"/>
                <c:pt idx="0">
                  <c:v>IB- Random Walk</c:v>
                </c:pt>
              </c:strCache>
            </c:strRef>
          </c:tx>
          <c:marker>
            <c:symbol val="none"/>
          </c:marker>
          <c:cat>
            <c:strRef>
              <c:f>Comp!$A$2:$A$9</c:f>
              <c:strCache>
                <c:ptCount val="8"/>
                <c:pt idx="0">
                  <c:v>1 Thread </c:v>
                </c:pt>
                <c:pt idx="1">
                  <c:v>2 Threads</c:v>
                </c:pt>
                <c:pt idx="2">
                  <c:v>3 Threads</c:v>
                </c:pt>
                <c:pt idx="3">
                  <c:v>4 Threads</c:v>
                </c:pt>
                <c:pt idx="4">
                  <c:v>5 Threads</c:v>
                </c:pt>
                <c:pt idx="5">
                  <c:v>6 Threads</c:v>
                </c:pt>
                <c:pt idx="6">
                  <c:v>7 Threads</c:v>
                </c:pt>
                <c:pt idx="7">
                  <c:v>8 Threads</c:v>
                </c:pt>
              </c:strCache>
            </c:strRef>
          </c:cat>
          <c:val>
            <c:numRef>
              <c:f>Comp!$BP$2:$BP$9</c:f>
              <c:numCache>
                <c:formatCode>General</c:formatCode>
                <c:ptCount val="8"/>
                <c:pt idx="0">
                  <c:v>4190.5247039794922</c:v>
                </c:pt>
                <c:pt idx="1">
                  <c:v>2585.580493927002</c:v>
                </c:pt>
                <c:pt idx="2">
                  <c:v>2185.4860572814941</c:v>
                </c:pt>
                <c:pt idx="3">
                  <c:v>2194.7140350341797</c:v>
                </c:pt>
                <c:pt idx="4">
                  <c:v>2206.1575546264648</c:v>
                </c:pt>
                <c:pt idx="5">
                  <c:v>2053.2359733581543</c:v>
                </c:pt>
                <c:pt idx="6">
                  <c:v>2188.0990905761719</c:v>
                </c:pt>
                <c:pt idx="7">
                  <c:v>2374.809928894043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1779712"/>
        <c:axId val="121781248"/>
      </c:lineChart>
      <c:catAx>
        <c:axId val="12177971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  <a:endParaRPr lang="en-US"/>
          </a:p>
        </c:txPr>
        <c:crossAx val="121781248"/>
        <c:crosses val="autoZero"/>
        <c:auto val="1"/>
        <c:lblAlgn val="ctr"/>
        <c:lblOffset val="100"/>
        <c:noMultiLvlLbl val="0"/>
      </c:catAx>
      <c:valAx>
        <c:axId val="121781248"/>
        <c:scaling>
          <c:orientation val="minMax"/>
          <c:max val="6000"/>
          <c:min val="10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900"/>
            </a:pPr>
            <a:endParaRPr lang="en-US"/>
          </a:p>
        </c:txPr>
        <c:crossAx val="121779712"/>
        <c:crosses val="autoZero"/>
        <c:crossBetween val="between"/>
        <c:majorUnit val="500"/>
        <c:dispUnits>
          <c:builtInUnit val="thousands"/>
        </c:dispUnits>
      </c:valAx>
    </c:plotArea>
    <c:legend>
      <c:legendPos val="r"/>
      <c:layout>
        <c:manualLayout>
          <c:xMode val="edge"/>
          <c:yMode val="edge"/>
          <c:x val="0.69590268364084629"/>
          <c:y val="4.9880230200970307E-2"/>
          <c:w val="0.28431497241931342"/>
          <c:h val="0.28903280667522069"/>
        </c:manualLayout>
      </c:layout>
      <c:overlay val="0"/>
      <c:txPr>
        <a:bodyPr/>
        <a:lstStyle/>
        <a:p>
          <a:pPr>
            <a:defRPr sz="9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Native</c:v>
                </c:pt>
              </c:strCache>
            </c:strRef>
          </c:tx>
          <c:spPr>
            <a:ln w="76200"/>
          </c:spPr>
          <c:cat>
            <c:numRef>
              <c:f>Sheet1!$A$2:$A$6</c:f>
              <c:numCache>
                <c:formatCode>0%</c:formatCode>
                <c:ptCount val="5"/>
                <c:pt idx="0">
                  <c:v>0.75000000000000089</c:v>
                </c:pt>
                <c:pt idx="1">
                  <c:v>0.5</c:v>
                </c:pt>
                <c:pt idx="2">
                  <c:v>0.33333333333333331</c:v>
                </c:pt>
                <c:pt idx="3">
                  <c:v>0.25</c:v>
                </c:pt>
                <c:pt idx="4">
                  <c:v>0.2</c:v>
                </c:pt>
              </c:numCache>
            </c:numRef>
          </c:cat>
          <c:val>
            <c:numRef>
              <c:f>Sheet1!$B$2:$B$6</c:f>
              <c:numCache>
                <c:formatCode>0.00%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1931264"/>
        <c:axId val="121933184"/>
      </c:area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Remote</c:v>
                </c:pt>
              </c:strCache>
            </c:strRef>
          </c:tx>
          <c:spPr>
            <a:ln w="76200"/>
          </c:spPr>
          <c:marker>
            <c:symbol val="none"/>
          </c:marker>
          <c:cat>
            <c:numRef>
              <c:f>Sheet1!$A$2:$A$6</c:f>
              <c:numCache>
                <c:formatCode>0%</c:formatCode>
                <c:ptCount val="5"/>
                <c:pt idx="0">
                  <c:v>0.75000000000000089</c:v>
                </c:pt>
                <c:pt idx="1">
                  <c:v>0.5</c:v>
                </c:pt>
                <c:pt idx="2">
                  <c:v>0.33333333333333331</c:v>
                </c:pt>
                <c:pt idx="3">
                  <c:v>0.25</c:v>
                </c:pt>
                <c:pt idx="4">
                  <c:v>0.2</c:v>
                </c:pt>
              </c:numCache>
            </c:numRef>
          </c:cat>
          <c:val>
            <c:numRef>
              <c:f>Sheet1!$C$2:$C$6</c:f>
              <c:numCache>
                <c:formatCode>0.00%</c:formatCode>
                <c:ptCount val="5"/>
                <c:pt idx="0">
                  <c:v>1.0207999999999984</c:v>
                </c:pt>
                <c:pt idx="1">
                  <c:v>1.0262</c:v>
                </c:pt>
                <c:pt idx="2">
                  <c:v>1.0334999999999985</c:v>
                </c:pt>
                <c:pt idx="3">
                  <c:v>1.0414999999999985</c:v>
                </c:pt>
                <c:pt idx="4">
                  <c:v>1.0470999999999984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Mirrored</c:v>
                </c:pt>
              </c:strCache>
            </c:strRef>
          </c:tx>
          <c:spPr>
            <a:ln w="76200"/>
          </c:spPr>
          <c:marker>
            <c:symbol val="none"/>
          </c:marker>
          <c:cat>
            <c:numRef>
              <c:f>Sheet1!$A$2:$A$6</c:f>
              <c:numCache>
                <c:formatCode>0%</c:formatCode>
                <c:ptCount val="5"/>
                <c:pt idx="0">
                  <c:v>0.75000000000000089</c:v>
                </c:pt>
                <c:pt idx="1">
                  <c:v>0.5</c:v>
                </c:pt>
                <c:pt idx="2">
                  <c:v>0.33333333333333331</c:v>
                </c:pt>
                <c:pt idx="3">
                  <c:v>0.25</c:v>
                </c:pt>
                <c:pt idx="4">
                  <c:v>0.2</c:v>
                </c:pt>
              </c:numCache>
            </c:numRef>
          </c:cat>
          <c:val>
            <c:numRef>
              <c:f>Sheet1!$D$2:$D$6</c:f>
              <c:numCache>
                <c:formatCode>0.00%</c:formatCode>
                <c:ptCount val="5"/>
                <c:pt idx="0">
                  <c:v>1.0521</c:v>
                </c:pt>
                <c:pt idx="1">
                  <c:v>1.0614999999999986</c:v>
                </c:pt>
                <c:pt idx="2">
                  <c:v>1.0921000000000001</c:v>
                </c:pt>
                <c:pt idx="3">
                  <c:v>1.0868</c:v>
                </c:pt>
                <c:pt idx="4">
                  <c:v>1.0928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3175"/>
          </c:spPr>
        </c:dropLines>
        <c:marker val="1"/>
        <c:smooth val="0"/>
        <c:axId val="121931264"/>
        <c:axId val="121933184"/>
      </c:lineChart>
      <c:catAx>
        <c:axId val="1219312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 baseline="0" dirty="0" smtClean="0"/>
                  <a:t>Local Memory Percentage</a:t>
                </a:r>
                <a:endParaRPr lang="en-US" sz="1200" dirty="0"/>
              </a:p>
            </c:rich>
          </c:tx>
          <c:overlay val="0"/>
        </c:title>
        <c:numFmt formatCode="0%" sourceLinked="1"/>
        <c:majorTickMark val="none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21933184"/>
        <c:crosses val="autoZero"/>
        <c:auto val="1"/>
        <c:lblAlgn val="ctr"/>
        <c:lblOffset val="100"/>
        <c:noMultiLvlLbl val="0"/>
      </c:catAx>
      <c:valAx>
        <c:axId val="12193318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 dirty="0" smtClean="0"/>
                  <a:t>Completion Time / Native Time</a:t>
                </a:r>
                <a:endParaRPr lang="en-US" sz="1200" dirty="0"/>
              </a:p>
            </c:rich>
          </c:tx>
          <c:overlay val="0"/>
        </c:title>
        <c:numFmt formatCode="0.00%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121931264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9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Native</c:v>
                </c:pt>
              </c:strCache>
            </c:strRef>
          </c:tx>
          <c:spPr>
            <a:ln w="76200"/>
          </c:spPr>
          <c:cat>
            <c:numRef>
              <c:f>Sheet1!$A$2:$A$3</c:f>
              <c:numCache>
                <c:formatCode>0%</c:formatCode>
                <c:ptCount val="2"/>
                <c:pt idx="0">
                  <c:v>0.5</c:v>
                </c:pt>
                <c:pt idx="1">
                  <c:v>0.33333333333333331</c:v>
                </c:pt>
              </c:numCache>
            </c:numRef>
          </c:cat>
          <c:val>
            <c:numRef>
              <c:f>Sheet1!$B$2:$B$3</c:f>
              <c:numCache>
                <c:formatCode>0.00%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3000704"/>
        <c:axId val="123002880"/>
      </c:area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Mirrored</c:v>
                </c:pt>
              </c:strCache>
            </c:strRef>
          </c:tx>
          <c:spPr>
            <a:ln w="76200"/>
          </c:spPr>
          <c:marker>
            <c:symbol val="none"/>
          </c:marker>
          <c:cat>
            <c:numRef>
              <c:f>Sheet1!$A$2:$A$3</c:f>
              <c:numCache>
                <c:formatCode>0%</c:formatCode>
                <c:ptCount val="2"/>
                <c:pt idx="0">
                  <c:v>0.5</c:v>
                </c:pt>
                <c:pt idx="1">
                  <c:v>0.33333333333333331</c:v>
                </c:pt>
              </c:numCache>
            </c:numRef>
          </c:cat>
          <c:val>
            <c:numRef>
              <c:f>Sheet1!$C$2:$C$3</c:f>
              <c:numCache>
                <c:formatCode>0.00%</c:formatCode>
                <c:ptCount val="2"/>
                <c:pt idx="0">
                  <c:v>1.0088699999999984</c:v>
                </c:pt>
                <c:pt idx="1">
                  <c:v>1.0154799999999984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3175"/>
          </c:spPr>
        </c:dropLines>
        <c:marker val="1"/>
        <c:smooth val="0"/>
        <c:axId val="123000704"/>
        <c:axId val="123002880"/>
      </c:lineChart>
      <c:catAx>
        <c:axId val="1230007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 baseline="0" dirty="0" smtClean="0"/>
                  <a:t>Local Memory Percentage</a:t>
                </a:r>
                <a:endParaRPr lang="en-US" sz="1200" dirty="0"/>
              </a:p>
            </c:rich>
          </c:tx>
          <c:overlay val="0"/>
        </c:title>
        <c:numFmt formatCode="0%" sourceLinked="1"/>
        <c:majorTickMark val="none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23002880"/>
        <c:crosses val="autoZero"/>
        <c:auto val="1"/>
        <c:lblAlgn val="ctr"/>
        <c:lblOffset val="100"/>
        <c:noMultiLvlLbl val="0"/>
      </c:catAx>
      <c:valAx>
        <c:axId val="12300288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 dirty="0" smtClean="0"/>
                  <a:t>Completion Time / Native Time</a:t>
                </a:r>
                <a:endParaRPr lang="en-US" sz="1200" dirty="0"/>
              </a:p>
            </c:rich>
          </c:tx>
          <c:overlay val="0"/>
        </c:title>
        <c:numFmt formatCode="0.00%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123000704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9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0.02423</cdr:x>
      <cdr:y>0.32014</cdr:y>
    </cdr:to>
    <cdr:sp macro="" textlink="">
      <cdr:nvSpPr>
        <cdr:cNvPr id="2" name="TextBox 1"/>
        <cdr:cNvSpPr txBox="1"/>
      </cdr:nvSpPr>
      <cdr:spPr>
        <a:xfrm xmlns:a="http://schemas.openxmlformats.org/drawingml/2006/main" rot="16200000">
          <a:off x="-3511602" y="-2431997"/>
          <a:ext cx="1065704" cy="1384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square" lIns="0" tIns="0" rIns="0" bIns="0" rtlCol="0">
          <a:spAutoFit/>
        </a:bodyPr>
        <a:lstStyle xmlns:a="http://schemas.openxmlformats.org/drawingml/2006/main"/>
        <a:p xmlns:a="http://schemas.openxmlformats.org/drawingml/2006/main">
          <a:pPr fontAlgn="base">
            <a:spcBef>
              <a:spcPct val="50000"/>
            </a:spcBef>
            <a:spcAft>
              <a:spcPct val="0"/>
            </a:spcAft>
            <a:buClr>
              <a:srgbClr val="F0AB00"/>
            </a:buClr>
            <a:buSzPct val="80000"/>
          </a:pPr>
          <a:r>
            <a:rPr lang="en-IE" sz="900" dirty="0" smtClean="0">
              <a:ea typeface="Arial Unicode MS" pitchFamily="34" charset="-128"/>
              <a:cs typeface="Arial Unicode MS" pitchFamily="34" charset="-128"/>
            </a:rPr>
            <a:t>Micro</a:t>
          </a:r>
          <a:r>
            <a:rPr lang="en-IE" sz="900" kern="0" dirty="0" smtClean="0">
              <a:ea typeface="Arial Unicode MS" pitchFamily="34" charset="-128"/>
              <a:cs typeface="Arial Unicode MS" pitchFamily="34" charset="-128"/>
            </a:rPr>
            <a:t>-seconds</a:t>
          </a:r>
          <a:endParaRPr lang="en-IE" sz="1100" kern="0" dirty="0" smtClean="0">
            <a:ea typeface="Arial Unicode MS" pitchFamily="34" charset="-128"/>
            <a:cs typeface="Arial Unicode MS" pitchFamily="34" charset="-128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09C27-33E9-47C6-8476-7D09810E78BF}" type="datetimeFigureOut">
              <a:rPr lang="en-US" smtClean="0"/>
              <a:t>7/14/2013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3903B-BC2E-4001-8D2D-6175013FD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43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3903B-BC2E-4001-8D2D-6175013FDB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942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Overhead effectively doubled (!). Does it matter? Quicksort</a:t>
            </a:r>
            <a:r>
              <a:rPr lang="en-US" baseline="0" dirty="0" smtClean="0"/>
              <a:t> has very high ratio of memory access vs. computation.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3903B-BC2E-4001-8D2D-6175013FDB4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57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Overheads</a:t>
            </a:r>
            <a:r>
              <a:rPr lang="en-US" baseline="0" dirty="0" smtClean="0"/>
              <a:t> very low in a real-world case.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3903B-BC2E-4001-8D2D-6175013FDB4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175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3903B-BC2E-4001-8D2D-6175013FDB4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347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3903B-BC2E-4001-8D2D-6175013FDB4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347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3903B-BC2E-4001-8D2D-6175013FDB4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347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3903B-BC2E-4001-8D2D-6175013FDB4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3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VMWare’s</a:t>
            </a:r>
            <a:r>
              <a:rPr lang="en-US" dirty="0" smtClean="0"/>
              <a:t> recommendations for infrastructure</a:t>
            </a:r>
            <a:r>
              <a:rPr lang="en-US" baseline="0" dirty="0" smtClean="0"/>
              <a:t> providers (not necessarily virtualization-related).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3903B-BC2E-4001-8D2D-6175013FDB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51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</a:t>
            </a:r>
            <a:r>
              <a:rPr lang="en-US" baseline="0" dirty="0" smtClean="0"/>
              <a:t> differentiator: MEMORY is what’s needed!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3903B-BC2E-4001-8D2D-6175013FDB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68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3903B-BC2E-4001-8D2D-6175013FDB4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23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the audience: how do</a:t>
            </a:r>
            <a:r>
              <a:rPr lang="en-US" baseline="0" dirty="0" smtClean="0"/>
              <a:t> we model application memory demands vs. interconnects speed? In practice, they used evaluations with benchmarks.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3903B-BC2E-4001-8D2D-6175013FDB4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61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BANDWIDTH is the key, it is a show-stopper</a:t>
            </a:r>
            <a:r>
              <a:rPr lang="en-US" baseline="0" dirty="0" smtClean="0"/>
              <a:t> bottleneck.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3903B-BC2E-4001-8D2D-6175013FDB4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54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Looking</a:t>
            </a:r>
            <a:r>
              <a:rPr lang="en-US" baseline="0" dirty="0" smtClean="0"/>
              <a:t> for a solid way to claim “current bandwidth is enough”. </a:t>
            </a:r>
            <a:r>
              <a:rPr lang="en-US" dirty="0" smtClean="0"/>
              <a:t>Focus on RATE of growth, not on values by themselves</a:t>
            </a:r>
            <a:r>
              <a:rPr lang="en-US" baseline="0" dirty="0" smtClean="0"/>
              <a:t> (Xeon Phi has enormous bandwidth).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3903B-BC2E-4001-8D2D-6175013FDB4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76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Looking</a:t>
            </a:r>
            <a:r>
              <a:rPr lang="en-US" baseline="0" dirty="0" smtClean="0"/>
              <a:t> for a solid way to claim “current bandwidth is enough”. </a:t>
            </a:r>
            <a:r>
              <a:rPr lang="en-US" dirty="0" smtClean="0"/>
              <a:t>Focus on RATE of growth, not on values by themselves</a:t>
            </a:r>
            <a:r>
              <a:rPr lang="en-US" baseline="0" dirty="0" smtClean="0"/>
              <a:t> (Xeon Phi has enormous bandwidth).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3903B-BC2E-4001-8D2D-6175013FDB4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76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intuitive approach, first to be tried and rejected.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3903B-BC2E-4001-8D2D-6175013FDB4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10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jpe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openxmlformats.org/officeDocument/2006/relationships/image" Target="../media/image18.gif"/><Relationship Id="rId4" Type="http://schemas.openxmlformats.org/officeDocument/2006/relationships/hyperlink" Target="http://www.infinibandta.org/content/pages.php?pg=technology_overview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ark.intel.com/" TargetMode="External"/><Relationship Id="rId5" Type="http://schemas.openxmlformats.org/officeDocument/2006/relationships/hyperlink" Target="http://www.infinibandta.org/content/pages.php?pg=technology_overview" TargetMode="Externa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jpeg"/><Relationship Id="rId5" Type="http://schemas.openxmlformats.org/officeDocument/2006/relationships/image" Target="../media/image15.jpe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jpeg"/><Relationship Id="rId4" Type="http://schemas.openxmlformats.org/officeDocument/2006/relationships/hyperlink" Target="https://websmp209.sap-ag.de/~sapidb/011000358700000701932011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://www.hecatonchire.com/" TargetMode="Externa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ecatonchire.com/" TargetMode="External"/><Relationship Id="rId7" Type="http://schemas.openxmlformats.org/officeDocument/2006/relationships/hyperlink" Target="http://github.com/hecatonchir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mailto:steve.walsh@sap.com" TargetMode="External"/><Relationship Id="rId3" Type="http://schemas.openxmlformats.org/officeDocument/2006/relationships/image" Target="../media/image2.png"/><Relationship Id="rId7" Type="http://schemas.openxmlformats.org/officeDocument/2006/relationships/hyperlink" Target="mailto:peter.izsak@sap.co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6" Type="http://schemas.openxmlformats.org/officeDocument/2006/relationships/hyperlink" Target="mailto:aidan.shribman@sap.com" TargetMode="External"/><Relationship Id="rId5" Type="http://schemas.openxmlformats.org/officeDocument/2006/relationships/hyperlink" Target="mailto:roei.tell@sap.com" TargetMode="External"/><Relationship Id="rId4" Type="http://schemas.openxmlformats.org/officeDocument/2006/relationships/hyperlink" Target="mailto:benoit.hudzia@sap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hyperlink" Target="https://blogs.vmware.com/management/2012/09/capacity-management-planning-private-cloud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934200" cy="23622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US" i="1" dirty="0" smtClean="0"/>
              <a:t>Leveraging Memory Mirroring for Transparent Memory Scale-out with Zero-Downtime Fault-Tolerance for Remote Hosts</a:t>
            </a:r>
          </a:p>
          <a:p>
            <a:pPr>
              <a:lnSpc>
                <a:spcPct val="160000"/>
              </a:lnSpc>
            </a:pPr>
            <a:r>
              <a:rPr lang="en-US" sz="1700" i="1" dirty="0" smtClean="0"/>
              <a:t>Roei Tell, Peter Izsak, Aidan Shribman, Steve Walsh and Benoit Hudzia</a:t>
            </a:r>
          </a:p>
          <a:p>
            <a:pPr>
              <a:lnSpc>
                <a:spcPct val="160000"/>
              </a:lnSpc>
            </a:pPr>
            <a:endParaRPr lang="en-US" u="sng" dirty="0" smtClean="0"/>
          </a:p>
          <a:p>
            <a:pPr>
              <a:lnSpc>
                <a:spcPct val="160000"/>
              </a:lnSpc>
            </a:pPr>
            <a:r>
              <a:rPr lang="en-US" sz="2100" u="sng" dirty="0" smtClean="0"/>
              <a:t>IEEE Symposium on Computers and Communications, July 2013</a:t>
            </a:r>
            <a:endParaRPr lang="en-US" sz="2100" u="sng" dirty="0"/>
          </a:p>
        </p:txBody>
      </p:sp>
      <p:pic>
        <p:nvPicPr>
          <p:cNvPr id="4" name="Picture 8" descr="S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9" y="22671"/>
            <a:ext cx="628650" cy="31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8" y="1524000"/>
            <a:ext cx="721995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359840" y="-1557"/>
            <a:ext cx="28418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Hecatonchire</a:t>
            </a:r>
            <a:r>
              <a:rPr lang="en-US" sz="1600" b="1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Project, July 2013</a:t>
            </a:r>
            <a:endParaRPr lang="en-US" sz="1600" b="1" i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64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0" y="0"/>
            <a:ext cx="9144000" cy="336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77609" y="1689398"/>
            <a:ext cx="1219200" cy="2971800"/>
          </a:xfrm>
          <a:prstGeom prst="rect">
            <a:avLst/>
          </a:prstGeom>
          <a:solidFill>
            <a:srgbClr val="0070C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777609" y="1689398"/>
            <a:ext cx="1219200" cy="45384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777609" y="2143241"/>
            <a:ext cx="1219200" cy="45384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777609" y="2597084"/>
            <a:ext cx="1219200" cy="45384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777606" y="3051481"/>
            <a:ext cx="1219200" cy="45384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777606" y="3505324"/>
            <a:ext cx="1219200" cy="453843"/>
          </a:xfrm>
          <a:prstGeom prst="rect">
            <a:avLst/>
          </a:prstGeom>
          <a:solidFill>
            <a:schemeClr val="bg2">
              <a:lumMod val="1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993278" y="1406459"/>
            <a:ext cx="3733800" cy="388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S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9" y="22671"/>
            <a:ext cx="628650" cy="31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38543" y="1689398"/>
            <a:ext cx="103906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sz="1400" i="1" dirty="0" smtClean="0"/>
              <a:t>0-1000</a:t>
            </a:r>
          </a:p>
          <a:p>
            <a:pPr algn="r">
              <a:lnSpc>
                <a:spcPct val="200000"/>
              </a:lnSpc>
            </a:pPr>
            <a:r>
              <a:rPr lang="en-US" sz="1400" i="1" dirty="0" smtClean="0"/>
              <a:t>1001-2000</a:t>
            </a:r>
          </a:p>
          <a:p>
            <a:pPr algn="r">
              <a:lnSpc>
                <a:spcPct val="200000"/>
              </a:lnSpc>
            </a:pPr>
            <a:r>
              <a:rPr lang="en-US" sz="1400" i="1" dirty="0" smtClean="0"/>
              <a:t>2001-3000</a:t>
            </a:r>
          </a:p>
          <a:p>
            <a:pPr algn="r">
              <a:lnSpc>
                <a:spcPct val="200000"/>
              </a:lnSpc>
            </a:pPr>
            <a:r>
              <a:rPr lang="en-US" sz="1400" i="1" dirty="0" smtClean="0"/>
              <a:t>3001-4000</a:t>
            </a:r>
          </a:p>
          <a:p>
            <a:pPr algn="r">
              <a:lnSpc>
                <a:spcPct val="200000"/>
              </a:lnSpc>
            </a:pPr>
            <a:r>
              <a:rPr lang="en-US" sz="1400" i="1" dirty="0" smtClean="0"/>
              <a:t>4001-5000</a:t>
            </a:r>
          </a:p>
          <a:p>
            <a:pPr algn="r">
              <a:lnSpc>
                <a:spcPct val="200000"/>
              </a:lnSpc>
            </a:pPr>
            <a:r>
              <a:rPr lang="en-US" sz="1400" i="1" dirty="0" smtClean="0"/>
              <a:t>…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59840" y="-1557"/>
            <a:ext cx="28418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Hecatonchire</a:t>
            </a:r>
            <a:r>
              <a:rPr lang="en-US" sz="1600" b="1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Project, July 2013</a:t>
            </a:r>
            <a:endParaRPr lang="en-US" sz="1600" b="1" i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5290458" y="1890781"/>
            <a:ext cx="269560" cy="2987225"/>
          </a:xfrm>
          <a:prstGeom prst="downArrow">
            <a:avLst/>
          </a:prstGeom>
          <a:gradFill flip="none" rotWithShape="1">
            <a:gsLst>
              <a:gs pos="0">
                <a:schemeClr val="accent6">
                  <a:tint val="50000"/>
                  <a:shade val="86000"/>
                  <a:satMod val="140000"/>
                </a:schemeClr>
              </a:gs>
              <a:gs pos="45000">
                <a:schemeClr val="accent6">
                  <a:tint val="48000"/>
                  <a:satMod val="150000"/>
                </a:schemeClr>
              </a:gs>
              <a:gs pos="100000">
                <a:schemeClr val="accent6">
                  <a:tint val="280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60018" y="1890781"/>
            <a:ext cx="2967479" cy="28469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Virtual address</a:t>
            </a:r>
          </a:p>
          <a:p>
            <a:endParaRPr lang="en-US" sz="900" dirty="0" smtClean="0"/>
          </a:p>
          <a:p>
            <a:endParaRPr lang="en-US" dirty="0" smtClean="0"/>
          </a:p>
          <a:p>
            <a:endParaRPr lang="en-US" sz="800" dirty="0" smtClean="0"/>
          </a:p>
          <a:p>
            <a:r>
              <a:rPr lang="en-US" b="1" dirty="0" smtClean="0"/>
              <a:t>Remote identifier</a:t>
            </a:r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Virtual address</a:t>
            </a:r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Remote physical address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221878" y="2320859"/>
            <a:ext cx="1967205" cy="369332"/>
          </a:xfrm>
          <a:prstGeom prst="rect">
            <a:avLst/>
          </a:prstGeom>
          <a:solidFill>
            <a:srgbClr val="0070C0">
              <a:alpha val="55000"/>
            </a:srgb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OS, MMU (mod.)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221878" y="3120959"/>
            <a:ext cx="3018775" cy="369332"/>
          </a:xfrm>
          <a:prstGeom prst="rect">
            <a:avLst/>
          </a:prstGeom>
          <a:solidFill>
            <a:srgbClr val="0070C0">
              <a:alpha val="55000"/>
            </a:srgb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OS on remote host </a:t>
            </a:r>
            <a:r>
              <a:rPr lang="en-US" b="1" dirty="0"/>
              <a:t>(mod.)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214258" y="3925107"/>
            <a:ext cx="2249334" cy="369332"/>
          </a:xfrm>
          <a:prstGeom prst="rect">
            <a:avLst/>
          </a:prstGeom>
          <a:solidFill>
            <a:srgbClr val="0070C0">
              <a:alpha val="55000"/>
            </a:srgb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OS on remote host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257800" y="4987859"/>
            <a:ext cx="3810000" cy="707886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50000"/>
                  <a:shade val="86000"/>
                  <a:satMod val="140000"/>
                </a:schemeClr>
              </a:gs>
              <a:gs pos="45000">
                <a:schemeClr val="accent6">
                  <a:tint val="48000"/>
                  <a:satMod val="150000"/>
                </a:schemeClr>
              </a:gs>
              <a:gs pos="100000">
                <a:schemeClr val="accent6">
                  <a:tint val="28000"/>
                  <a:satMod val="160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0070C0"/>
                </a:solidFill>
              </a:rPr>
              <a:t>Transparent memory scale-out for SAP HANA</a:t>
            </a:r>
            <a:r>
              <a:rPr lang="en-US" sz="2000" b="1" dirty="0">
                <a:solidFill>
                  <a:srgbClr val="0070C0"/>
                </a:solidFill>
              </a:rPr>
              <a:t>?</a:t>
            </a:r>
            <a:endParaRPr lang="en-US" sz="2000" b="1" dirty="0" smtClean="0">
              <a:solidFill>
                <a:srgbClr val="0070C0"/>
              </a:solidFill>
            </a:endParaRPr>
          </a:p>
        </p:txBody>
      </p:sp>
      <p:sp>
        <p:nvSpPr>
          <p:cNvPr id="26" name="Text Placeholder 13"/>
          <p:cNvSpPr txBox="1">
            <a:spLocks/>
          </p:cNvSpPr>
          <p:nvPr/>
        </p:nvSpPr>
        <p:spPr>
          <a:xfrm>
            <a:off x="0" y="1143000"/>
            <a:ext cx="1828799" cy="4243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50000"/>
              </a:lnSpc>
              <a:buFont typeface="Wingdings" pitchFamily="2" charset="2"/>
              <a:buChar char="Ø"/>
            </a:pPr>
            <a:r>
              <a:rPr lang="en-US" sz="1100" dirty="0" smtClean="0"/>
              <a:t>Leading Example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100" b="1" dirty="0" smtClean="0"/>
              <a:t>Transparent Memory Scale-out</a:t>
            </a: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Ø"/>
            </a:pPr>
            <a:r>
              <a:rPr lang="en-US" sz="1100" dirty="0" smtClean="0"/>
              <a:t>Memory Mirroring</a:t>
            </a: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Ø"/>
            </a:pPr>
            <a:r>
              <a:rPr lang="en-US" sz="1100" dirty="0" err="1" smtClean="0"/>
              <a:t>Hecatonchire</a:t>
            </a:r>
            <a:r>
              <a:rPr lang="en-US" sz="1100" dirty="0" smtClean="0"/>
              <a:t> Project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529" y="336997"/>
            <a:ext cx="7758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Transparent memory scale-out: OS approach</a:t>
            </a:r>
            <a:endParaRPr lang="en-US" sz="32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1905000" y="1143000"/>
            <a:ext cx="76200" cy="5257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91629" y="893549"/>
            <a:ext cx="68425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http://t1.gstatic.com/images?q=tbn:ANd9GcQwub0AvtMNRiUTREPZpbrvX8YBf2rehtmMcVhGokVIGLAohz3rJ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475796"/>
            <a:ext cx="690602" cy="52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0" descr="http://www.vibrant.com/images/products/ibm_p55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126" y="5739139"/>
            <a:ext cx="1611351" cy="66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https://si0.twimg.com/profile_images/2347555447/saphanawatch4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114" y="4347240"/>
            <a:ext cx="1141800" cy="76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2209800" y="1219200"/>
            <a:ext cx="2895600" cy="402799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476669" y="1219200"/>
            <a:ext cx="20724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1" dirty="0" smtClean="0"/>
              <a:t>Virtual Address Space</a:t>
            </a:r>
          </a:p>
        </p:txBody>
      </p:sp>
    </p:spTree>
    <p:extLst>
      <p:ext uri="{BB962C8B-B14F-4D97-AF65-F5344CB8AC3E}">
        <p14:creationId xmlns:p14="http://schemas.microsoft.com/office/powerpoint/2010/main" val="270419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9144000" cy="336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S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9" y="22671"/>
            <a:ext cx="628650" cy="31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data:image/jpeg;base64,/9j/4AAQSkZJRgABAQAAAQABAAD/2wCEAAkGBhMSERUUExQVFRUWFxYXGBYYFxcVFxYWFxQVFRcYGB0aGyYeGhkjGRcWHy8gIycpLSwsFx4yODAqNSYrLCkBCQoKDgwOGg8PGiklHyUsLDIqLDAwNC0pLC4sLCwqKi0pKSosLDQ0LCwsLCwsKiwsLCwsLSwsLCwsLywsLCwqLP/AABEIAKwBJQMBIgACEQEDEQH/xAAcAAABBQEBAQAAAAAAAAAAAAAAAwQFBgcCAQj/xABIEAACAAMFAwcHCQYFBQEAAAABAgADEQQFEiExBkFRExUiMlJhcRSBkZKhsdEHI0JTYnLB4fAWMzRzgrJDdKKz0iQ1Y4PxxP/EABoBAAIDAQEAAAAAAAAAAAAAAAAFAgMEAQb/xAA3EQABAwIEAwQKAgEFAQAAAAABAAIDBBESIUFRBTFhE1KB8BQVIjJxkaGxweFi0TM0QkNy8SP/2gAMAwEAAhEDEQA/ANZ2svx7JZmnJKM0rTIZBQfpNvwju9gzCuzu0Eq2SFmyz3Mu9G3qf1mIkXQEEEAgihBzBB1BjLr1u6bc1r8pkAtZJho6D6NfomvA5q3m8c8j3RnF/t16dU3oqeGrjMIyl5tOjv49DstTghrdl5y7RKWbKbEjioPvB4EHIiHUXg3zCVOaWEtcLEIggjidOVFLMQqjUk0AjvJRXcEU2+tu9Vs4r/5GGX9IOvifREXc99zlq/KMSWzxGoOmo+ELpOIxMdYZ9Uwj4fK9tzktGgiIu3aOXMoG6Dd+h8D8Yl42xyskGJhusckbozZwsiCCCLFWiELbbpclDMmMERdWOQEKzZoUFmIAAJJOQAGpMZdb7VNvu1cjKJSxyjVn7W7F945hRuGZ4RVLJgFhmTyCYUNF6S4uecLG5udsNh1OgWoSpqsoZSGUgEEGoIOhB3iO4b2CwpJlrKljCiAKo7h7z3w4iwdVhda5w8tEQQQR1RRBBBAhEEEECEQQQQIRBBBAhEEeM4GZyiHvfaaVIFWYDhvJ8BEXODRdxsFJrS42aLlTMEM7HeiTBUHzb4dgx1pDhcclxzS02K9gggjq4iCCCBCIIIIEIggggQiEbZY0mo0uYoZGFCDoRC0EC6CQbhZVIebcdrKtiexzjkczh76dtRke0APAajZ7QrqrowZWAIYGoIOYIiF2vm2VpDSrSahxkq0Lg7mXgRxOUZNYL/n2ZfJWmMJJJIplr36hTvHEwtfO2mcWDMaDUL03YHi0XajKUe9/Mbj+Q13Wr31tjKk1VPnJnAHoj7x/ARSLzvibaGrMao3KMlHgPx1hgI9EKJ6qSbny2XIKWOHlz3QYfXe3RPj+EMHcDWHF3z8j4xmstN1JBolrs2hmSqA9NeBOY8Du8IhQY9DRNkjoziabFRfG2QWcLrQ7vvWXOHROe9TkRDyM0lzSCCCQRoRkRDLaTbue6eSSjWY/RaYOsFOq5ZV4ncPSHMPEQRaQZpe3g75pA2I5a30G6ebVX9NvG0eQWM/Ng/OzBoaa6fQHtOXjerguGVY5KypQyGbNvdt7N3+4UER+xGzkmyWcCWQ7vQzJg+keHco3D4xYo3Qs/wCR3M/QdFTX1TLClp8o2/Nx1cfwNAiG068ZaHCzUI3UPwhzFRv+fSew+7/aIrrKgwR4mjVJJHYRdWLniV2/Y3wg54ldv2N8IpvlUHlUKfW0ndCp7cq5c8Su37G+EHPErt+xvhFN8qg8qg9bSd0I7cq2XJbsaBWPSUCtdSOPjElFKu21tyqYM2JpTiN9e6kXWGXD5zLFZ3MZX3VsTsQRBBCU60qup80MFalYIhZO1Elppl4hUDOmYGdMzpWJdJoOhiLXtd7pupOY5vvCyrO0t5MGMpHCTCCQSK5ClaDjnGe3hY5qtWbUk/TriDef8ItW1tqKW6UVFZnSCZVBrQEU40OsMpt8IFYMuAjAuA9NZmXSqKZeekKuI0sjhjdfDpt5v8PFNOH1UbTgbbFrv4eHx8F5d9vbUHJdWrQL4ndEtcm2onWhJMs4hXpPSgI4D4xUrPJa22oyMfJylL0CjogKdw7RG8xKzbdIsNUs0qswihmuNfPliHhQRlpMVOO0e6zfv8AtVUBOcDW3d9viVpqTwSQDpCkZTct/TeUd2diTTwGuQGlIut3bSBut6d3n4Qxg4jFKbcvil83D5Yhfn8FYYIb2G3LNTGmYqRXjT8IcQwS9EEEECEQQQQIXE2aFUsTQAEk8ABUxR7828Y1SzgqNC7Dpf0g6eJz7otl/fws/+TM/saMokWoMML58G3iFXEJ5GWaw2v8ANM6GFj7udouZk0sSzEknUk1J8TDe22ITVwnXceBh+1gOozHt9EItNA0zMI9U+Y8xkOabEKIuu2mW3IzciOqT7B4cIlJlo4RH3nY+VH2hofw8IQu23V+bfJxlnvp+MTw3zW2ZoqGGePmPeH5HTfZPyYd2FsjDUwvZG1gSxSCTIXWYDDINDS9b2ElK5Fj1R+J7hHLXVsTHyPDGC5K6v++jKGBM5jaUzwg76ceEd7P3PyIxNnMbU60rnT4wzuC7SDy03N2zFdRXf4+4RYVodIDkLBb55WRN7CI/9judvgE8sdueWaoxB9h8Rvi03ZtOj0WZ0G4/RPwikzJ4XWI+1W9mBAyH61i+Cokh93ltoks8EcvvDPdbFEZbdnpU1y7YqmmjUGQpD+zdRfuj3QpHpHxskFngEdV5kgHIqF/ZKR9v1oP2Skfb9aJqCKfQ6fuN+QUcDdlC/slI+360H7JSPt+tE1BB6HT9xvyCMDdlXtkrrKS+VfrOBTuX4n4RYYIIsghbDGGN0XWtwiyRtczChP61jOr9tc+eKyXrKI6q5MfHe3hl4RoF6GkpvN7xGY3ReoSVQSy8pS1KZMHatQW0J6vfkMjFdXDLJH7F7a259PytlLNFE/27X0vy6/hMLrmlHO40p7YssrabydcUxsIOi6lvur+OUQt932qEmWEdxQCYV6S1rkdAxFBQkZVgunZ6XMk+V2t2dWqcAriNGIzIzOm6njHn6eJ7ZP8A5u5a8gPin08jHM9sc9OZPwUwJwt2CZgYOTiVhQcmMitSTmeIhltDd8+UFxoCAeuoGEpQAAilcqcTDe3bVMU5OzqJMsCgw5NTzdXzemLBdW0JwBX6QoAQ2e6H8fGYWuDDmNTokMnBpXNL+RvkNRsqxs7ZX8peZSi0mgHQdLSkStgZZslVmlXcKS4bo51AGE8aHUHURKW2zSR84r4KgrgOYzFKrwEV2zXaqIsubkcXRmjNWrSmZOFQM9aHSlY2TwMrGhzCMhlt582WOCd9E4tcDmbk6/Hx/HNeWyySrPV2dgK4eToC+KlQK9XDT6XsMMkslqt3RkryUnjUhPOdXP6yhres0shLMzHlBWpqclYa8ItFlteOzWez1dS0gMMBoSAMx6N2+EjuGOhBklbYX5DX9ebJ0ziTJyI4nXNrnLl+1IDaOXYpKyFblHXI4chXvO4d2Ziy2G/UfuPA/gYy62XI8sYh00H0l3feG73d8SMm2cmod2wJurq33Rq3u74oHEphJm3Lb9rQeHQlmRz3/S1NXBjqM52T2se02tZYBWWu4mpbJtfRpGjQ9ikErA8apJLGY3lpRBBBFiqTS95DPZ5yKKs0t1A0qShAGffGReTCVMCzqqQwDCmYFc8t+Ua3fU4pZpzKaFZcwg8CEJEZM8sTampLakMamvGu+KZeHOqxia6xGmhVkfERSOwuFwfmFK26TjrMs9OSopCVowNHqADvAlk09ERUyhPSFD6D5xCcq0zpIZZbMobUClTkR7mMTnP8ieXExcGLRmOKtMbAVoMIBIAz3wkmpix2GQYXfQ/ApzDUiRuJhxD6j4hQMySRnqOI/WURl52DF0lyce384nbVY3lMwBDhcNWWtOkBSoIrQ1GehqOMNsSt9k+z8oyEFpzTKnndE4SMPnqo277fygocmGo/GH8iIy9buZG5RMjqaaHvH4wvZLzUoWJpTUcP/sBGoWyeBrwJoBkeY2O3w2T2124S1xHzDieER112Npr8tN/pH5cBuhCzSWtMzGw6AyA493xiwZLrr2R+PCJWspSOFGwxN98+8dhsOu6cIY8e1U09MNWnk+HCPBAAlBKX5WvWzjiZIyyzhWyWNpmgy4nSHXOkqymqfOTRv+iphhTcOmqM2iw3PLwWCp4jFBk43Ow/K1Kz9Rfuj3QpHEpqqDxAPsjuHSUIggggQiCCCBCIIa3dbeVlht9BUcDSHURY8PaHN5FcBumV7zkWUxmNhXiBU13UEZ5IlqCeQpTFXk3HeCcO6pwjI103axcNtmpZgR9YvuMUlcL/AGW9hhlTR3Ze6V1c5bIGkZfX5qEvNGLMMBU4uiCBiANcssvRE7Y5jyZdlDkqnzvK5YiAWDCgFTX4x07TKCp00bU+YxxaLMZgklTi5MsXQGjspYE08w9scqKcSsLDYAnMjcbqdLVdnJiaS4gZA6DUD75fJObxuaW4xVC1z5RM11+kv4j2xD2q3rIPJr87NBw5A4FPADVz7PGFbaFSWzS3KhmCOFBA6mKhxUYipYZgeJhPZ2ZS8S2prNPdo0eak4PKZMgLb/rfw8V6aPjEWDMm+372820Tm6Nn7Qzm0WyZyaYSAGIDUJByGijLTXuifuu9rK2KSssmWAOkdSTUVFc/1pEPeNna1qs5Jho1aK2S1GoXcCP0YjbFJeXMKFWDmmVMz4cYyurpIAI4h7O+61toY53GSU+1a3wVivDY6X15IMxK1wA6Hw4dw9ER1snMs2zqnQbAQD1cNDUg92Wke2jaoWUZnFM7CnIffOg8BWPVvQzlVpoDYgrcCpIB6JGlIfUVWKwYXtuQkFdS+he2x1gdvPLTboupt7TFpiSj1QI6ggYFoDWpOLKumWkVC8pzvNdnJPSahPCppTuiz2+yzHClG5QKxbOvKCpFQTXMZf8A2I6zbPlnLTDSpJC/SNT7I6eFQOfic427vnP89VwcVqGswtaL97S32/HRc7CznS0M4FCoFN/ajV7BfyPQN0W9h8Du88UeTKSSNAo4DU/GGlrvRmBC9Ee0wzbSMLbNbYaJM+ukD74sW99Vq8EI2L92n3V9wghcU5GYTTaL+EtH8mb/AGNGaXXZEmoFBCTamjEmrElAoA0IoXrvyBjStpbzSz2SfOmJjSXLZmQU6SgZjPLSM5kLJtIM2xzKFTnLNVaWeFD0l7q5HcaRrp5GtBaTZY6mJziHAXXk2q9F1oeJ36GqneMx6YZT7EGzGZ9v5w7F6TEHJzlLD7WbLUipUnXKtPHWHUy70cFrOxf7JoCN++h0r6I2SsZK3DKAR9P0sUbnxuxREg/X9qMsN9z7OMIOJKjomtBQg5dnSHk6XKtQZ0YrMVWbCQqimKdMJOfDAMt7CGZmg5MM9K7x48YbT7BlVcx+teEIKrhD2i8PtN7p5j4Hz4p7S8WY42m9k7jl4hdWuXMs7FJgApUkEgqQCRXLLUEeaKtaVDszohCAgkV04+Gfoh/eV5zLSyy8VQtatxqxYknfmTD+wyFVGUaU9OYrHn7AHJe9p5fV7A9+b3abDc9TpslbJbVZByQwrpT6XgTHUQsxDZ3xLmh1HCJyzKHXHXo61i6CnfO7DGLlK+JdnTN7fFdjuR1vseqEUnIQ46EvNzU9njDWdeQUUl+t8PziNdyTUmpj09LwmOL2pPaP0/fnJeLquKyS+zH7I+v6Utab9M0YeoOA0PjDKYlBDMCukSNjUS6NNoZYOak0qOFRnXwho97WDNK2RukOS2+z9VfAe6K3fdpInMKkdXeR9ERYbDaBMlI6igZFYDgGUED2xCXvs9NmzWdWQA01JrkANwjy3EGSPjtGM7/2m8gJbkory09o+k/GDy09o+k/GHP7JT+3L9Lf8YP2Sn9uX6W/4wj9Fqu6VnwPTby09o+k/GDy09o+k/GHP7JT+3L9Lf8AGD9kp/bl+lv+MHotV3SjA9e3VefJzB2WopHuPmi2xUtk7vxnlmHRHV723nze/wAItsOOGB4hu7keSvhvhzUDtpIZ7NRQTR1JoK0ArU+EUJaDvMWr5S9o51jkyGk4SZk/k2DVAZeRnPSozXNBnn4RWLBe9mtmS1kzszybU6VN60ycd655ioEehp5wwYXLHV0rpDjb8k+lyHZAy9IEMWHDCwWnfXEvpho0vPLosPNn+EOJdomSKIw+b5RHNN+FgaA99Bl3CH9p5K0LWXlNLAtWtSxRyVA8UGfFo14tdN0u7PQZEaH8KHtAWZlOXPc4yYfER1dMiWk2qirHGSxy3HQQT0aWSrrvOR0yNDQ+I1EcS8jilmh4H8OMcdGCMv0rGVDmuGIZ/Xz9UndF4zRJrLVSpqFltnQ1GIqB0sNWHnI0hK/L7Yy3WVjVcSgA9ahD4gDUnCaDfD+VOFcjyT1BPYcg16Q1GYGlNBERbrsnHEmHrOGFDVadPQ8MxrCmo4ZFKcjg6aW6frLonVNxOWNuYx9db9f3n1Vbmg04/r2xbLH+6l/y0/tEI2W6pcvrdNuH0R8YdT51Osc+yP1lG2kpIoMom+OpS6uq5aj/ACu8ByH7+ZSiORmMu+G863AaZnj+tYbTrQW7hwEImGAYL3KVYjawS4txPW6XvhZQGHRz7t8Mllk6R5MvMWZgwY8ouYC6g9+4RXJO2PLVaYKV8ufIbrarGPm0+6vuEew2uK1tNs0mY3WeWjHxZQTBCUr0IUR8pX/abb/l5n9pjCzaXWbiXECDRXU4WXQ0DDdUCqnI743T5Sv+023/AC8z+0xhc+2vXk8sOMNpnXKOtDc8S4b6K12DbAOOTtiBgNJqrRhn9NBmN3SWoOeQESD3aQBNs78ohFVZTWoI3EZMKRTWodfMfgY7sl4zbMS8t8NTmKVRjSnziZV+8pByGcWxzuZ8FXJA2Tnz3V2F6S5plCavSGMOxFBmKL1c8jU+J76xWr0tDM/IyDjJGbLXSlWHHLOvhCl5bTLPlgLLwz2IWoIKkHep31OVGAI9727bsnWLp/SYdI6j7p3jXWB8xqHdjEbD/cfwOpTKlpWcOi9OqhiP/G3c9538RpuUhd9jlomE6721qe8bvNC4sJByzB0IzHpiSwSJ/V+ZmU6uWBjkKDhWp9GkRJc4GoSNPfGp9FTytDXN5fP5pGeIVIkdKX3Lszrfw8/JFp5MKVPTJFCAch4n4RX1cyjhJJQmvgf1+t0SJj0WAzeiBXv3DzxGalaGh0Nmuby/o9CtnDuJljnQ1N3xSe8NRs5uxH15bJKtYdWW7XfdQcfhDazEWSaZdoUkAVWmueYyPHv0hG87+ebVR0E7I3/eOre7uitld2jchY69Cp1fBzSSe0cTDm0jk4f3uE/tN4ypOUukx+P0R4n6XgMu+IG221phqxr7h3AaAQgzwjMeKiSTcrgAaLBfSmz/APC2f+TK/wBtYfxH7Pfwln/kyv8AbWJCKVJEEEECEQQQQISdms6y0VFFFUAAdwhSCCOAACwQs8+Wf9xZP81/+W0xlUm7nBVWpRhjWueYzBG9TXeNI1X5acrNZScgLUKncK2e0KKndViB4kRlFgxCaA1cgaflFgw2N+eiib3FlZbs2snSaS54M5NM6coB3Mcpo0yNG7zFhsxlzQJtmmaHQEhkOtDvRu4xUGYEUYAj2flDKfOMh1eWzKTUBlPSA4VOTL3MCIkyVzOSrkhZKLOC0aXeooyT1JPJhFNNMIfDlXXEQcXdHNruoYXmSWxS1NDnU5AEkUyw9Id+sQF2bYS5q4bSAP8AyqDg/qGZl+Oa+ETL2Z1U8m2JHG6hBG4jcfERujma7lkfolk1K9o7w31TYT65MK9+8eeO26v7zocM6+FP0Ibx5N6nnHuMay0FYGuIXky1bky795+ENTHUObPdzNmchqd1BxNcgO8x1zmsFyuMjfKbNCaBSdIVaQqLjmMFXv39wGrHwhC33/KldGSBMbtHqDw3ufZ4xWbZbnmNidix4n3DgO4RgkqXOybkE4goWszfmfopO8NoCejKBRe19M/8fN6YhHeOWeEXmRkTBfR+yf8AA2b+RK/sWCPNkv4Gy/yJX+2sEVLqf26xJOlvKmqHR1Ksp0ZTkQYy3af5JJkvp2M8qgz5CY3zi/yph633XO/rbo1mCBC+aiWVmRgwZMnRgVmJ99Tn5xkYTtLArSuWUbR8pdmsXkxmWlAZgqJLKcE7FrRXGYXStajiDGUztkbWLMtpMl2lOK4kGN1G52lgYih4rXjSmcZ5Xm/Zs5/ZOKGljDDV1P8AjHIavOw6blRtns9SQQRTEpBXeMNRQ6rRh+hE3dm0c6z0VvnJemFm0Fc8DkEjI9RqrkAMMQNlmGobHjSlFYNiXXQHd4Q+E3zxbGwRiwWGrqpKqUyyfLQDQDoFb7Oki1AtIbC4ALSmyZa9panLXpKSuRzhlabK6gqVNTSm+ue6KjPn8m6laimakEgqdKowzU04Rabu21mcm3KIsxggZHPQJ6SoRMC5Mc61XDXQ8Y3R1Lm5HNK5KVrsxkndmuKi8pPYIg1qaDwJ49wqYZXhtSFGCzLhH1hAxf0rovianwiFvK9pk9sUxsVNBoqjgo0AhgzxF8jn81bHE2MZLudNLEliSTmSTUk8TWEWMcu8WHZzYO12xTMRAsuhKu9VDmlQEyzB46d8YpoyD2jOf3Ce0NVG5hpKn3DyOrHbjpuFXZaM7BVBZmNAqgkk8ABrGi7K/I+8yky2kouvIqemfvsOr4Ka94iQ+Sm0WaWzyHlLKtYLAs3WmAVqormpWmajKmfGNNibJRI27VgqqWSllMUnP6EaEdCuJElUVVUUVQFA4ACgHojmZaUU0LKDwJAhWKrtDOpOP3VjNV1HYMx2vmsb3YRdWPy2X209YfGDy2X209YfGKV5TB5TCv1u7ufX9Kntzsrr5bL7aesPjB5bL7aesPjFK8pg8pg9bu7n1/SO3Oyt11W/lFoT0h7RuMPopVhvArMUrmagU7VTSnni6xvoKkzx58wrY34gk7RZ1mKUdVZWFCrAEEHcQcjGbbS/JCAC9gIXf5PMY8n/AOp82lHgM1y0XWNNgjerF85TeVkzDKmo6TBmZbgBwOKkHDMX7Skwha3VsPVOT0xFgoenRx0IIFdaUj6DvzZ2z2yXydolLMXUE5MjdpGHSRu8EGMp2p+SufIq8itqlDPCBS0yx7pw8KNloxgQqtdtkUghgFaimitiwHOoDbxkDnxzh/YrdPshqhrLrUrSqHjVdVP2k89YirtmKuLOorQ5UKsNVcHNGHA6RJrO84jqFZ7vveRaqD93NOiEjpH/AMbaOO7Ju6FZ13P1e/WM9vGoZiq9Do4ujVantbqmJyz7U2hZLIJh/wAOjnOYqsr1UOelTojM5ipzi+Ooe3JZZaWOQ3IVitk6RZP3hxTN0taYvPuQeOfdFWvbaGZPyJwJulr1f6t7HvPsiMeZCLPHHOLjdyuYxrBZosumeEmeBFZmCqCzMaBVBLE8ABmTGibK/JC70mW04F15FT0z99h1fAZ94iJNlNUe5rhtFsfBZ5Zc7zoi97NoPf3RreyfyVSLNSZPpPnDMVHzaH7K7z3t7IuF33dKkIJcpFloNFUUH5nvhzEC5dQBBBBEUIhlfF7y7NJabNNFUecncBxJMOLVallozuwVVBLE6ACMvQTb8tlTiSxSTppX4u3+kH00yyYcm8zyTKgohOTJKbRtzcfwOp0Smz11Tb3tJtlqBFnQ0ly/otQ9UcVH0jvOW4gagBCdmsyy0VEUKqgBVGQAGghWOxR4B1PMqFdWmqeLCzG5NboB/Z1Kp+1PyaWe1Fpks+TzzmXQApMNP8VNH3ZijfajKb+2ctFibDPl4FJos0dKQ/CjayyajovTPSusfQ0Jz5CupV1DKwoVYBlIOoIOREWrAvmidaStRShYUzUNoa5g6g9xB4EGOkmAUplWUf8Adlxp203yQqQWsJC7/J5jNyR48m1C0o8BmuVKLrGYW+xzZVoWQ8qZLmYHHJsvSJ5SWRhIqHB3FSfTHRzQk2eHV03LPtb4JEtnOVSMlUcWY5Ae3hWLtst8kcyZSZbCZaaiUp+cb7x+h4Cp8I1S7brlWeWJclFloNyinnPE95iRcuKmbKfJRJs9JlpInzdQtPmkPcPpHvPoEXwCPYIjddVJ292NaaRa7LVbTLoejlygXT+sbuIy4Q+2G2zW2y8L9G0Sx010ruxr3cRuPmraIzvbfZeZZ5vOFi6LqcU1Boe09N4P0hv14xke0xu7RvLUflPaWVlZEKSc2cP8btv4nodNlokRF57OrOmYy7LkBQAbvGFdnL48qs0ucUaWXFSreio4qdQd4iSix8bJm2cLhJJYixxjeMwbHwVd/Y1frX9Cwfsav1r+hYsUEUegU/d+/wDap7Nuyrv7Gr9a/oWD9jV+tf0LFigg9Ap+79/7R2bdlWdlrpNWmtuJVK9xILfgPPFmjxVAFAKAbo9i6ngbAwMapNbhFkQQQRepIggggQq3tRsFZrb02BlTqUE+XQPloGqCrrmcmB1yoc4yfaHZK1WAkzVxSvr5akyv/YlS0k95qv2t0b5HhFcjAhfMdqtDA1zANCCD3U1GTKRuNYUabmw+zJP+9Gt7TfJPJm4nshEiYakyyK2dzrmo/dnXpJxqQ0Zs2xVvNraT5K6tglgHWUQrTasJmmHpDWh7o6OaFDs8WPZfYC020hqclJ+tcaj7C6t46d8aBsr8lMmRSZaaT5uuH/CQ9wPXPe3oi9gUiRchQezOxlmsK/NLVyOlNahdvPuHcKCJ2CCIIRBBBAhEEEECFH37cku1yGkza4W3g0IIzBHgeMKXTdcuzSllSlwoooOJO8niSc4eQRHCL4tVb20nZ9lc4b3tpfdN7Zb0lLidqD9acYZptDLOizPV/OKrtJbC1pVToCTTvFPjD6Q2UKqmufHMY22sFlc8g2U9z6nZf1fzg59Tsv6v5xAWpWZSFdkPaUKT/rVh7IgLjv2ZyNk5QtOmWiz+UM7GVLWWFSRj6qjKs0U18YgK6Ui4suYyr9z6nZf1fzjlr5lEglHJGhwZiutOEU2VtSGIUJWY0wS0AboNWS07EHKjo4EbOmoyrWIkbVTlks5q00S7wcIxQSwLPbBKUMVXEWVSoFCAQGrU0IkKuY6BGJy0rn1Oy/q/nBz6nZf1fzinC+HExkws7mYqhMSBE+YExqNhBw66hjVtw0bNtj0XYSXpKkCfNqygoA8+W6ACuJ1Mh9DQ010rz0yY6BGJyvXPqdl/V/ODn1Oy/q/nFNtm0FGmS11EuYysCGwsksPRhSimjAgEnwiUss4lFJ1KqT4kCImulAubIxlWBb7Tg4/ph8rBhUZg+0RWpTxMXM3QI4Mae/8AGNdLVOlNnKTXEp6xoMhXuFBHEi0Bq01BoQciD3iFY4EkYi28gA+AJI95jfmrF3BBBHUIggggQiCCCBCIjrwvyXKIU1Zjoq5n8hD6c1FJ7ozrygvanJ4Ae+MlZM6GLE3moPdYK5LtAD/hv/p+Me8/D6t/Z8YhkbKOsUKxXy2VeMqX5+H1b+z4x7z8Pq39nxiDtEvGjISQGUrUEqRUEVBFCDnqM4p5viY6I7FjyHk8iYAzIGnvbZUmYThYNVQlQK0Im51BixlZK7VdxFaXz8Pq39nxg5+H1b+z4xQjfNpcyyrSkVrZOkUwMxKSjak6RLjMmUp6NMxrnSFpu1OFZLNgAebaUmHPoJIl2l8VK1/wVr9490d9Lm6ef/EYirvz8Pq39nxg5+H1b+z4xn8q/Js2dJVuiUthlNhqgmKbumzxiXE1M3XIk5qDkchacURdWyt5lGIqX5+H1b+z4x2l9rvRgOORp6DELihWS0Da6QlGMqzKa5iPYaXU3zS+cegkQ7h004gCrQiCCCJLqI8Mex4YELOr9/ix/V+ESsnSIm/j/wBWP6vwiVkHKPM1v+pd4fYLM/3ilIYcwSMCJgqqSWs6qSxHIuJYZDU51EtMznl3mGW0998gvRcK+Ca4LYQnzag9JmI3kDCvSNeAJDa1X1ODueURJYmSJZJSolCZKSa8xiW78ArkC4JqIg1jrXHnRFlJ/s5JpSkwnErhzNmmYGVSoKuWxL0SVyOYJB1MeDZmz4MGA0wTpfXeuG0TBNmiuKtWcA1rUbqRDWi0utpnTZc1Ww2ayEnCrCYPKbWCKqQBliFRvod1CvMtjLOFHCjlbSOTAUCa6orKpqM3OffErP73my6paZcUojMPXErYxMmCZiRBLBxhsVcIoc8861qYOYZGF1wZTJQkOMTZyxyhpWta1mzDi1JbWIGy7RTmRGM2SFcyQ0zofMlsZeqq5wqcIRcdCrE1xaQpar0eXOnET8SrZZUxBRCrHlLQJjCgzoAhNO6u6DA/ldFipnmGTjZ6NVgwI5SZh6ahGouLCCQBmB7zD9EAAA0AAHgMorlsv93tCSpE2XgabKQuAJlA1ntc1qUNK/NJThCt0XxNmzqEpSs4NLqgdML0QgBy+lMWIZ4wRTQxLHWuSuWVjlRNXN1W++fcIhZRiZuXqt98+4Ru4f76mzmpGCCCHauRBBBAhEEEECEQQQQISVp6jeEZvZ/4h/N+MaRaeo3hGbSD/wBS/m/GFvE/8HiqpeSn00jqOUOUV+8rZNFqUIJoCzJANFmtLeW5pMOQ5NQoJqSS1VrkKGEjG4lUFYoZrKkFHYCUULl3NFwmZLYAsx0Lq0sZnMFBwivXYZqybL5Q1qOOTimECYzieVl9FwgxoAA1BQCta5kQlJs8+VKUy+Wq9ovAMtGIEtjbZktgtOjV1lENvx78Qi3s7a+c/wClKytJsUp0pyctkLcpTCpUsW5THSlCxY4sXE1jkXRIxl+RlYySS/JpiJKlCSaVJwkr4EiK5aUnS/KGlidyjNZnP71gZRElJxTUcoFWZ0V6Y3DMVVkz5gKco9oMkmbhwS54dWGDCszo8qRlNIYgKagZ5EmA6HzzRZT1muqRLAEuTKQK2IBUVQHwYMQoMmwHDXWhppDuKqpeTMqotGEWxjN6M56ynkTQhAoca8o0uuCtKZ0w5JyHtbrNdTOxqttaSjgorP5RNFnDBqaJgoCQKEHgQGMnO65ZW6FZMQGzzucZLzChCUWYk5WVuliNZqgkEYcgKAg8aRPSYiBZ1kKduj90vn/uMPIZ3R+6Xz/3GHkemi9wfALQOSIIIIsXUQQQQIVA2su5xNxgVz9h1hjIvJgKYH9EaTNs6t1gDCPNsvsiMFRQsmdiJsVW5lzdUA3oTqjerBzoew3qxf8Am2X2RBzbL7IjP6qZ3io9l1VA5zPYb1YOdD2G9WL/AM2y+yIObZfZEHqpneKOy6qgc5n6ts/s6wc5nsN6sX/m2X2RBzbL7Ig9VM7xR2XVUAXmew3qwc6GtcDV44Yv/NsvsiDm2X2RB6qZ3ijsuqpVjvBmNAjk8KRc7psxSWA3WNWPid3ohWXYkU1CgQvGqmo2wEkElTazCiCCCNqmiCCCBCIIIIEIggggQuJq1UjujNL0srypxahodad2hjTobz7Cj5soMUzwiZmAqLhcWWey74y6reqY655+y3qmL3zTK7Ig5pldkQs9Ut7yr7LqqJzz9lvVMHPP2W9Uxe+aZXZEHNMrsiD1S3vHz4o7LqqJzz9lvVMHPP2W9Uxe+aZXZEHNMrsiD1S3vHz4o7LqqJzz9lvVMHPP2W9Uxe+aZXZEHNMrsiD1S3vHz4o7LqqLzz9lvVMPLFeBc0VWLHQUIi3c0yuyIWkWJE6qgR0cKaDfEUdl1RYbPglqp1Az8dT7YXgghuAALBXIgggjqF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359840" y="-1557"/>
            <a:ext cx="28418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Hecatonchire</a:t>
            </a:r>
            <a:r>
              <a:rPr lang="en-US" sz="1600" b="1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Project, July 2013</a:t>
            </a:r>
            <a:endParaRPr lang="en-US" sz="1600" b="1" i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Text Placeholder 13"/>
          <p:cNvSpPr txBox="1">
            <a:spLocks/>
          </p:cNvSpPr>
          <p:nvPr/>
        </p:nvSpPr>
        <p:spPr>
          <a:xfrm>
            <a:off x="0" y="1143000"/>
            <a:ext cx="1828799" cy="4243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50000"/>
              </a:lnSpc>
              <a:buFont typeface="Wingdings" pitchFamily="2" charset="2"/>
              <a:buChar char="Ø"/>
            </a:pPr>
            <a:r>
              <a:rPr lang="en-US" sz="1100" dirty="0" smtClean="0"/>
              <a:t>Leading Example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100" b="1" dirty="0" smtClean="0"/>
              <a:t>Transparent Memory Scale-out</a:t>
            </a: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Ø"/>
            </a:pPr>
            <a:r>
              <a:rPr lang="en-US" sz="1100" dirty="0" smtClean="0"/>
              <a:t>Memory Mirroring</a:t>
            </a: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Ø"/>
            </a:pPr>
            <a:r>
              <a:rPr lang="en-US" sz="1100" dirty="0" err="1" smtClean="0"/>
              <a:t>Hecatonchire</a:t>
            </a:r>
            <a:r>
              <a:rPr lang="en-US" sz="1100" dirty="0" smtClean="0"/>
              <a:t> Project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529" y="336997"/>
            <a:ext cx="7941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Transparent memory scale-out: 1</a:t>
            </a:r>
            <a:r>
              <a:rPr lang="en-US" sz="3200" b="1" baseline="30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st</a:t>
            </a:r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generation</a:t>
            </a:r>
            <a:endParaRPr lang="en-US" sz="32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905000" y="1143000"/>
            <a:ext cx="76200" cy="5257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1629" y="893549"/>
            <a:ext cx="68425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2"/>
          <p:cNvSpPr txBox="1">
            <a:spLocks/>
          </p:cNvSpPr>
          <p:nvPr/>
        </p:nvSpPr>
        <p:spPr>
          <a:xfrm>
            <a:off x="2057400" y="965808"/>
            <a:ext cx="6553200" cy="23869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</a:pPr>
            <a:r>
              <a:rPr lang="en-US" sz="2000" b="1" dirty="0" smtClean="0"/>
              <a:t>Extensive research and prototyping (80’s, 90’s).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Performance of Ethernet as the main blocker: 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/>
              <a:t>Bandwidth: 10-100Mbps.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/>
              <a:t>Latency: several </a:t>
            </a:r>
            <a:r>
              <a:rPr lang="en-US" sz="1800" dirty="0" err="1" smtClean="0"/>
              <a:t>ms</a:t>
            </a:r>
            <a:r>
              <a:rPr lang="en-US" sz="1800" dirty="0" smtClean="0"/>
              <a:t> range.</a:t>
            </a:r>
            <a:endParaRPr lang="en-US" sz="1800" dirty="0"/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endParaRPr lang="en-US" sz="2000" b="1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1981200" y="5692170"/>
            <a:ext cx="725230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>
              <a:lnSpc>
                <a:spcPct val="150000"/>
              </a:lnSpc>
            </a:pPr>
            <a:r>
              <a:rPr lang="en-US" sz="1000" dirty="0" smtClean="0"/>
              <a:t>E.P. </a:t>
            </a:r>
            <a:r>
              <a:rPr lang="en-US" sz="1000" dirty="0" err="1" smtClean="0"/>
              <a:t>Markatos</a:t>
            </a:r>
            <a:r>
              <a:rPr lang="en-US" sz="1000" dirty="0" smtClean="0"/>
              <a:t> and G. </a:t>
            </a:r>
            <a:r>
              <a:rPr lang="en-US" sz="1000" dirty="0" err="1" smtClean="0"/>
              <a:t>Dramatinos</a:t>
            </a:r>
            <a:r>
              <a:rPr lang="en-US" sz="1000" dirty="0" smtClean="0"/>
              <a:t> (1996). “Implementation of a reliable memory pager”.</a:t>
            </a:r>
            <a:br>
              <a:rPr lang="en-US" sz="1000" dirty="0" smtClean="0"/>
            </a:br>
            <a:r>
              <a:rPr lang="en-US" sz="1000" dirty="0" smtClean="0"/>
              <a:t>Also see: V. </a:t>
            </a:r>
            <a:r>
              <a:rPr lang="en-US" sz="1000" dirty="0" err="1" smtClean="0"/>
              <a:t>Cholvi</a:t>
            </a:r>
            <a:r>
              <a:rPr lang="en-US" sz="1000" dirty="0" smtClean="0"/>
              <a:t>-Juan and R.H. Campbell (1996). “Distributed Shared Memory on Loosely Coupled Systems”.</a:t>
            </a:r>
          </a:p>
          <a:p>
            <a:pPr marL="0" lvl="2">
              <a:lnSpc>
                <a:spcPct val="150000"/>
              </a:lnSpc>
            </a:pPr>
            <a:r>
              <a:rPr lang="en-US" sz="1000" dirty="0" smtClean="0"/>
              <a:t>A good review: J. </a:t>
            </a:r>
            <a:r>
              <a:rPr lang="en-US" sz="1000" dirty="0" err="1" smtClean="0"/>
              <a:t>Protic</a:t>
            </a:r>
            <a:r>
              <a:rPr lang="en-US" sz="1000" dirty="0" smtClean="0"/>
              <a:t>, M. </a:t>
            </a:r>
            <a:r>
              <a:rPr lang="en-US" sz="1000" dirty="0" err="1" smtClean="0"/>
              <a:t>Tomasevic</a:t>
            </a:r>
            <a:r>
              <a:rPr lang="en-US" sz="1000" dirty="0" smtClean="0"/>
              <a:t> and V. </a:t>
            </a:r>
            <a:r>
              <a:rPr lang="en-US" sz="1000" dirty="0" err="1" smtClean="0"/>
              <a:t>Milutinovic</a:t>
            </a:r>
            <a:r>
              <a:rPr lang="en-US" sz="1000" dirty="0" smtClean="0"/>
              <a:t> (Eds., 1997). “Distributed Shared Memory: Concepts and Systems”.</a:t>
            </a:r>
            <a:endParaRPr lang="en-US" sz="1000" dirty="0"/>
          </a:p>
        </p:txBody>
      </p:sp>
      <p:sp>
        <p:nvSpPr>
          <p:cNvPr id="20" name="Content Placeholder 12"/>
          <p:cNvSpPr txBox="1">
            <a:spLocks/>
          </p:cNvSpPr>
          <p:nvPr/>
        </p:nvSpPr>
        <p:spPr>
          <a:xfrm>
            <a:off x="2057400" y="3124200"/>
            <a:ext cx="6553200" cy="137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</a:pPr>
            <a:r>
              <a:rPr lang="en-US" sz="2000" b="1" dirty="0" smtClean="0"/>
              <a:t>Example </a:t>
            </a:r>
            <a:r>
              <a:rPr lang="en-US" sz="2000" dirty="0" smtClean="0"/>
              <a:t>(</a:t>
            </a:r>
            <a:r>
              <a:rPr lang="en-US" sz="2000" dirty="0" err="1" smtClean="0"/>
              <a:t>Markatos</a:t>
            </a:r>
            <a:r>
              <a:rPr lang="en-US" sz="2000" dirty="0" smtClean="0"/>
              <a:t>, 1996):</a:t>
            </a:r>
          </a:p>
          <a:p>
            <a:pPr lvl="1"/>
            <a:r>
              <a:rPr lang="en-US" sz="1600" dirty="0" smtClean="0"/>
              <a:t>FFT over 24MB input with 32MB machine and 10Mbps Ethernet.</a:t>
            </a:r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endParaRPr lang="en-US" sz="2000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4400550"/>
            <a:ext cx="605790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361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336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S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9" y="22671"/>
            <a:ext cx="628650" cy="31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data:image/jpeg;base64,/9j/4AAQSkZJRgABAQAAAQABAAD/2wCEAAkGBhMSERUUExQVFRUWFxYXGBYYFxcVFxYWFxQVFRcYGB0aGyYeGhkjGRcWHy8gIycpLSwsFx4yODAqNSYrLCkBCQoKDgwOGg8PGiklHyUsLDIqLDAwNC0pLC4sLCwqKi0pKSosLDQ0LCwsLCwsKiwsLCwsLSwsLCwsLywsLCwqLP/AABEIAKwBJQMBIgACEQEDEQH/xAAcAAABBQEBAQAAAAAAAAAAAAAAAwQFBgcCAQj/xABIEAACAAMFAwcHCQYFBQEAAAABAgADEQQFEiExBkFRExUiMlJhcRSBkZKhsdEHI0JTYnLB4fAWMzRzgrJDdKKz0iQ1Y4PxxP/EABoBAAIDAQEAAAAAAAAAAAAAAAAFAgMEAQb/xAA3EQABAwIEAwQKAgEFAQAAAAABAAIDBBESIUFRBTFhE1KB8BQVIjJxkaGxweFi0TM0QkNy8SP/2gAMAwEAAhEDEQA/ANZ2svx7JZmnJKM0rTIZBQfpNvwju9gzCuzu0Eq2SFmyz3Mu9G3qf1mIkXQEEEAgihBzBB1BjLr1u6bc1r8pkAtZJho6D6NfomvA5q3m8c8j3RnF/t16dU3oqeGrjMIyl5tOjv49DstTghrdl5y7RKWbKbEjioPvB4EHIiHUXg3zCVOaWEtcLEIggjidOVFLMQqjUk0AjvJRXcEU2+tu9Vs4r/5GGX9IOvifREXc99zlq/KMSWzxGoOmo+ELpOIxMdYZ9Uwj4fK9tzktGgiIu3aOXMoG6Dd+h8D8Yl42xyskGJhusckbozZwsiCCCLFWiELbbpclDMmMERdWOQEKzZoUFmIAAJJOQAGpMZdb7VNvu1cjKJSxyjVn7W7F945hRuGZ4RVLJgFhmTyCYUNF6S4uecLG5udsNh1OgWoSpqsoZSGUgEEGoIOhB3iO4b2CwpJlrKljCiAKo7h7z3w4iwdVhda5w8tEQQQR1RRBBBAhEEEECEQQQQIRBBBAhEEeM4GZyiHvfaaVIFWYDhvJ8BEXODRdxsFJrS42aLlTMEM7HeiTBUHzb4dgx1pDhcclxzS02K9gggjq4iCCCBCIIIIEIggggQiEbZY0mo0uYoZGFCDoRC0EC6CQbhZVIebcdrKtiexzjkczh76dtRke0APAajZ7QrqrowZWAIYGoIOYIiF2vm2VpDSrSahxkq0Lg7mXgRxOUZNYL/n2ZfJWmMJJJIplr36hTvHEwtfO2mcWDMaDUL03YHi0XajKUe9/Mbj+Q13Wr31tjKk1VPnJnAHoj7x/ARSLzvibaGrMao3KMlHgPx1hgI9EKJ6qSbny2XIKWOHlz3QYfXe3RPj+EMHcDWHF3z8j4xmstN1JBolrs2hmSqA9NeBOY8Du8IhQY9DRNkjoziabFRfG2QWcLrQ7vvWXOHROe9TkRDyM0lzSCCCQRoRkRDLaTbue6eSSjWY/RaYOsFOq5ZV4ncPSHMPEQRaQZpe3g75pA2I5a30G6ebVX9NvG0eQWM/Ng/OzBoaa6fQHtOXjerguGVY5KypQyGbNvdt7N3+4UER+xGzkmyWcCWQ7vQzJg+keHco3D4xYo3Qs/wCR3M/QdFTX1TLClp8o2/Nx1cfwNAiG068ZaHCzUI3UPwhzFRv+fSew+7/aIrrKgwR4mjVJJHYRdWLniV2/Y3wg54ldv2N8IpvlUHlUKfW0ndCp7cq5c8Su37G+EHPErt+xvhFN8qg8qg9bSd0I7cq2XJbsaBWPSUCtdSOPjElFKu21tyqYM2JpTiN9e6kXWGXD5zLFZ3MZX3VsTsQRBBCU60qup80MFalYIhZO1Elppl4hUDOmYGdMzpWJdJoOhiLXtd7pupOY5vvCyrO0t5MGMpHCTCCQSK5ClaDjnGe3hY5qtWbUk/TriDef8ItW1tqKW6UVFZnSCZVBrQEU40OsMpt8IFYMuAjAuA9NZmXSqKZeekKuI0sjhjdfDpt5v8PFNOH1UbTgbbFrv4eHx8F5d9vbUHJdWrQL4ndEtcm2onWhJMs4hXpPSgI4D4xUrPJa22oyMfJylL0CjogKdw7RG8xKzbdIsNUs0qswihmuNfPliHhQRlpMVOO0e6zfv8AtVUBOcDW3d9viVpqTwSQDpCkZTct/TeUd2diTTwGuQGlIut3bSBut6d3n4Qxg4jFKbcvil83D5Yhfn8FYYIb2G3LNTGmYqRXjT8IcQwS9EEEECEQQQQIXE2aFUsTQAEk8ABUxR7828Y1SzgqNC7Dpf0g6eJz7otl/fws/+TM/saMokWoMML58G3iFXEJ5GWaw2v8ANM6GFj7udouZk0sSzEknUk1J8TDe22ITVwnXceBh+1gOozHt9EItNA0zMI9U+Y8xkOabEKIuu2mW3IzciOqT7B4cIlJlo4RH3nY+VH2hofw8IQu23V+bfJxlnvp+MTw3zW2ZoqGGePmPeH5HTfZPyYd2FsjDUwvZG1gSxSCTIXWYDDINDS9b2ElK5Fj1R+J7hHLXVsTHyPDGC5K6v++jKGBM5jaUzwg76ceEd7P3PyIxNnMbU60rnT4wzuC7SDy03N2zFdRXf4+4RYVodIDkLBb55WRN7CI/9judvgE8sdueWaoxB9h8Rvi03ZtOj0WZ0G4/RPwikzJ4XWI+1W9mBAyH61i+Cokh93ltoks8EcvvDPdbFEZbdnpU1y7YqmmjUGQpD+zdRfuj3QpHpHxskFngEdV5kgHIqF/ZKR9v1oP2Skfb9aJqCKfQ6fuN+QUcDdlC/slI+360H7JSPt+tE1BB6HT9xvyCMDdlXtkrrKS+VfrOBTuX4n4RYYIIsghbDGGN0XWtwiyRtczChP61jOr9tc+eKyXrKI6q5MfHe3hl4RoF6GkpvN7xGY3ReoSVQSy8pS1KZMHatQW0J6vfkMjFdXDLJH7F7a259PytlLNFE/27X0vy6/hMLrmlHO40p7YssrabydcUxsIOi6lvur+OUQt932qEmWEdxQCYV6S1rkdAxFBQkZVgunZ6XMk+V2t2dWqcAriNGIzIzOm6njHn6eJ7ZP8A5u5a8gPin08jHM9sc9OZPwUwJwt2CZgYOTiVhQcmMitSTmeIhltDd8+UFxoCAeuoGEpQAAilcqcTDe3bVMU5OzqJMsCgw5NTzdXzemLBdW0JwBX6QoAQ2e6H8fGYWuDDmNTokMnBpXNL+RvkNRsqxs7ZX8peZSi0mgHQdLSkStgZZslVmlXcKS4bo51AGE8aHUHURKW2zSR84r4KgrgOYzFKrwEV2zXaqIsubkcXRmjNWrSmZOFQM9aHSlY2TwMrGhzCMhlt582WOCd9E4tcDmbk6/Hx/HNeWyySrPV2dgK4eToC+KlQK9XDT6XsMMkslqt3RkryUnjUhPOdXP6yhres0shLMzHlBWpqclYa8ItFlteOzWez1dS0gMMBoSAMx6N2+EjuGOhBklbYX5DX9ebJ0ziTJyI4nXNrnLl+1IDaOXYpKyFblHXI4chXvO4d2Ziy2G/UfuPA/gYy62XI8sYh00H0l3feG73d8SMm2cmod2wJurq33Rq3u74oHEphJm3Lb9rQeHQlmRz3/S1NXBjqM52T2se02tZYBWWu4mpbJtfRpGjQ9ikErA8apJLGY3lpRBBBFiqTS95DPZ5yKKs0t1A0qShAGffGReTCVMCzqqQwDCmYFc8t+Ua3fU4pZpzKaFZcwg8CEJEZM8sTampLakMamvGu+KZeHOqxia6xGmhVkfERSOwuFwfmFK26TjrMs9OSopCVowNHqADvAlk09ERUyhPSFD6D5xCcq0zpIZZbMobUClTkR7mMTnP8ieXExcGLRmOKtMbAVoMIBIAz3wkmpix2GQYXfQ/ApzDUiRuJhxD6j4hQMySRnqOI/WURl52DF0lyce384nbVY3lMwBDhcNWWtOkBSoIrQ1GehqOMNsSt9k+z8oyEFpzTKnndE4SMPnqo277fygocmGo/GH8iIy9buZG5RMjqaaHvH4wvZLzUoWJpTUcP/sBGoWyeBrwJoBkeY2O3w2T2124S1xHzDieER112Npr8tN/pH5cBuhCzSWtMzGw6AyA493xiwZLrr2R+PCJWspSOFGwxN98+8dhsOu6cIY8e1U09MNWnk+HCPBAAlBKX5WvWzjiZIyyzhWyWNpmgy4nSHXOkqymqfOTRv+iphhTcOmqM2iw3PLwWCp4jFBk43Ow/K1Kz9Rfuj3QpHEpqqDxAPsjuHSUIggggQiCCCBCIIa3dbeVlht9BUcDSHURY8PaHN5FcBumV7zkWUxmNhXiBU13UEZ5IlqCeQpTFXk3HeCcO6pwjI103axcNtmpZgR9YvuMUlcL/AGW9hhlTR3Ze6V1c5bIGkZfX5qEvNGLMMBU4uiCBiANcssvRE7Y5jyZdlDkqnzvK5YiAWDCgFTX4x07TKCp00bU+YxxaLMZgklTi5MsXQGjspYE08w9scqKcSsLDYAnMjcbqdLVdnJiaS4gZA6DUD75fJObxuaW4xVC1z5RM11+kv4j2xD2q3rIPJr87NBw5A4FPADVz7PGFbaFSWzS3KhmCOFBA6mKhxUYipYZgeJhPZ2ZS8S2prNPdo0eak4PKZMgLb/rfw8V6aPjEWDMm+372820Tm6Nn7Qzm0WyZyaYSAGIDUJByGijLTXuifuu9rK2KSssmWAOkdSTUVFc/1pEPeNna1qs5Jho1aK2S1GoXcCP0YjbFJeXMKFWDmmVMz4cYyurpIAI4h7O+61toY53GSU+1a3wVivDY6X15IMxK1wA6Hw4dw9ER1snMs2zqnQbAQD1cNDUg92Wke2jaoWUZnFM7CnIffOg8BWPVvQzlVpoDYgrcCpIB6JGlIfUVWKwYXtuQkFdS+he2x1gdvPLTboupt7TFpiSj1QI6ggYFoDWpOLKumWkVC8pzvNdnJPSahPCppTuiz2+yzHClG5QKxbOvKCpFQTXMZf8A2I6zbPlnLTDSpJC/SNT7I6eFQOfic427vnP89VwcVqGswtaL97S32/HRc7CznS0M4FCoFN/ajV7BfyPQN0W9h8Du88UeTKSSNAo4DU/GGlrvRmBC9Ee0wzbSMLbNbYaJM+ukD74sW99Vq8EI2L92n3V9wghcU5GYTTaL+EtH8mb/AGNGaXXZEmoFBCTamjEmrElAoA0IoXrvyBjStpbzSz2SfOmJjSXLZmQU6SgZjPLSM5kLJtIM2xzKFTnLNVaWeFD0l7q5HcaRrp5GtBaTZY6mJziHAXXk2q9F1oeJ36GqneMx6YZT7EGzGZ9v5w7F6TEHJzlLD7WbLUipUnXKtPHWHUy70cFrOxf7JoCN++h0r6I2SsZK3DKAR9P0sUbnxuxREg/X9qMsN9z7OMIOJKjomtBQg5dnSHk6XKtQZ0YrMVWbCQqimKdMJOfDAMt7CGZmg5MM9K7x48YbT7BlVcx+teEIKrhD2i8PtN7p5j4Hz4p7S8WY42m9k7jl4hdWuXMs7FJgApUkEgqQCRXLLUEeaKtaVDszohCAgkV04+Gfoh/eV5zLSyy8VQtatxqxYknfmTD+wyFVGUaU9OYrHn7AHJe9p5fV7A9+b3abDc9TpslbJbVZByQwrpT6XgTHUQsxDZ3xLmh1HCJyzKHXHXo61i6CnfO7DGLlK+JdnTN7fFdjuR1vseqEUnIQ46EvNzU9njDWdeQUUl+t8PziNdyTUmpj09LwmOL2pPaP0/fnJeLquKyS+zH7I+v6Utab9M0YeoOA0PjDKYlBDMCukSNjUS6NNoZYOak0qOFRnXwho97WDNK2RukOS2+z9VfAe6K3fdpInMKkdXeR9ERYbDaBMlI6igZFYDgGUED2xCXvs9NmzWdWQA01JrkANwjy3EGSPjtGM7/2m8gJbkory09o+k/GDy09o+k/GHP7JT+3L9Lf8YP2Sn9uX6W/4wj9Fqu6VnwPTby09o+k/GDy09o+k/GHP7JT+3L9Lf8AGD9kp/bl+lv+MHotV3SjA9e3VefJzB2WopHuPmi2xUtk7vxnlmHRHV723nze/wAItsOOGB4hu7keSvhvhzUDtpIZ7NRQTR1JoK0ArU+EUJaDvMWr5S9o51jkyGk4SZk/k2DVAZeRnPSozXNBnn4RWLBe9mtmS1kzszybU6VN60ycd655ioEehp5wwYXLHV0rpDjb8k+lyHZAy9IEMWHDCwWnfXEvpho0vPLosPNn+EOJdomSKIw+b5RHNN+FgaA99Bl3CH9p5K0LWXlNLAtWtSxRyVA8UGfFo14tdN0u7PQZEaH8KHtAWZlOXPc4yYfER1dMiWk2qirHGSxy3HQQT0aWSrrvOR0yNDQ+I1EcS8jilmh4H8OMcdGCMv0rGVDmuGIZ/Xz9UndF4zRJrLVSpqFltnQ1GIqB0sNWHnI0hK/L7Yy3WVjVcSgA9ahD4gDUnCaDfD+VOFcjyT1BPYcg16Q1GYGlNBERbrsnHEmHrOGFDVadPQ8MxrCmo4ZFKcjg6aW6frLonVNxOWNuYx9db9f3n1Vbmg04/r2xbLH+6l/y0/tEI2W6pcvrdNuH0R8YdT51Osc+yP1lG2kpIoMom+OpS6uq5aj/ACu8ByH7+ZSiORmMu+G863AaZnj+tYbTrQW7hwEImGAYL3KVYjawS4txPW6XvhZQGHRz7t8Mllk6R5MvMWZgwY8ouYC6g9+4RXJO2PLVaYKV8ufIbrarGPm0+6vuEew2uK1tNs0mY3WeWjHxZQTBCUr0IUR8pX/abb/l5n9pjCzaXWbiXECDRXU4WXQ0DDdUCqnI743T5Sv+023/AC8z+0xhc+2vXk8sOMNpnXKOtDc8S4b6K12DbAOOTtiBgNJqrRhn9NBmN3SWoOeQESD3aQBNs78ohFVZTWoI3EZMKRTWodfMfgY7sl4zbMS8t8NTmKVRjSnziZV+8pByGcWxzuZ8FXJA2Tnz3V2F6S5plCavSGMOxFBmKL1c8jU+J76xWr0tDM/IyDjJGbLXSlWHHLOvhCl5bTLPlgLLwz2IWoIKkHep31OVGAI9727bsnWLp/SYdI6j7p3jXWB8xqHdjEbD/cfwOpTKlpWcOi9OqhiP/G3c9538RpuUhd9jlomE6721qe8bvNC4sJByzB0IzHpiSwSJ/V+ZmU6uWBjkKDhWp9GkRJc4GoSNPfGp9FTytDXN5fP5pGeIVIkdKX3Lszrfw8/JFp5MKVPTJFCAch4n4RX1cyjhJJQmvgf1+t0SJj0WAzeiBXv3DzxGalaGh0Nmuby/o9CtnDuJljnQ1N3xSe8NRs5uxH15bJKtYdWW7XfdQcfhDazEWSaZdoUkAVWmueYyPHv0hG87+ebVR0E7I3/eOre7uitld2jchY69Cp1fBzSSe0cTDm0jk4f3uE/tN4ypOUukx+P0R4n6XgMu+IG221phqxr7h3AaAQgzwjMeKiSTcrgAaLBfSmz/APC2f+TK/wBtYfxH7Pfwln/kyv8AbWJCKVJEEEECEQQQQISdms6y0VFFFUAAdwhSCCOAACwQs8+Wf9xZP81/+W0xlUm7nBVWpRhjWueYzBG9TXeNI1X5acrNZScgLUKncK2e0KKndViB4kRlFgxCaA1cgaflFgw2N+eiib3FlZbs2snSaS54M5NM6coB3Mcpo0yNG7zFhsxlzQJtmmaHQEhkOtDvRu4xUGYEUYAj2flDKfOMh1eWzKTUBlPSA4VOTL3MCIkyVzOSrkhZKLOC0aXeooyT1JPJhFNNMIfDlXXEQcXdHNruoYXmSWxS1NDnU5AEkUyw9Id+sQF2bYS5q4bSAP8AyqDg/qGZl+Oa+ETL2Z1U8m2JHG6hBG4jcfERujma7lkfolk1K9o7w31TYT65MK9+8eeO26v7zocM6+FP0Ibx5N6nnHuMay0FYGuIXky1bky795+ENTHUObPdzNmchqd1BxNcgO8x1zmsFyuMjfKbNCaBSdIVaQqLjmMFXv39wGrHwhC33/KldGSBMbtHqDw3ufZ4xWbZbnmNidix4n3DgO4RgkqXOybkE4goWszfmfopO8NoCejKBRe19M/8fN6YhHeOWeEXmRkTBfR+yf8AA2b+RK/sWCPNkv4Gy/yJX+2sEVLqf26xJOlvKmqHR1Ksp0ZTkQYy3af5JJkvp2M8qgz5CY3zi/yph633XO/rbo1mCBC+aiWVmRgwZMnRgVmJ99Tn5xkYTtLArSuWUbR8pdmsXkxmWlAZgqJLKcE7FrRXGYXStajiDGUztkbWLMtpMl2lOK4kGN1G52lgYih4rXjSmcZ5Xm/Zs5/ZOKGljDDV1P8AjHIavOw6blRtns9SQQRTEpBXeMNRQ6rRh+hE3dm0c6z0VvnJemFm0Fc8DkEjI9RqrkAMMQNlmGobHjSlFYNiXXQHd4Q+E3zxbGwRiwWGrqpKqUyyfLQDQDoFb7Oki1AtIbC4ALSmyZa9panLXpKSuRzhlabK6gqVNTSm+ue6KjPn8m6laimakEgqdKowzU04Rabu21mcm3KIsxggZHPQJ6SoRMC5Mc61XDXQ8Y3R1Lm5HNK5KVrsxkndmuKi8pPYIg1qaDwJ49wqYZXhtSFGCzLhH1hAxf0rovianwiFvK9pk9sUxsVNBoqjgo0AhgzxF8jn81bHE2MZLudNLEliSTmSTUk8TWEWMcu8WHZzYO12xTMRAsuhKu9VDmlQEyzB46d8YpoyD2jOf3Ce0NVG5hpKn3DyOrHbjpuFXZaM7BVBZmNAqgkk8ABrGi7K/I+8yky2kouvIqemfvsOr4Ka94iQ+Sm0WaWzyHlLKtYLAs3WmAVqormpWmajKmfGNNibJRI27VgqqWSllMUnP6EaEdCuJElUVVUUVQFA4ACgHojmZaUU0LKDwJAhWKrtDOpOP3VjNV1HYMx2vmsb3YRdWPy2X209YfGDy2X209YfGKV5TB5TCv1u7ufX9Kntzsrr5bL7aesPjB5bL7aesPjFK8pg8pg9bu7n1/SO3Oyt11W/lFoT0h7RuMPopVhvArMUrmagU7VTSnni6xvoKkzx58wrY34gk7RZ1mKUdVZWFCrAEEHcQcjGbbS/JCAC9gIXf5PMY8n/AOp82lHgM1y0XWNNgjerF85TeVkzDKmo6TBmZbgBwOKkHDMX7Skwha3VsPVOT0xFgoenRx0IIFdaUj6DvzZ2z2yXydolLMXUE5MjdpGHSRu8EGMp2p+SufIq8itqlDPCBS0yx7pw8KNloxgQqtdtkUghgFaimitiwHOoDbxkDnxzh/YrdPshqhrLrUrSqHjVdVP2k89YirtmKuLOorQ5UKsNVcHNGHA6RJrO84jqFZ7vveRaqD93NOiEjpH/AMbaOO7Ju6FZ13P1e/WM9vGoZiq9Do4ujVantbqmJyz7U2hZLIJh/wAOjnOYqsr1UOelTojM5ipzi+Ooe3JZZaWOQ3IVitk6RZP3hxTN0taYvPuQeOfdFWvbaGZPyJwJulr1f6t7HvPsiMeZCLPHHOLjdyuYxrBZosumeEmeBFZmCqCzMaBVBLE8ABmTGibK/JC70mW04F15FT0z99h1fAZ94iJNlNUe5rhtFsfBZ5Zc7zoi97NoPf3RreyfyVSLNSZPpPnDMVHzaH7K7z3t7IuF33dKkIJcpFloNFUUH5nvhzEC5dQBBBBEUIhlfF7y7NJabNNFUecncBxJMOLVallozuwVVBLE6ACMvQTb8tlTiSxSTppX4u3+kH00yyYcm8zyTKgohOTJKbRtzcfwOp0Smz11Tb3tJtlqBFnQ0ly/otQ9UcVH0jvOW4gagBCdmsyy0VEUKqgBVGQAGghWOxR4B1PMqFdWmqeLCzG5NboB/Z1Kp+1PyaWe1Fpks+TzzmXQApMNP8VNH3ZijfajKb+2ctFibDPl4FJos0dKQ/CjayyajovTPSusfQ0Jz5CupV1DKwoVYBlIOoIOREWrAvmidaStRShYUzUNoa5g6g9xB4EGOkmAUplWUf8Adlxp203yQqQWsJC7/J5jNyR48m1C0o8BmuVKLrGYW+xzZVoWQ8qZLmYHHJsvSJ5SWRhIqHB3FSfTHRzQk2eHV03LPtb4JEtnOVSMlUcWY5Ae3hWLtst8kcyZSZbCZaaiUp+cb7x+h4Cp8I1S7brlWeWJclFloNyinnPE95iRcuKmbKfJRJs9JlpInzdQtPmkPcPpHvPoEXwCPYIjddVJ292NaaRa7LVbTLoejlygXT+sbuIy4Q+2G2zW2y8L9G0Sx010ruxr3cRuPmraIzvbfZeZZ5vOFi6LqcU1Boe09N4P0hv14xke0xu7RvLUflPaWVlZEKSc2cP8btv4nodNlokRF57OrOmYy7LkBQAbvGFdnL48qs0ucUaWXFSreio4qdQd4iSix8bJm2cLhJJYixxjeMwbHwVd/Y1frX9Cwfsav1r+hYsUEUegU/d+/wDap7Nuyrv7Gr9a/oWD9jV+tf0LFigg9Ap+79/7R2bdlWdlrpNWmtuJVK9xILfgPPFmjxVAFAKAbo9i6ngbAwMapNbhFkQQQRepIggggQq3tRsFZrb02BlTqUE+XQPloGqCrrmcmB1yoc4yfaHZK1WAkzVxSvr5akyv/YlS0k95qv2t0b5HhFcjAhfMdqtDA1zANCCD3U1GTKRuNYUabmw+zJP+9Gt7TfJPJm4nshEiYakyyK2dzrmo/dnXpJxqQ0Zs2xVvNraT5K6tglgHWUQrTasJmmHpDWh7o6OaFDs8WPZfYC020hqclJ+tcaj7C6t46d8aBsr8lMmRSZaaT5uuH/CQ9wPXPe3oi9gUiRchQezOxlmsK/NLVyOlNahdvPuHcKCJ2CCIIRBBBAhEEEECFH37cku1yGkza4W3g0IIzBHgeMKXTdcuzSllSlwoooOJO8niSc4eQRHCL4tVb20nZ9lc4b3tpfdN7Zb0lLidqD9acYZptDLOizPV/OKrtJbC1pVToCTTvFPjD6Q2UKqmufHMY22sFlc8g2U9z6nZf1fzg59Tsv6v5xAWpWZSFdkPaUKT/rVh7IgLjv2ZyNk5QtOmWiz+UM7GVLWWFSRj6qjKs0U18YgK6Ui4suYyr9z6nZf1fzjlr5lEglHJGhwZiutOEU2VtSGIUJWY0wS0AboNWS07EHKjo4EbOmoyrWIkbVTlks5q00S7wcIxQSwLPbBKUMVXEWVSoFCAQGrU0IkKuY6BGJy0rn1Oy/q/nBz6nZf1fzinC+HExkws7mYqhMSBE+YExqNhBw66hjVtw0bNtj0XYSXpKkCfNqygoA8+W6ACuJ1Mh9DQ010rz0yY6BGJyvXPqdl/V/ODn1Oy/q/nFNtm0FGmS11EuYysCGwsksPRhSimjAgEnwiUss4lFJ1KqT4kCImulAubIxlWBb7Tg4/ph8rBhUZg+0RWpTxMXM3QI4Mae/8AGNdLVOlNnKTXEp6xoMhXuFBHEi0Bq01BoQciD3iFY4EkYi28gA+AJI95jfmrF3BBBHUIggggQiCCCBCIjrwvyXKIU1Zjoq5n8hD6c1FJ7ozrygvanJ4Ae+MlZM6GLE3moPdYK5LtAD/hv/p+Me8/D6t/Z8YhkbKOsUKxXy2VeMqX5+H1b+z4x7z8Pq39nxiDtEvGjISQGUrUEqRUEVBFCDnqM4p5viY6I7FjyHk8iYAzIGnvbZUmYThYNVQlQK0Im51BixlZK7VdxFaXz8Pq39nxg5+H1b+z4xQjfNpcyyrSkVrZOkUwMxKSjak6RLjMmUp6NMxrnSFpu1OFZLNgAebaUmHPoJIl2l8VK1/wVr9490d9Lm6ef/EYirvz8Pq39nxg5+H1b+z4xn8q/Js2dJVuiUthlNhqgmKbumzxiXE1M3XIk5qDkchacURdWyt5lGIqX5+H1b+z4x2l9rvRgOORp6DELihWS0Da6QlGMqzKa5iPYaXU3zS+cegkQ7h004gCrQiCCCJLqI8Mex4YELOr9/ix/V+ESsnSIm/j/wBWP6vwiVkHKPM1v+pd4fYLM/3ilIYcwSMCJgqqSWs6qSxHIuJYZDU51EtMznl3mGW0998gvRcK+Ca4LYQnzag9JmI3kDCvSNeAJDa1X1ODueURJYmSJZJSolCZKSa8xiW78ArkC4JqIg1jrXHnRFlJ/s5JpSkwnErhzNmmYGVSoKuWxL0SVyOYJB1MeDZmz4MGA0wTpfXeuG0TBNmiuKtWcA1rUbqRDWi0utpnTZc1Ww2ayEnCrCYPKbWCKqQBliFRvod1CvMtjLOFHCjlbSOTAUCa6orKpqM3OffErP73my6paZcUojMPXErYxMmCZiRBLBxhsVcIoc8861qYOYZGF1wZTJQkOMTZyxyhpWta1mzDi1JbWIGy7RTmRGM2SFcyQ0zofMlsZeqq5wqcIRcdCrE1xaQpar0eXOnET8SrZZUxBRCrHlLQJjCgzoAhNO6u6DA/ldFipnmGTjZ6NVgwI5SZh6ahGouLCCQBmB7zD9EAAA0AAHgMorlsv93tCSpE2XgabKQuAJlA1ntc1qUNK/NJThCt0XxNmzqEpSs4NLqgdML0QgBy+lMWIZ4wRTQxLHWuSuWVjlRNXN1W++fcIhZRiZuXqt98+4Ru4f76mzmpGCCCHauRBBBAhEEEECEQQQQISVp6jeEZvZ/4h/N+MaRaeo3hGbSD/wBS/m/GFvE/8HiqpeSn00jqOUOUV+8rZNFqUIJoCzJANFmtLeW5pMOQ5NQoJqSS1VrkKGEjG4lUFYoZrKkFHYCUULl3NFwmZLYAsx0Lq0sZnMFBwivXYZqybL5Q1qOOTimECYzieVl9FwgxoAA1BQCta5kQlJs8+VKUy+Wq9ovAMtGIEtjbZktgtOjV1lENvx78Qi3s7a+c/wClKytJsUp0pyctkLcpTCpUsW5THSlCxY4sXE1jkXRIxl+RlYySS/JpiJKlCSaVJwkr4EiK5aUnS/KGlidyjNZnP71gZRElJxTUcoFWZ0V6Y3DMVVkz5gKco9oMkmbhwS54dWGDCszo8qRlNIYgKagZ5EmA6HzzRZT1muqRLAEuTKQK2IBUVQHwYMQoMmwHDXWhppDuKqpeTMqotGEWxjN6M56ynkTQhAoca8o0uuCtKZ0w5JyHtbrNdTOxqttaSjgorP5RNFnDBqaJgoCQKEHgQGMnO65ZW6FZMQGzzucZLzChCUWYk5WVuliNZqgkEYcgKAg8aRPSYiBZ1kKduj90vn/uMPIZ3R+6Xz/3GHkemi9wfALQOSIIIIsXUQQQQIVA2su5xNxgVz9h1hjIvJgKYH9EaTNs6t1gDCPNsvsiMFRQsmdiJsVW5lzdUA3oTqjerBzoew3qxf8Am2X2RBzbL7IjP6qZ3io9l1VA5zPYb1YOdD2G9WL/AM2y+yIObZfZEHqpneKOy6qgc5n6ts/s6wc5nsN6sX/m2X2RBzbL7Ig9VM7xR2XVUAXmew3qwc6GtcDV44Yv/NsvsiDm2X2RB6qZ3ijsuqpVjvBmNAjk8KRc7psxSWA3WNWPid3ohWXYkU1CgQvGqmo2wEkElTazCiCCCNqmiCCCBCIIIIEIggggQuJq1UjujNL0srypxahodad2hjTobz7Cj5soMUzwiZmAqLhcWWey74y6reqY655+y3qmL3zTK7Ig5pldkQs9Ut7yr7LqqJzz9lvVMHPP2W9Uxe+aZXZEHNMrsiD1S3vHz4o7LqqJzz9lvVMHPP2W9Uxe+aZXZEHNMrsiD1S3vHz4o7LqqJzz9lvVMHPP2W9Uxe+aZXZEHNMrsiD1S3vHz4o7LqqLzz9lvVMPLFeBc0VWLHQUIi3c0yuyIWkWJE6qgR0cKaDfEUdl1RYbPglqp1Az8dT7YXgghuAALBXIgggjqF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362200"/>
            <a:ext cx="6477000" cy="3433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981200" y="6106168"/>
            <a:ext cx="5113900" cy="294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>
              <a:lnSpc>
                <a:spcPct val="150000"/>
              </a:lnSpc>
            </a:pPr>
            <a:r>
              <a:rPr lang="en-US" sz="1000" dirty="0" smtClean="0"/>
              <a:t>E.P. </a:t>
            </a:r>
            <a:r>
              <a:rPr lang="en-US" sz="1000" dirty="0" err="1" smtClean="0"/>
              <a:t>Markatos</a:t>
            </a:r>
            <a:r>
              <a:rPr lang="en-US" sz="1000" dirty="0" smtClean="0"/>
              <a:t> and G. </a:t>
            </a:r>
            <a:r>
              <a:rPr lang="en-US" sz="1000" dirty="0" err="1" smtClean="0"/>
              <a:t>Dramatinos</a:t>
            </a:r>
            <a:r>
              <a:rPr lang="en-US" sz="1000" dirty="0" smtClean="0"/>
              <a:t> (1996). “Implementation of a reliable memory pager”.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6359840" y="-1557"/>
            <a:ext cx="28418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Hecatonchire</a:t>
            </a:r>
            <a:r>
              <a:rPr lang="en-US" sz="1600" b="1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Project, July 2013</a:t>
            </a:r>
            <a:endParaRPr lang="en-US" sz="1600" b="1" i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Text Placeholder 13"/>
          <p:cNvSpPr txBox="1">
            <a:spLocks/>
          </p:cNvSpPr>
          <p:nvPr/>
        </p:nvSpPr>
        <p:spPr>
          <a:xfrm>
            <a:off x="0" y="1143000"/>
            <a:ext cx="1828799" cy="4243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50000"/>
              </a:lnSpc>
              <a:buFont typeface="Wingdings" pitchFamily="2" charset="2"/>
              <a:buChar char="Ø"/>
            </a:pPr>
            <a:r>
              <a:rPr lang="en-US" sz="1100" dirty="0" smtClean="0"/>
              <a:t>Leading Example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100" b="1" dirty="0" smtClean="0"/>
              <a:t>Transparent Memory Scale-out</a:t>
            </a: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Ø"/>
            </a:pPr>
            <a:r>
              <a:rPr lang="en-US" sz="1100" dirty="0" smtClean="0"/>
              <a:t>Memory Mirroring</a:t>
            </a: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Ø"/>
            </a:pPr>
            <a:r>
              <a:rPr lang="en-US" sz="1100" dirty="0" err="1" smtClean="0"/>
              <a:t>Hecatonchire</a:t>
            </a:r>
            <a:r>
              <a:rPr lang="en-US" sz="1100" dirty="0" smtClean="0"/>
              <a:t> Project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529" y="336997"/>
            <a:ext cx="7941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Transparent memory scale-out: 1</a:t>
            </a:r>
            <a:r>
              <a:rPr lang="en-US" sz="3200" b="1" baseline="30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st</a:t>
            </a:r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generation</a:t>
            </a:r>
            <a:endParaRPr lang="en-US" sz="32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1905000" y="1143000"/>
            <a:ext cx="76200" cy="5257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1629" y="893549"/>
            <a:ext cx="68425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2"/>
          <p:cNvSpPr txBox="1">
            <a:spLocks/>
          </p:cNvSpPr>
          <p:nvPr/>
        </p:nvSpPr>
        <p:spPr>
          <a:xfrm>
            <a:off x="2057400" y="896146"/>
            <a:ext cx="6553200" cy="1237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</a:pPr>
            <a:r>
              <a:rPr lang="en-US" sz="2000" b="1" dirty="0" smtClean="0"/>
              <a:t>Fault-Tolerance further </a:t>
            </a:r>
            <a:r>
              <a:rPr lang="en-US" sz="2000" b="1" dirty="0" smtClean="0">
                <a:solidFill>
                  <a:srgbClr val="0070C0"/>
                </a:solidFill>
              </a:rPr>
              <a:t>exhausts bandwidth!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Memory mirroring considered </a:t>
            </a:r>
            <a:r>
              <a:rPr lang="en-US" sz="2000" b="1" dirty="0" smtClean="0">
                <a:solidFill>
                  <a:srgbClr val="0070C0"/>
                </a:solidFill>
              </a:rPr>
              <a:t>worst alternative.</a:t>
            </a:r>
          </a:p>
        </p:txBody>
      </p:sp>
    </p:spTree>
    <p:extLst>
      <p:ext uri="{BB962C8B-B14F-4D97-AF65-F5344CB8AC3E}">
        <p14:creationId xmlns:p14="http://schemas.microsoft.com/office/powerpoint/2010/main" val="390005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336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S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9" y="22671"/>
            <a:ext cx="628650" cy="31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data:image/jpeg;base64,/9j/4AAQSkZJRgABAQAAAQABAAD/2wCEAAkGBhMSERUUExQVFRUWFxYXGBYYFxcVFxYWFxQVFRcYGB0aGyYeGhkjGRcWHy8gIycpLSwsFx4yODAqNSYrLCkBCQoKDgwOGg8PGiklHyUsLDIqLDAwNC0pLC4sLCwqKi0pKSosLDQ0LCwsLCwsKiwsLCwsLSwsLCwsLywsLCwqLP/AABEIAKwBJQMBIgACEQEDEQH/xAAcAAABBQEBAQAAAAAAAAAAAAAAAwQFBgcCAQj/xABIEAACAAMFAwcHCQYFBQEAAAABAgADEQQFEiExBkFRExUiMlJhcRSBkZKhsdEHI0JTYnLB4fAWMzRzgrJDdKKz0iQ1Y4PxxP/EABoBAAIDAQEAAAAAAAAAAAAAAAAFAgMEAQb/xAA3EQABAwIEAwQKAgEFAQAAAAABAAIDBBESIUFRBTFhE1KB8BQVIjJxkaGxweFi0TM0QkNy8SP/2gAMAwEAAhEDEQA/ANZ2svx7JZmnJKM0rTIZBQfpNvwju9gzCuzu0Eq2SFmyz3Mu9G3qf1mIkXQEEEAgihBzBB1BjLr1u6bc1r8pkAtZJho6D6NfomvA5q3m8c8j3RnF/t16dU3oqeGrjMIyl5tOjv49DstTghrdl5y7RKWbKbEjioPvB4EHIiHUXg3zCVOaWEtcLEIggjidOVFLMQqjUk0AjvJRXcEU2+tu9Vs4r/5GGX9IOvifREXc99zlq/KMSWzxGoOmo+ELpOIxMdYZ9Uwj4fK9tzktGgiIu3aOXMoG6Dd+h8D8Yl42xyskGJhusckbozZwsiCCCLFWiELbbpclDMmMERdWOQEKzZoUFmIAAJJOQAGpMZdb7VNvu1cjKJSxyjVn7W7F945hRuGZ4RVLJgFhmTyCYUNF6S4uecLG5udsNh1OgWoSpqsoZSGUgEEGoIOhB3iO4b2CwpJlrKljCiAKo7h7z3w4iwdVhda5w8tEQQQR1RRBBBAhEEEECEQQQQIRBBBAhEEeM4GZyiHvfaaVIFWYDhvJ8BEXODRdxsFJrS42aLlTMEM7HeiTBUHzb4dgx1pDhcclxzS02K9gggjq4iCCCBCIIIIEIggggQiEbZY0mo0uYoZGFCDoRC0EC6CQbhZVIebcdrKtiexzjkczh76dtRke0APAajZ7QrqrowZWAIYGoIOYIiF2vm2VpDSrSahxkq0Lg7mXgRxOUZNYL/n2ZfJWmMJJJIplr36hTvHEwtfO2mcWDMaDUL03YHi0XajKUe9/Mbj+Q13Wr31tjKk1VPnJnAHoj7x/ARSLzvibaGrMao3KMlHgPx1hgI9EKJ6qSbny2XIKWOHlz3QYfXe3RPj+EMHcDWHF3z8j4xmstN1JBolrs2hmSqA9NeBOY8Du8IhQY9DRNkjoziabFRfG2QWcLrQ7vvWXOHROe9TkRDyM0lzSCCCQRoRkRDLaTbue6eSSjWY/RaYOsFOq5ZV4ncPSHMPEQRaQZpe3g75pA2I5a30G6ebVX9NvG0eQWM/Ng/OzBoaa6fQHtOXjerguGVY5KypQyGbNvdt7N3+4UER+xGzkmyWcCWQ7vQzJg+keHco3D4xYo3Qs/wCR3M/QdFTX1TLClp8o2/Nx1cfwNAiG068ZaHCzUI3UPwhzFRv+fSew+7/aIrrKgwR4mjVJJHYRdWLniV2/Y3wg54ldv2N8IpvlUHlUKfW0ndCp7cq5c8Su37G+EHPErt+xvhFN8qg8qg9bSd0I7cq2XJbsaBWPSUCtdSOPjElFKu21tyqYM2JpTiN9e6kXWGXD5zLFZ3MZX3VsTsQRBBCU60qup80MFalYIhZO1Elppl4hUDOmYGdMzpWJdJoOhiLXtd7pupOY5vvCyrO0t5MGMpHCTCCQSK5ClaDjnGe3hY5qtWbUk/TriDef8ItW1tqKW6UVFZnSCZVBrQEU40OsMpt8IFYMuAjAuA9NZmXSqKZeekKuI0sjhjdfDpt5v8PFNOH1UbTgbbFrv4eHx8F5d9vbUHJdWrQL4ndEtcm2onWhJMs4hXpPSgI4D4xUrPJa22oyMfJylL0CjogKdw7RG8xKzbdIsNUs0qswihmuNfPliHhQRlpMVOO0e6zfv8AtVUBOcDW3d9viVpqTwSQDpCkZTct/TeUd2diTTwGuQGlIut3bSBut6d3n4Qxg4jFKbcvil83D5Yhfn8FYYIb2G3LNTGmYqRXjT8IcQwS9EEEECEQQQQIXE2aFUsTQAEk8ABUxR7828Y1SzgqNC7Dpf0g6eJz7otl/fws/+TM/saMokWoMML58G3iFXEJ5GWaw2v8ANM6GFj7udouZk0sSzEknUk1J8TDe22ITVwnXceBh+1gOozHt9EItNA0zMI9U+Y8xkOabEKIuu2mW3IzciOqT7B4cIlJlo4RH3nY+VH2hofw8IQu23V+bfJxlnvp+MTw3zW2ZoqGGePmPeH5HTfZPyYd2FsjDUwvZG1gSxSCTIXWYDDINDS9b2ElK5Fj1R+J7hHLXVsTHyPDGC5K6v++jKGBM5jaUzwg76ceEd7P3PyIxNnMbU60rnT4wzuC7SDy03N2zFdRXf4+4RYVodIDkLBb55WRN7CI/9judvgE8sdueWaoxB9h8Rvi03ZtOj0WZ0G4/RPwikzJ4XWI+1W9mBAyH61i+Cokh93ltoks8EcvvDPdbFEZbdnpU1y7YqmmjUGQpD+zdRfuj3QpHpHxskFngEdV5kgHIqF/ZKR9v1oP2Skfb9aJqCKfQ6fuN+QUcDdlC/slI+360H7JSPt+tE1BB6HT9xvyCMDdlXtkrrKS+VfrOBTuX4n4RYYIIsghbDGGN0XWtwiyRtczChP61jOr9tc+eKyXrKI6q5MfHe3hl4RoF6GkpvN7xGY3ReoSVQSy8pS1KZMHatQW0J6vfkMjFdXDLJH7F7a259PytlLNFE/27X0vy6/hMLrmlHO40p7YssrabydcUxsIOi6lvur+OUQt932qEmWEdxQCYV6S1rkdAxFBQkZVgunZ6XMk+V2t2dWqcAriNGIzIzOm6njHn6eJ7ZP8A5u5a8gPin08jHM9sc9OZPwUwJwt2CZgYOTiVhQcmMitSTmeIhltDd8+UFxoCAeuoGEpQAAilcqcTDe3bVMU5OzqJMsCgw5NTzdXzemLBdW0JwBX6QoAQ2e6H8fGYWuDDmNTokMnBpXNL+RvkNRsqxs7ZX8peZSi0mgHQdLSkStgZZslVmlXcKS4bo51AGE8aHUHURKW2zSR84r4KgrgOYzFKrwEV2zXaqIsubkcXRmjNWrSmZOFQM9aHSlY2TwMrGhzCMhlt582WOCd9E4tcDmbk6/Hx/HNeWyySrPV2dgK4eToC+KlQK9XDT6XsMMkslqt3RkryUnjUhPOdXP6yhres0shLMzHlBWpqclYa8ItFlteOzWez1dS0gMMBoSAMx6N2+EjuGOhBklbYX5DX9ebJ0ziTJyI4nXNrnLl+1IDaOXYpKyFblHXI4chXvO4d2Ziy2G/UfuPA/gYy62XI8sYh00H0l3feG73d8SMm2cmod2wJurq33Rq3u74oHEphJm3Lb9rQeHQlmRz3/S1NXBjqM52T2se02tZYBWWu4mpbJtfRpGjQ9ikErA8apJLGY3lpRBBBFiqTS95DPZ5yKKs0t1A0qShAGffGReTCVMCzqqQwDCmYFc8t+Ua3fU4pZpzKaFZcwg8CEJEZM8sTampLakMamvGu+KZeHOqxia6xGmhVkfERSOwuFwfmFK26TjrMs9OSopCVowNHqADvAlk09ERUyhPSFD6D5xCcq0zpIZZbMobUClTkR7mMTnP8ieXExcGLRmOKtMbAVoMIBIAz3wkmpix2GQYXfQ/ApzDUiRuJhxD6j4hQMySRnqOI/WURl52DF0lyce384nbVY3lMwBDhcNWWtOkBSoIrQ1GehqOMNsSt9k+z8oyEFpzTKnndE4SMPnqo277fygocmGo/GH8iIy9buZG5RMjqaaHvH4wvZLzUoWJpTUcP/sBGoWyeBrwJoBkeY2O3w2T2124S1xHzDieER112Npr8tN/pH5cBuhCzSWtMzGw6AyA493xiwZLrr2R+PCJWspSOFGwxN98+8dhsOu6cIY8e1U09MNWnk+HCPBAAlBKX5WvWzjiZIyyzhWyWNpmgy4nSHXOkqymqfOTRv+iphhTcOmqM2iw3PLwWCp4jFBk43Ow/K1Kz9Rfuj3QpHEpqqDxAPsjuHSUIggggQiCCCBCIIa3dbeVlht9BUcDSHURY8PaHN5FcBumV7zkWUxmNhXiBU13UEZ5IlqCeQpTFXk3HeCcO6pwjI103axcNtmpZgR9YvuMUlcL/AGW9hhlTR3Ze6V1c5bIGkZfX5qEvNGLMMBU4uiCBiANcssvRE7Y5jyZdlDkqnzvK5YiAWDCgFTX4x07TKCp00bU+YxxaLMZgklTi5MsXQGjspYE08w9scqKcSsLDYAnMjcbqdLVdnJiaS4gZA6DUD75fJObxuaW4xVC1z5RM11+kv4j2xD2q3rIPJr87NBw5A4FPADVz7PGFbaFSWzS3KhmCOFBA6mKhxUYipYZgeJhPZ2ZS8S2prNPdo0eak4PKZMgLb/rfw8V6aPjEWDMm+372820Tm6Nn7Qzm0WyZyaYSAGIDUJByGijLTXuifuu9rK2KSssmWAOkdSTUVFc/1pEPeNna1qs5Jho1aK2S1GoXcCP0YjbFJeXMKFWDmmVMz4cYyurpIAI4h7O+61toY53GSU+1a3wVivDY6X15IMxK1wA6Hw4dw9ER1snMs2zqnQbAQD1cNDUg92Wke2jaoWUZnFM7CnIffOg8BWPVvQzlVpoDYgrcCpIB6JGlIfUVWKwYXtuQkFdS+he2x1gdvPLTboupt7TFpiSj1QI6ggYFoDWpOLKumWkVC8pzvNdnJPSahPCppTuiz2+yzHClG5QKxbOvKCpFQTXMZf8A2I6zbPlnLTDSpJC/SNT7I6eFQOfic427vnP89VwcVqGswtaL97S32/HRc7CznS0M4FCoFN/ajV7BfyPQN0W9h8Du88UeTKSSNAo4DU/GGlrvRmBC9Ee0wzbSMLbNbYaJM+ukD74sW99Vq8EI2L92n3V9wghcU5GYTTaL+EtH8mb/AGNGaXXZEmoFBCTamjEmrElAoA0IoXrvyBjStpbzSz2SfOmJjSXLZmQU6SgZjPLSM5kLJtIM2xzKFTnLNVaWeFD0l7q5HcaRrp5GtBaTZY6mJziHAXXk2q9F1oeJ36GqneMx6YZT7EGzGZ9v5w7F6TEHJzlLD7WbLUipUnXKtPHWHUy70cFrOxf7JoCN++h0r6I2SsZK3DKAR9P0sUbnxuxREg/X9qMsN9z7OMIOJKjomtBQg5dnSHk6XKtQZ0YrMVWbCQqimKdMJOfDAMt7CGZmg5MM9K7x48YbT7BlVcx+teEIKrhD2i8PtN7p5j4Hz4p7S8WY42m9k7jl4hdWuXMs7FJgApUkEgqQCRXLLUEeaKtaVDszohCAgkV04+Gfoh/eV5zLSyy8VQtatxqxYknfmTD+wyFVGUaU9OYrHn7AHJe9p5fV7A9+b3abDc9TpslbJbVZByQwrpT6XgTHUQsxDZ3xLmh1HCJyzKHXHXo61i6CnfO7DGLlK+JdnTN7fFdjuR1vseqEUnIQ46EvNzU9njDWdeQUUl+t8PziNdyTUmpj09LwmOL2pPaP0/fnJeLquKyS+zH7I+v6Utab9M0YeoOA0PjDKYlBDMCukSNjUS6NNoZYOak0qOFRnXwho97WDNK2RukOS2+z9VfAe6K3fdpInMKkdXeR9ERYbDaBMlI6igZFYDgGUED2xCXvs9NmzWdWQA01JrkANwjy3EGSPjtGM7/2m8gJbkory09o+k/GDy09o+k/GHP7JT+3L9Lf8YP2Sn9uX6W/4wj9Fqu6VnwPTby09o+k/GDy09o+k/GHP7JT+3L9Lf8AGD9kp/bl+lv+MHotV3SjA9e3VefJzB2WopHuPmi2xUtk7vxnlmHRHV723nze/wAItsOOGB4hu7keSvhvhzUDtpIZ7NRQTR1JoK0ArU+EUJaDvMWr5S9o51jkyGk4SZk/k2DVAZeRnPSozXNBnn4RWLBe9mtmS1kzszybU6VN60ycd655ioEehp5wwYXLHV0rpDjb8k+lyHZAy9IEMWHDCwWnfXEvpho0vPLosPNn+EOJdomSKIw+b5RHNN+FgaA99Bl3CH9p5K0LWXlNLAtWtSxRyVA8UGfFo14tdN0u7PQZEaH8KHtAWZlOXPc4yYfER1dMiWk2qirHGSxy3HQQT0aWSrrvOR0yNDQ+I1EcS8jilmh4H8OMcdGCMv0rGVDmuGIZ/Xz9UndF4zRJrLVSpqFltnQ1GIqB0sNWHnI0hK/L7Yy3WVjVcSgA9ahD4gDUnCaDfD+VOFcjyT1BPYcg16Q1GYGlNBERbrsnHEmHrOGFDVadPQ8MxrCmo4ZFKcjg6aW6frLonVNxOWNuYx9db9f3n1Vbmg04/r2xbLH+6l/y0/tEI2W6pcvrdNuH0R8YdT51Osc+yP1lG2kpIoMom+OpS6uq5aj/ACu8ByH7+ZSiORmMu+G863AaZnj+tYbTrQW7hwEImGAYL3KVYjawS4txPW6XvhZQGHRz7t8Mllk6R5MvMWZgwY8ouYC6g9+4RXJO2PLVaYKV8ufIbrarGPm0+6vuEew2uK1tNs0mY3WeWjHxZQTBCUr0IUR8pX/abb/l5n9pjCzaXWbiXECDRXU4WXQ0DDdUCqnI743T5Sv+023/AC8z+0xhc+2vXk8sOMNpnXKOtDc8S4b6K12DbAOOTtiBgNJqrRhn9NBmN3SWoOeQESD3aQBNs78ohFVZTWoI3EZMKRTWodfMfgY7sl4zbMS8t8NTmKVRjSnziZV+8pByGcWxzuZ8FXJA2Tnz3V2F6S5plCavSGMOxFBmKL1c8jU+J76xWr0tDM/IyDjJGbLXSlWHHLOvhCl5bTLPlgLLwz2IWoIKkHep31OVGAI9727bsnWLp/SYdI6j7p3jXWB8xqHdjEbD/cfwOpTKlpWcOi9OqhiP/G3c9538RpuUhd9jlomE6721qe8bvNC4sJByzB0IzHpiSwSJ/V+ZmU6uWBjkKDhWp9GkRJc4GoSNPfGp9FTytDXN5fP5pGeIVIkdKX3Lszrfw8/JFp5MKVPTJFCAch4n4RX1cyjhJJQmvgf1+t0SJj0WAzeiBXv3DzxGalaGh0Nmuby/o9CtnDuJljnQ1N3xSe8NRs5uxH15bJKtYdWW7XfdQcfhDazEWSaZdoUkAVWmueYyPHv0hG87+ebVR0E7I3/eOre7uitld2jchY69Cp1fBzSSe0cTDm0jk4f3uE/tN4ypOUukx+P0R4n6XgMu+IG221phqxr7h3AaAQgzwjMeKiSTcrgAaLBfSmz/APC2f+TK/wBtYfxH7Pfwln/kyv8AbWJCKVJEEEECEQQQQISdms6y0VFFFUAAdwhSCCOAACwQs8+Wf9xZP81/+W0xlUm7nBVWpRhjWueYzBG9TXeNI1X5acrNZScgLUKncK2e0KKndViB4kRlFgxCaA1cgaflFgw2N+eiib3FlZbs2snSaS54M5NM6coB3Mcpo0yNG7zFhsxlzQJtmmaHQEhkOtDvRu4xUGYEUYAj2flDKfOMh1eWzKTUBlPSA4VOTL3MCIkyVzOSrkhZKLOC0aXeooyT1JPJhFNNMIfDlXXEQcXdHNruoYXmSWxS1NDnU5AEkUyw9Id+sQF2bYS5q4bSAP8AyqDg/qGZl+Oa+ETL2Z1U8m2JHG6hBG4jcfERujma7lkfolk1K9o7w31TYT65MK9+8eeO26v7zocM6+FP0Ibx5N6nnHuMay0FYGuIXky1bky795+ENTHUObPdzNmchqd1BxNcgO8x1zmsFyuMjfKbNCaBSdIVaQqLjmMFXv39wGrHwhC33/KldGSBMbtHqDw3ufZ4xWbZbnmNidix4n3DgO4RgkqXOybkE4goWszfmfopO8NoCejKBRe19M/8fN6YhHeOWeEXmRkTBfR+yf8AA2b+RK/sWCPNkv4Gy/yJX+2sEVLqf26xJOlvKmqHR1Ksp0ZTkQYy3af5JJkvp2M8qgz5CY3zi/yph633XO/rbo1mCBC+aiWVmRgwZMnRgVmJ99Tn5xkYTtLArSuWUbR8pdmsXkxmWlAZgqJLKcE7FrRXGYXStajiDGUztkbWLMtpMl2lOK4kGN1G52lgYih4rXjSmcZ5Xm/Zs5/ZOKGljDDV1P8AjHIavOw6blRtns9SQQRTEpBXeMNRQ6rRh+hE3dm0c6z0VvnJemFm0Fc8DkEjI9RqrkAMMQNlmGobHjSlFYNiXXQHd4Q+E3zxbGwRiwWGrqpKqUyyfLQDQDoFb7Oki1AtIbC4ALSmyZa9panLXpKSuRzhlabK6gqVNTSm+ue6KjPn8m6laimakEgqdKowzU04Rabu21mcm3KIsxggZHPQJ6SoRMC5Mc61XDXQ8Y3R1Lm5HNK5KVrsxkndmuKi8pPYIg1qaDwJ49wqYZXhtSFGCzLhH1hAxf0rovianwiFvK9pk9sUxsVNBoqjgo0AhgzxF8jn81bHE2MZLudNLEliSTmSTUk8TWEWMcu8WHZzYO12xTMRAsuhKu9VDmlQEyzB46d8YpoyD2jOf3Ce0NVG5hpKn3DyOrHbjpuFXZaM7BVBZmNAqgkk8ABrGi7K/I+8yky2kouvIqemfvsOr4Ka94iQ+Sm0WaWzyHlLKtYLAs3WmAVqormpWmajKmfGNNibJRI27VgqqWSllMUnP6EaEdCuJElUVVUUVQFA4ACgHojmZaUU0LKDwJAhWKrtDOpOP3VjNV1HYMx2vmsb3YRdWPy2X209YfGDy2X209YfGKV5TB5TCv1u7ufX9Kntzsrr5bL7aesPjB5bL7aesPjFK8pg8pg9bu7n1/SO3Oyt11W/lFoT0h7RuMPopVhvArMUrmagU7VTSnni6xvoKkzx58wrY34gk7RZ1mKUdVZWFCrAEEHcQcjGbbS/JCAC9gIXf5PMY8n/AOp82lHgM1y0XWNNgjerF85TeVkzDKmo6TBmZbgBwOKkHDMX7Skwha3VsPVOT0xFgoenRx0IIFdaUj6DvzZ2z2yXydolLMXUE5MjdpGHSRu8EGMp2p+SufIq8itqlDPCBS0yx7pw8KNloxgQqtdtkUghgFaimitiwHOoDbxkDnxzh/YrdPshqhrLrUrSqHjVdVP2k89YirtmKuLOorQ5UKsNVcHNGHA6RJrO84jqFZ7vveRaqD93NOiEjpH/AMbaOO7Ju6FZ13P1e/WM9vGoZiq9Do4ujVantbqmJyz7U2hZLIJh/wAOjnOYqsr1UOelTojM5ipzi+Ooe3JZZaWOQ3IVitk6RZP3hxTN0taYvPuQeOfdFWvbaGZPyJwJulr1f6t7HvPsiMeZCLPHHOLjdyuYxrBZosumeEmeBFZmCqCzMaBVBLE8ABmTGibK/JC70mW04F15FT0z99h1fAZ94iJNlNUe5rhtFsfBZ5Zc7zoi97NoPf3RreyfyVSLNSZPpPnDMVHzaH7K7z3t7IuF33dKkIJcpFloNFUUH5nvhzEC5dQBBBBEUIhlfF7y7NJabNNFUecncBxJMOLVallozuwVVBLE6ACMvQTb8tlTiSxSTppX4u3+kH00yyYcm8zyTKgohOTJKbRtzcfwOp0Smz11Tb3tJtlqBFnQ0ly/otQ9UcVH0jvOW4gagBCdmsyy0VEUKqgBVGQAGghWOxR4B1PMqFdWmqeLCzG5NboB/Z1Kp+1PyaWe1Fpks+TzzmXQApMNP8VNH3ZijfajKb+2ctFibDPl4FJos0dKQ/CjayyajovTPSusfQ0Jz5CupV1DKwoVYBlIOoIOREWrAvmidaStRShYUzUNoa5g6g9xB4EGOkmAUplWUf8Adlxp203yQqQWsJC7/J5jNyR48m1C0o8BmuVKLrGYW+xzZVoWQ8qZLmYHHJsvSJ5SWRhIqHB3FSfTHRzQk2eHV03LPtb4JEtnOVSMlUcWY5Ae3hWLtst8kcyZSZbCZaaiUp+cb7x+h4Cp8I1S7brlWeWJclFloNyinnPE95iRcuKmbKfJRJs9JlpInzdQtPmkPcPpHvPoEXwCPYIjddVJ292NaaRa7LVbTLoejlygXT+sbuIy4Q+2G2zW2y8L9G0Sx010ruxr3cRuPmraIzvbfZeZZ5vOFi6LqcU1Boe09N4P0hv14xke0xu7RvLUflPaWVlZEKSc2cP8btv4nodNlokRF57OrOmYy7LkBQAbvGFdnL48qs0ucUaWXFSreio4qdQd4iSix8bJm2cLhJJYixxjeMwbHwVd/Y1frX9Cwfsav1r+hYsUEUegU/d+/wDap7Nuyrv7Gr9a/oWD9jV+tf0LFigg9Ap+79/7R2bdlWdlrpNWmtuJVK9xILfgPPFmjxVAFAKAbo9i6ngbAwMapNbhFkQQQRepIggggQq3tRsFZrb02BlTqUE+XQPloGqCrrmcmB1yoc4yfaHZK1WAkzVxSvr5akyv/YlS0k95qv2t0b5HhFcjAhfMdqtDA1zANCCD3U1GTKRuNYUabmw+zJP+9Gt7TfJPJm4nshEiYakyyK2dzrmo/dnXpJxqQ0Zs2xVvNraT5K6tglgHWUQrTasJmmHpDWh7o6OaFDs8WPZfYC020hqclJ+tcaj7C6t46d8aBsr8lMmRSZaaT5uuH/CQ9wPXPe3oi9gUiRchQezOxlmsK/NLVyOlNahdvPuHcKCJ2CCIIRBBBAhEEEECFH37cku1yGkza4W3g0IIzBHgeMKXTdcuzSllSlwoooOJO8niSc4eQRHCL4tVb20nZ9lc4b3tpfdN7Zb0lLidqD9acYZptDLOizPV/OKrtJbC1pVToCTTvFPjD6Q2UKqmufHMY22sFlc8g2U9z6nZf1fzg59Tsv6v5xAWpWZSFdkPaUKT/rVh7IgLjv2ZyNk5QtOmWiz+UM7GVLWWFSRj6qjKs0U18YgK6Ui4suYyr9z6nZf1fzjlr5lEglHJGhwZiutOEU2VtSGIUJWY0wS0AboNWS07EHKjo4EbOmoyrWIkbVTlks5q00S7wcIxQSwLPbBKUMVXEWVSoFCAQGrU0IkKuY6BGJy0rn1Oy/q/nBz6nZf1fzinC+HExkws7mYqhMSBE+YExqNhBw66hjVtw0bNtj0XYSXpKkCfNqygoA8+W6ACuJ1Mh9DQ010rz0yY6BGJyvXPqdl/V/ODn1Oy/q/nFNtm0FGmS11EuYysCGwsksPRhSimjAgEnwiUss4lFJ1KqT4kCImulAubIxlWBb7Tg4/ph8rBhUZg+0RWpTxMXM3QI4Mae/8AGNdLVOlNnKTXEp6xoMhXuFBHEi0Bq01BoQciD3iFY4EkYi28gA+AJI95jfmrF3BBBHUIggggQiCCCBCIjrwvyXKIU1Zjoq5n8hD6c1FJ7ozrygvanJ4Ae+MlZM6GLE3moPdYK5LtAD/hv/p+Me8/D6t/Z8YhkbKOsUKxXy2VeMqX5+H1b+z4x7z8Pq39nxiDtEvGjISQGUrUEqRUEVBFCDnqM4p5viY6I7FjyHk8iYAzIGnvbZUmYThYNVQlQK0Im51BixlZK7VdxFaXz8Pq39nxg5+H1b+z4xQjfNpcyyrSkVrZOkUwMxKSjak6RLjMmUp6NMxrnSFpu1OFZLNgAebaUmHPoJIl2l8VK1/wVr9490d9Lm6ef/EYirvz8Pq39nxg5+H1b+z4xn8q/Js2dJVuiUthlNhqgmKbumzxiXE1M3XIk5qDkchacURdWyt5lGIqX5+H1b+z4x2l9rvRgOORp6DELihWS0Da6QlGMqzKa5iPYaXU3zS+cegkQ7h004gCrQiCCCJLqI8Mex4YELOr9/ix/V+ESsnSIm/j/wBWP6vwiVkHKPM1v+pd4fYLM/3ilIYcwSMCJgqqSWs6qSxHIuJYZDU51EtMznl3mGW0998gvRcK+Ca4LYQnzag9JmI3kDCvSNeAJDa1X1ODueURJYmSJZJSolCZKSa8xiW78ArkC4JqIg1jrXHnRFlJ/s5JpSkwnErhzNmmYGVSoKuWxL0SVyOYJB1MeDZmz4MGA0wTpfXeuG0TBNmiuKtWcA1rUbqRDWi0utpnTZc1Ww2ayEnCrCYPKbWCKqQBliFRvod1CvMtjLOFHCjlbSOTAUCa6orKpqM3OffErP73my6paZcUojMPXErYxMmCZiRBLBxhsVcIoc8861qYOYZGF1wZTJQkOMTZyxyhpWta1mzDi1JbWIGy7RTmRGM2SFcyQ0zofMlsZeqq5wqcIRcdCrE1xaQpar0eXOnET8SrZZUxBRCrHlLQJjCgzoAhNO6u6DA/ldFipnmGTjZ6NVgwI5SZh6ahGouLCCQBmB7zD9EAAA0AAHgMorlsv93tCSpE2XgabKQuAJlA1ntc1qUNK/NJThCt0XxNmzqEpSs4NLqgdML0QgBy+lMWIZ4wRTQxLHWuSuWVjlRNXN1W++fcIhZRiZuXqt98+4Ru4f76mzmpGCCCHauRBBBAhEEEECEQQQQISVp6jeEZvZ/4h/N+MaRaeo3hGbSD/wBS/m/GFvE/8HiqpeSn00jqOUOUV+8rZNFqUIJoCzJANFmtLeW5pMOQ5NQoJqSS1VrkKGEjG4lUFYoZrKkFHYCUULl3NFwmZLYAsx0Lq0sZnMFBwivXYZqybL5Q1qOOTimECYzieVl9FwgxoAA1BQCta5kQlJs8+VKUy+Wq9ovAMtGIEtjbZktgtOjV1lENvx78Qi3s7a+c/wClKytJsUp0pyctkLcpTCpUsW5THSlCxY4sXE1jkXRIxl+RlYySS/JpiJKlCSaVJwkr4EiK5aUnS/KGlidyjNZnP71gZRElJxTUcoFWZ0V6Y3DMVVkz5gKco9oMkmbhwS54dWGDCszo8qRlNIYgKagZ5EmA6HzzRZT1muqRLAEuTKQK2IBUVQHwYMQoMmwHDXWhppDuKqpeTMqotGEWxjN6M56ynkTQhAoca8o0uuCtKZ0w5JyHtbrNdTOxqttaSjgorP5RNFnDBqaJgoCQKEHgQGMnO65ZW6FZMQGzzucZLzChCUWYk5WVuliNZqgkEYcgKAg8aRPSYiBZ1kKduj90vn/uMPIZ3R+6Xz/3GHkemi9wfALQOSIIIIsXUQQQQIVA2su5xNxgVz9h1hjIvJgKYH9EaTNs6t1gDCPNsvsiMFRQsmdiJsVW5lzdUA3oTqjerBzoew3qxf8Am2X2RBzbL7IjP6qZ3io9l1VA5zPYb1YOdD2G9WL/AM2y+yIObZfZEHqpneKOy6qgc5n6ts/s6wc5nsN6sX/m2X2RBzbL7Ig9VM7xR2XVUAXmew3qwc6GtcDV44Yv/NsvsiDm2X2RB6qZ3ijsuqpVjvBmNAjk8KRc7psxSWA3WNWPid3ohWXYkU1CgQvGqmo2wEkElTazCiCCCNqmiCCCBCIIIIEIggggQuJq1UjujNL0srypxahodad2hjTobz7Cj5soMUzwiZmAqLhcWWey74y6reqY655+y3qmL3zTK7Ig5pldkQs9Ut7yr7LqqJzz9lvVMHPP2W9Uxe+aZXZEHNMrsiD1S3vHz4o7LqqJzz9lvVMHPP2W9Uxe+aZXZEHNMrsiD1S3vHz4o7LqqJzz9lvVMHPP2W9Uxe+aZXZEHNMrsiD1S3vHz4o7LqqLzz9lvVMPLFeBc0VWLHQUIi3c0yuyIWkWJE6qgR0cKaDfEUdl1RYbPglqp1Az8dT7YXgghuAALBXIgggjqF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981200" y="6154579"/>
            <a:ext cx="4245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4"/>
              </a:rPr>
              <a:t>http://</a:t>
            </a:r>
            <a:r>
              <a:rPr lang="en-US" sz="1000" dirty="0" smtClean="0">
                <a:hlinkClick r:id="rId4"/>
              </a:rPr>
              <a:t>www.infinibandta.org/content/pages.php?pg=technology_overview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6359840" y="-1557"/>
            <a:ext cx="28418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Hecatonchire</a:t>
            </a:r>
            <a:r>
              <a:rPr lang="en-US" sz="1600" b="1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Project, July 2013</a:t>
            </a:r>
            <a:endParaRPr lang="en-US" sz="1600" b="1" i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Text Placeholder 13"/>
          <p:cNvSpPr txBox="1">
            <a:spLocks/>
          </p:cNvSpPr>
          <p:nvPr/>
        </p:nvSpPr>
        <p:spPr>
          <a:xfrm>
            <a:off x="0" y="1143000"/>
            <a:ext cx="1828799" cy="4243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50000"/>
              </a:lnSpc>
              <a:buFont typeface="Wingdings" pitchFamily="2" charset="2"/>
              <a:buChar char="Ø"/>
            </a:pPr>
            <a:r>
              <a:rPr lang="en-US" sz="1100" dirty="0" smtClean="0"/>
              <a:t>Leading Example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100" b="1" dirty="0" smtClean="0"/>
              <a:t>Transparent Memory Scale-out</a:t>
            </a: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Ø"/>
            </a:pPr>
            <a:r>
              <a:rPr lang="en-US" sz="1100" dirty="0" smtClean="0"/>
              <a:t>Memory Mirroring</a:t>
            </a: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Ø"/>
            </a:pPr>
            <a:r>
              <a:rPr lang="en-US" sz="1100" dirty="0" err="1" smtClean="0"/>
              <a:t>Hecatonchire</a:t>
            </a:r>
            <a:r>
              <a:rPr lang="en-US" sz="1100" dirty="0" smtClean="0"/>
              <a:t> Project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529" y="336997"/>
            <a:ext cx="8180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Transparent memory scale-out: </a:t>
            </a:r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3200" b="1" baseline="30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nd</a:t>
            </a:r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generation</a:t>
            </a:r>
            <a:endParaRPr lang="en-US" sz="32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1905000" y="1143000"/>
            <a:ext cx="76200" cy="5257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1629" y="893549"/>
            <a:ext cx="68425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https://cw.infinibandta.org/document/dl/734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170" y="2971800"/>
            <a:ext cx="5109657" cy="302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12"/>
              <p:cNvSpPr txBox="1">
                <a:spLocks/>
              </p:cNvSpPr>
              <p:nvPr/>
            </p:nvSpPr>
            <p:spPr>
              <a:xfrm>
                <a:off x="2057400" y="1199734"/>
                <a:ext cx="6553200" cy="43955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1828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88720" indent="-13716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20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3716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5544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sz="2000" b="1" dirty="0" smtClean="0"/>
                  <a:t>Performance of </a:t>
                </a:r>
                <a:r>
                  <a:rPr lang="en-US" sz="2000" b="1" dirty="0" err="1" smtClean="0"/>
                  <a:t>Infiniband</a:t>
                </a:r>
                <a:r>
                  <a:rPr lang="en-US" sz="2000" b="1" dirty="0" smtClean="0"/>
                  <a:t> / 100Gbps Ethernet 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1800" dirty="0" smtClean="0"/>
                  <a:t>Bandwidth: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/>
                      </a:rPr>
                      <m:t>≥</m:t>
                    </m:r>
                  </m:oMath>
                </a14:m>
                <a:r>
                  <a:rPr lang="en-US" sz="1800" dirty="0" smtClean="0"/>
                  <a:t> 100Gbps </a:t>
                </a:r>
                <a:r>
                  <a:rPr lang="en-US" sz="1800" dirty="0" smtClean="0">
                    <a:solidFill>
                      <a:schemeClr val="bg1">
                        <a:lumMod val="6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/>
                      </a:rPr>
                      <m:t>×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800" dirty="0" smtClean="0">
                    <a:solidFill>
                      <a:schemeClr val="bg1">
                        <a:lumMod val="65000"/>
                      </a:schemeClr>
                    </a:solidFill>
                  </a:rPr>
                  <a:t>)</a:t>
                </a:r>
                <a:endParaRPr lang="en-US" sz="1800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en-US" sz="1800" dirty="0" smtClean="0"/>
                  <a:t>Latency: several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𝑠</m:t>
                    </m:r>
                  </m:oMath>
                </a14:m>
                <a:r>
                  <a:rPr lang="en-US" sz="1800" dirty="0" smtClean="0"/>
                  <a:t> range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/>
                      </a:rPr>
                      <m:t>(×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800" dirty="0" smtClean="0">
                    <a:solidFill>
                      <a:schemeClr val="bg1">
                        <a:lumMod val="65000"/>
                      </a:schemeClr>
                    </a:solidFill>
                  </a:rPr>
                  <a:t>)</a:t>
                </a:r>
                <a:endParaRPr lang="en-US" sz="1800" dirty="0"/>
              </a:p>
            </p:txBody>
          </p:sp>
        </mc:Choice>
        <mc:Fallback xmlns="">
          <p:sp>
            <p:nvSpPr>
              <p:cNvPr id="26" name="Content Placeholder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1199734"/>
                <a:ext cx="6553200" cy="4395522"/>
              </a:xfrm>
              <a:prstGeom prst="rect">
                <a:avLst/>
              </a:prstGeom>
              <a:blipFill rotWithShape="1">
                <a:blip r:embed="rId6"/>
                <a:stretch>
                  <a:fillRect l="-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999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336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343889"/>
              </p:ext>
            </p:extLst>
          </p:nvPr>
        </p:nvGraphicFramePr>
        <p:xfrm>
          <a:off x="2042075" y="1908720"/>
          <a:ext cx="6811863" cy="31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32" name="Picture 8" descr="SA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9" y="22671"/>
            <a:ext cx="628650" cy="31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data:image/jpeg;base64,/9j/4AAQSkZJRgABAQAAAQABAAD/2wCEAAkGBhMSERUUExQVFRUWFxYXGBYYFxcVFxYWFxQVFRcYGB0aGyYeGhkjGRcWHy8gIycpLSwsFx4yODAqNSYrLCkBCQoKDgwOGg8PGiklHyUsLDIqLDAwNC0pLC4sLCwqKi0pKSosLDQ0LCwsLCwsKiwsLCwsLSwsLCwsLywsLCwqLP/AABEIAKwBJQMBIgACEQEDEQH/xAAcAAABBQEBAQAAAAAAAAAAAAAAAwQFBgcCAQj/xABIEAACAAMFAwcHCQYFBQEAAAABAgADEQQFEiExBkFRExUiMlJhcRSBkZKhsdEHI0JTYnLB4fAWMzRzgrJDdKKz0iQ1Y4PxxP/EABoBAAIDAQEAAAAAAAAAAAAAAAAFAgMEAQb/xAA3EQABAwIEAwQKAgEFAQAAAAABAAIDBBESIUFRBTFhE1KB8BQVIjJxkaGxweFi0TM0QkNy8SP/2gAMAwEAAhEDEQA/ANZ2svx7JZmnJKM0rTIZBQfpNvwju9gzCuzu0Eq2SFmyz3Mu9G3qf1mIkXQEEEAgihBzBB1BjLr1u6bc1r8pkAtZJho6D6NfomvA5q3m8c8j3RnF/t16dU3oqeGrjMIyl5tOjv49DstTghrdl5y7RKWbKbEjioPvB4EHIiHUXg3zCVOaWEtcLEIggjidOVFLMQqjUk0AjvJRXcEU2+tu9Vs4r/5GGX9IOvifREXc99zlq/KMSWzxGoOmo+ELpOIxMdYZ9Uwj4fK9tzktGgiIu3aOXMoG6Dd+h8D8Yl42xyskGJhusckbozZwsiCCCLFWiELbbpclDMmMERdWOQEKzZoUFmIAAJJOQAGpMZdb7VNvu1cjKJSxyjVn7W7F945hRuGZ4RVLJgFhmTyCYUNF6S4uecLG5udsNh1OgWoSpqsoZSGUgEEGoIOhB3iO4b2CwpJlrKljCiAKo7h7z3w4iwdVhda5w8tEQQQR1RRBBBAhEEEECEQQQQIRBBBAhEEeM4GZyiHvfaaVIFWYDhvJ8BEXODRdxsFJrS42aLlTMEM7HeiTBUHzb4dgx1pDhcclxzS02K9gggjq4iCCCBCIIIIEIggggQiEbZY0mo0uYoZGFCDoRC0EC6CQbhZVIebcdrKtiexzjkczh76dtRke0APAajZ7QrqrowZWAIYGoIOYIiF2vm2VpDSrSahxkq0Lg7mXgRxOUZNYL/n2ZfJWmMJJJIplr36hTvHEwtfO2mcWDMaDUL03YHi0XajKUe9/Mbj+Q13Wr31tjKk1VPnJnAHoj7x/ARSLzvibaGrMao3KMlHgPx1hgI9EKJ6qSbny2XIKWOHlz3QYfXe3RPj+EMHcDWHF3z8j4xmstN1JBolrs2hmSqA9NeBOY8Du8IhQY9DRNkjoziabFRfG2QWcLrQ7vvWXOHROe9TkRDyM0lzSCCCQRoRkRDLaTbue6eSSjWY/RaYOsFOq5ZV4ncPSHMPEQRaQZpe3g75pA2I5a30G6ebVX9NvG0eQWM/Ng/OzBoaa6fQHtOXjerguGVY5KypQyGbNvdt7N3+4UER+xGzkmyWcCWQ7vQzJg+keHco3D4xYo3Qs/wCR3M/QdFTX1TLClp8o2/Nx1cfwNAiG068ZaHCzUI3UPwhzFRv+fSew+7/aIrrKgwR4mjVJJHYRdWLniV2/Y3wg54ldv2N8IpvlUHlUKfW0ndCp7cq5c8Su37G+EHPErt+xvhFN8qg8qg9bSd0I7cq2XJbsaBWPSUCtdSOPjElFKu21tyqYM2JpTiN9e6kXWGXD5zLFZ3MZX3VsTsQRBBCU60qup80MFalYIhZO1Elppl4hUDOmYGdMzpWJdJoOhiLXtd7pupOY5vvCyrO0t5MGMpHCTCCQSK5ClaDjnGe3hY5qtWbUk/TriDef8ItW1tqKW6UVFZnSCZVBrQEU40OsMpt8IFYMuAjAuA9NZmXSqKZeekKuI0sjhjdfDpt5v8PFNOH1UbTgbbFrv4eHx8F5d9vbUHJdWrQL4ndEtcm2onWhJMs4hXpPSgI4D4xUrPJa22oyMfJylL0CjogKdw7RG8xKzbdIsNUs0qswihmuNfPliHhQRlpMVOO0e6zfv8AtVUBOcDW3d9viVpqTwSQDpCkZTct/TeUd2diTTwGuQGlIut3bSBut6d3n4Qxg4jFKbcvil83D5Yhfn8FYYIb2G3LNTGmYqRXjT8IcQwS9EEEECEQQQQIXE2aFUsTQAEk8ABUxR7828Y1SzgqNC7Dpf0g6eJz7otl/fws/+TM/saMokWoMML58G3iFXEJ5GWaw2v8ANM6GFj7udouZk0sSzEknUk1J8TDe22ITVwnXceBh+1gOozHt9EItNA0zMI9U+Y8xkOabEKIuu2mW3IzciOqT7B4cIlJlo4RH3nY+VH2hofw8IQu23V+bfJxlnvp+MTw3zW2ZoqGGePmPeH5HTfZPyYd2FsjDUwvZG1gSxSCTIXWYDDINDS9b2ElK5Fj1R+J7hHLXVsTHyPDGC5K6v++jKGBM5jaUzwg76ceEd7P3PyIxNnMbU60rnT4wzuC7SDy03N2zFdRXf4+4RYVodIDkLBb55WRN7CI/9judvgE8sdueWaoxB9h8Rvi03ZtOj0WZ0G4/RPwikzJ4XWI+1W9mBAyH61i+Cokh93ltoks8EcvvDPdbFEZbdnpU1y7YqmmjUGQpD+zdRfuj3QpHpHxskFngEdV5kgHIqF/ZKR9v1oP2Skfb9aJqCKfQ6fuN+QUcDdlC/slI+360H7JSPt+tE1BB6HT9xvyCMDdlXtkrrKS+VfrOBTuX4n4RYYIIsghbDGGN0XWtwiyRtczChP61jOr9tc+eKyXrKI6q5MfHe3hl4RoF6GkpvN7xGY3ReoSVQSy8pS1KZMHatQW0J6vfkMjFdXDLJH7F7a259PytlLNFE/27X0vy6/hMLrmlHO40p7YssrabydcUxsIOi6lvur+OUQt932qEmWEdxQCYV6S1rkdAxFBQkZVgunZ6XMk+V2t2dWqcAriNGIzIzOm6njHn6eJ7ZP8A5u5a8gPin08jHM9sc9OZPwUwJwt2CZgYOTiVhQcmMitSTmeIhltDd8+UFxoCAeuoGEpQAAilcqcTDe3bVMU5OzqJMsCgw5NTzdXzemLBdW0JwBX6QoAQ2e6H8fGYWuDDmNTokMnBpXNL+RvkNRsqxs7ZX8peZSi0mgHQdLSkStgZZslVmlXcKS4bo51AGE8aHUHURKW2zSR84r4KgrgOYzFKrwEV2zXaqIsubkcXRmjNWrSmZOFQM9aHSlY2TwMrGhzCMhlt582WOCd9E4tcDmbk6/Hx/HNeWyySrPV2dgK4eToC+KlQK9XDT6XsMMkslqt3RkryUnjUhPOdXP6yhres0shLMzHlBWpqclYa8ItFlteOzWez1dS0gMMBoSAMx6N2+EjuGOhBklbYX5DX9ebJ0ziTJyI4nXNrnLl+1IDaOXYpKyFblHXI4chXvO4d2Ziy2G/UfuPA/gYy62XI8sYh00H0l3feG73d8SMm2cmod2wJurq33Rq3u74oHEphJm3Lb9rQeHQlmRz3/S1NXBjqM52T2se02tZYBWWu4mpbJtfRpGjQ9ikErA8apJLGY3lpRBBBFiqTS95DPZ5yKKs0t1A0qShAGffGReTCVMCzqqQwDCmYFc8t+Ua3fU4pZpzKaFZcwg8CEJEZM8sTampLakMamvGu+KZeHOqxia6xGmhVkfERSOwuFwfmFK26TjrMs9OSopCVowNHqADvAlk09ERUyhPSFD6D5xCcq0zpIZZbMobUClTkR7mMTnP8ieXExcGLRmOKtMbAVoMIBIAz3wkmpix2GQYXfQ/ApzDUiRuJhxD6j4hQMySRnqOI/WURl52DF0lyce384nbVY3lMwBDhcNWWtOkBSoIrQ1GehqOMNsSt9k+z8oyEFpzTKnndE4SMPnqo277fygocmGo/GH8iIy9buZG5RMjqaaHvH4wvZLzUoWJpTUcP/sBGoWyeBrwJoBkeY2O3w2T2124S1xHzDieER112Npr8tN/pH5cBuhCzSWtMzGw6AyA493xiwZLrr2R+PCJWspSOFGwxN98+8dhsOu6cIY8e1U09MNWnk+HCPBAAlBKX5WvWzjiZIyyzhWyWNpmgy4nSHXOkqymqfOTRv+iphhTcOmqM2iw3PLwWCp4jFBk43Ow/K1Kz9Rfuj3QpHEpqqDxAPsjuHSUIggggQiCCCBCIIa3dbeVlht9BUcDSHURY8PaHN5FcBumV7zkWUxmNhXiBU13UEZ5IlqCeQpTFXk3HeCcO6pwjI103axcNtmpZgR9YvuMUlcL/AGW9hhlTR3Ze6V1c5bIGkZfX5qEvNGLMMBU4uiCBiANcssvRE7Y5jyZdlDkqnzvK5YiAWDCgFTX4x07TKCp00bU+YxxaLMZgklTi5MsXQGjspYE08w9scqKcSsLDYAnMjcbqdLVdnJiaS4gZA6DUD75fJObxuaW4xVC1z5RM11+kv4j2xD2q3rIPJr87NBw5A4FPADVz7PGFbaFSWzS3KhmCOFBA6mKhxUYipYZgeJhPZ2ZS8S2prNPdo0eak4PKZMgLb/rfw8V6aPjEWDMm+372820Tm6Nn7Qzm0WyZyaYSAGIDUJByGijLTXuifuu9rK2KSssmWAOkdSTUVFc/1pEPeNna1qs5Jho1aK2S1GoXcCP0YjbFJeXMKFWDmmVMz4cYyurpIAI4h7O+61toY53GSU+1a3wVivDY6X15IMxK1wA6Hw4dw9ER1snMs2zqnQbAQD1cNDUg92Wke2jaoWUZnFM7CnIffOg8BWPVvQzlVpoDYgrcCpIB6JGlIfUVWKwYXtuQkFdS+he2x1gdvPLTboupt7TFpiSj1QI6ggYFoDWpOLKumWkVC8pzvNdnJPSahPCppTuiz2+yzHClG5QKxbOvKCpFQTXMZf8A2I6zbPlnLTDSpJC/SNT7I6eFQOfic427vnP89VwcVqGswtaL97S32/HRc7CznS0M4FCoFN/ajV7BfyPQN0W9h8Du88UeTKSSNAo4DU/GGlrvRmBC9Ee0wzbSMLbNbYaJM+ukD74sW99Vq8EI2L92n3V9wghcU5GYTTaL+EtH8mb/AGNGaXXZEmoFBCTamjEmrElAoA0IoXrvyBjStpbzSz2SfOmJjSXLZmQU6SgZjPLSM5kLJtIM2xzKFTnLNVaWeFD0l7q5HcaRrp5GtBaTZY6mJziHAXXk2q9F1oeJ36GqneMx6YZT7EGzGZ9v5w7F6TEHJzlLD7WbLUipUnXKtPHWHUy70cFrOxf7JoCN++h0r6I2SsZK3DKAR9P0sUbnxuxREg/X9qMsN9z7OMIOJKjomtBQg5dnSHk6XKtQZ0YrMVWbCQqimKdMJOfDAMt7CGZmg5MM9K7x48YbT7BlVcx+teEIKrhD2i8PtN7p5j4Hz4p7S8WY42m9k7jl4hdWuXMs7FJgApUkEgqQCRXLLUEeaKtaVDszohCAgkV04+Gfoh/eV5zLSyy8VQtatxqxYknfmTD+wyFVGUaU9OYrHn7AHJe9p5fV7A9+b3abDc9TpslbJbVZByQwrpT6XgTHUQsxDZ3xLmh1HCJyzKHXHXo61i6CnfO7DGLlK+JdnTN7fFdjuR1vseqEUnIQ46EvNzU9njDWdeQUUl+t8PziNdyTUmpj09LwmOL2pPaP0/fnJeLquKyS+zH7I+v6Utab9M0YeoOA0PjDKYlBDMCukSNjUS6NNoZYOak0qOFRnXwho97WDNK2RukOS2+z9VfAe6K3fdpInMKkdXeR9ERYbDaBMlI6igZFYDgGUED2xCXvs9NmzWdWQA01JrkANwjy3EGSPjtGM7/2m8gJbkory09o+k/GDy09o+k/GHP7JT+3L9Lf8YP2Sn9uX6W/4wj9Fqu6VnwPTby09o+k/GDy09o+k/GHP7JT+3L9Lf8AGD9kp/bl+lv+MHotV3SjA9e3VefJzB2WopHuPmi2xUtk7vxnlmHRHV723nze/wAItsOOGB4hu7keSvhvhzUDtpIZ7NRQTR1JoK0ArU+EUJaDvMWr5S9o51jkyGk4SZk/k2DVAZeRnPSozXNBnn4RWLBe9mtmS1kzszybU6VN60ycd655ioEehp5wwYXLHV0rpDjb8k+lyHZAy9IEMWHDCwWnfXEvpho0vPLosPNn+EOJdomSKIw+b5RHNN+FgaA99Bl3CH9p5K0LWXlNLAtWtSxRyVA8UGfFo14tdN0u7PQZEaH8KHtAWZlOXPc4yYfER1dMiWk2qirHGSxy3HQQT0aWSrrvOR0yNDQ+I1EcS8jilmh4H8OMcdGCMv0rGVDmuGIZ/Xz9UndF4zRJrLVSpqFltnQ1GIqB0sNWHnI0hK/L7Yy3WVjVcSgA9ahD4gDUnCaDfD+VOFcjyT1BPYcg16Q1GYGlNBERbrsnHEmHrOGFDVadPQ8MxrCmo4ZFKcjg6aW6frLonVNxOWNuYx9db9f3n1Vbmg04/r2xbLH+6l/y0/tEI2W6pcvrdNuH0R8YdT51Osc+yP1lG2kpIoMom+OpS6uq5aj/ACu8ByH7+ZSiORmMu+G863AaZnj+tYbTrQW7hwEImGAYL3KVYjawS4txPW6XvhZQGHRz7t8Mllk6R5MvMWZgwY8ouYC6g9+4RXJO2PLVaYKV8ufIbrarGPm0+6vuEew2uK1tNs0mY3WeWjHxZQTBCUr0IUR8pX/abb/l5n9pjCzaXWbiXECDRXU4WXQ0DDdUCqnI743T5Sv+023/AC8z+0xhc+2vXk8sOMNpnXKOtDc8S4b6K12DbAOOTtiBgNJqrRhn9NBmN3SWoOeQESD3aQBNs78ohFVZTWoI3EZMKRTWodfMfgY7sl4zbMS8t8NTmKVRjSnziZV+8pByGcWxzuZ8FXJA2Tnz3V2F6S5plCavSGMOxFBmKL1c8jU+J76xWr0tDM/IyDjJGbLXSlWHHLOvhCl5bTLPlgLLwz2IWoIKkHep31OVGAI9727bsnWLp/SYdI6j7p3jXWB8xqHdjEbD/cfwOpTKlpWcOi9OqhiP/G3c9538RpuUhd9jlomE6721qe8bvNC4sJByzB0IzHpiSwSJ/V+ZmU6uWBjkKDhWp9GkRJc4GoSNPfGp9FTytDXN5fP5pGeIVIkdKX3Lszrfw8/JFp5MKVPTJFCAch4n4RX1cyjhJJQmvgf1+t0SJj0WAzeiBXv3DzxGalaGh0Nmuby/o9CtnDuJljnQ1N3xSe8NRs5uxH15bJKtYdWW7XfdQcfhDazEWSaZdoUkAVWmueYyPHv0hG87+ebVR0E7I3/eOre7uitld2jchY69Cp1fBzSSe0cTDm0jk4f3uE/tN4ypOUukx+P0R4n6XgMu+IG221phqxr7h3AaAQgzwjMeKiSTcrgAaLBfSmz/APC2f+TK/wBtYfxH7Pfwln/kyv8AbWJCKVJEEEECEQQQQISdms6y0VFFFUAAdwhSCCOAACwQs8+Wf9xZP81/+W0xlUm7nBVWpRhjWueYzBG9TXeNI1X5acrNZScgLUKncK2e0KKndViB4kRlFgxCaA1cgaflFgw2N+eiib3FlZbs2snSaS54M5NM6coB3Mcpo0yNG7zFhsxlzQJtmmaHQEhkOtDvRu4xUGYEUYAj2flDKfOMh1eWzKTUBlPSA4VOTL3MCIkyVzOSrkhZKLOC0aXeooyT1JPJhFNNMIfDlXXEQcXdHNruoYXmSWxS1NDnU5AEkUyw9Id+sQF2bYS5q4bSAP8AyqDg/qGZl+Oa+ETL2Z1U8m2JHG6hBG4jcfERujma7lkfolk1K9o7w31TYT65MK9+8eeO26v7zocM6+FP0Ibx5N6nnHuMay0FYGuIXky1bky795+ENTHUObPdzNmchqd1BxNcgO8x1zmsFyuMjfKbNCaBSdIVaQqLjmMFXv39wGrHwhC33/KldGSBMbtHqDw3ufZ4xWbZbnmNidix4n3DgO4RgkqXOybkE4goWszfmfopO8NoCejKBRe19M/8fN6YhHeOWeEXmRkTBfR+yf8AA2b+RK/sWCPNkv4Gy/yJX+2sEVLqf26xJOlvKmqHR1Ksp0ZTkQYy3af5JJkvp2M8qgz5CY3zi/yph633XO/rbo1mCBC+aiWVmRgwZMnRgVmJ99Tn5xkYTtLArSuWUbR8pdmsXkxmWlAZgqJLKcE7FrRXGYXStajiDGUztkbWLMtpMl2lOK4kGN1G52lgYih4rXjSmcZ5Xm/Zs5/ZOKGljDDV1P8AjHIavOw6blRtns9SQQRTEpBXeMNRQ6rRh+hE3dm0c6z0VvnJemFm0Fc8DkEjI9RqrkAMMQNlmGobHjSlFYNiXXQHd4Q+E3zxbGwRiwWGrqpKqUyyfLQDQDoFb7Oki1AtIbC4ALSmyZa9panLXpKSuRzhlabK6gqVNTSm+ue6KjPn8m6laimakEgqdKowzU04Rabu21mcm3KIsxggZHPQJ6SoRMC5Mc61XDXQ8Y3R1Lm5HNK5KVrsxkndmuKi8pPYIg1qaDwJ49wqYZXhtSFGCzLhH1hAxf0rovianwiFvK9pk9sUxsVNBoqjgo0AhgzxF8jn81bHE2MZLudNLEliSTmSTUk8TWEWMcu8WHZzYO12xTMRAsuhKu9VDmlQEyzB46d8YpoyD2jOf3Ce0NVG5hpKn3DyOrHbjpuFXZaM7BVBZmNAqgkk8ABrGi7K/I+8yky2kouvIqemfvsOr4Ka94iQ+Sm0WaWzyHlLKtYLAs3WmAVqormpWmajKmfGNNibJRI27VgqqWSllMUnP6EaEdCuJElUVVUUVQFA4ACgHojmZaUU0LKDwJAhWKrtDOpOP3VjNV1HYMx2vmsb3YRdWPy2X209YfGDy2X209YfGKV5TB5TCv1u7ufX9Kntzsrr5bL7aesPjB5bL7aesPjFK8pg8pg9bu7n1/SO3Oyt11W/lFoT0h7RuMPopVhvArMUrmagU7VTSnni6xvoKkzx58wrY34gk7RZ1mKUdVZWFCrAEEHcQcjGbbS/JCAC9gIXf5PMY8n/AOp82lHgM1y0XWNNgjerF85TeVkzDKmo6TBmZbgBwOKkHDMX7Skwha3VsPVOT0xFgoenRx0IIFdaUj6DvzZ2z2yXydolLMXUE5MjdpGHSRu8EGMp2p+SufIq8itqlDPCBS0yx7pw8KNloxgQqtdtkUghgFaimitiwHOoDbxkDnxzh/YrdPshqhrLrUrSqHjVdVP2k89YirtmKuLOorQ5UKsNVcHNGHA6RJrO84jqFZ7vveRaqD93NOiEjpH/AMbaOO7Ju6FZ13P1e/WM9vGoZiq9Do4ujVantbqmJyz7U2hZLIJh/wAOjnOYqsr1UOelTojM5ipzi+Ooe3JZZaWOQ3IVitk6RZP3hxTN0taYvPuQeOfdFWvbaGZPyJwJulr1f6t7HvPsiMeZCLPHHOLjdyuYxrBZosumeEmeBFZmCqCzMaBVBLE8ABmTGibK/JC70mW04F15FT0z99h1fAZ94iJNlNUe5rhtFsfBZ5Zc7zoi97NoPf3RreyfyVSLNSZPpPnDMVHzaH7K7z3t7IuF33dKkIJcpFloNFUUH5nvhzEC5dQBBBBEUIhlfF7y7NJabNNFUecncBxJMOLVallozuwVVBLE6ACMvQTb8tlTiSxSTppX4u3+kH00yyYcm8zyTKgohOTJKbRtzcfwOp0Smz11Tb3tJtlqBFnQ0ly/otQ9UcVH0jvOW4gagBCdmsyy0VEUKqgBVGQAGghWOxR4B1PMqFdWmqeLCzG5NboB/Z1Kp+1PyaWe1Fpks+TzzmXQApMNP8VNH3ZijfajKb+2ctFibDPl4FJos0dKQ/CjayyajovTPSusfQ0Jz5CupV1DKwoVYBlIOoIOREWrAvmidaStRShYUzUNoa5g6g9xB4EGOkmAUplWUf8Adlxp203yQqQWsJC7/J5jNyR48m1C0o8BmuVKLrGYW+xzZVoWQ8qZLmYHHJsvSJ5SWRhIqHB3FSfTHRzQk2eHV03LPtb4JEtnOVSMlUcWY5Ae3hWLtst8kcyZSZbCZaaiUp+cb7x+h4Cp8I1S7brlWeWJclFloNyinnPE95iRcuKmbKfJRJs9JlpInzdQtPmkPcPpHvPoEXwCPYIjddVJ292NaaRa7LVbTLoejlygXT+sbuIy4Q+2G2zW2y8L9G0Sx010ruxr3cRuPmraIzvbfZeZZ5vOFi6LqcU1Boe09N4P0hv14xke0xu7RvLUflPaWVlZEKSc2cP8btv4nodNlokRF57OrOmYy7LkBQAbvGFdnL48qs0ucUaWXFSreio4qdQd4iSix8bJm2cLhJJYixxjeMwbHwVd/Y1frX9Cwfsav1r+hYsUEUegU/d+/wDap7Nuyrv7Gr9a/oWD9jV+tf0LFigg9Ap+79/7R2bdlWdlrpNWmtuJVK9xILfgPPFmjxVAFAKAbo9i6ngbAwMapNbhFkQQQRepIggggQq3tRsFZrb02BlTqUE+XQPloGqCrrmcmB1yoc4yfaHZK1WAkzVxSvr5akyv/YlS0k95qv2t0b5HhFcjAhfMdqtDA1zANCCD3U1GTKRuNYUabmw+zJP+9Gt7TfJPJm4nshEiYakyyK2dzrmo/dnXpJxqQ0Zs2xVvNraT5K6tglgHWUQrTasJmmHpDWh7o6OaFDs8WPZfYC020hqclJ+tcaj7C6t46d8aBsr8lMmRSZaaT5uuH/CQ9wPXPe3oi9gUiRchQezOxlmsK/NLVyOlNahdvPuHcKCJ2CCIIRBBBAhEEEECFH37cku1yGkza4W3g0IIzBHgeMKXTdcuzSllSlwoooOJO8niSc4eQRHCL4tVb20nZ9lc4b3tpfdN7Zb0lLidqD9acYZptDLOizPV/OKrtJbC1pVToCTTvFPjD6Q2UKqmufHMY22sFlc8g2U9z6nZf1fzg59Tsv6v5xAWpWZSFdkPaUKT/rVh7IgLjv2ZyNk5QtOmWiz+UM7GVLWWFSRj6qjKs0U18YgK6Ui4suYyr9z6nZf1fzjlr5lEglHJGhwZiutOEU2VtSGIUJWY0wS0AboNWS07EHKjo4EbOmoyrWIkbVTlks5q00S7wcIxQSwLPbBKUMVXEWVSoFCAQGrU0IkKuY6BGJy0rn1Oy/q/nBz6nZf1fzinC+HExkws7mYqhMSBE+YExqNhBw66hjVtw0bNtj0XYSXpKkCfNqygoA8+W6ACuJ1Mh9DQ010rz0yY6BGJyvXPqdl/V/ODn1Oy/q/nFNtm0FGmS11EuYysCGwsksPRhSimjAgEnwiUss4lFJ1KqT4kCImulAubIxlWBb7Tg4/ph8rBhUZg+0RWpTxMXM3QI4Mae/8AGNdLVOlNnKTXEp6xoMhXuFBHEi0Bq01BoQciD3iFY4EkYi28gA+AJI95jfmrF3BBBHUIggggQiCCCBCIjrwvyXKIU1Zjoq5n8hD6c1FJ7ozrygvanJ4Ae+MlZM6GLE3moPdYK5LtAD/hv/p+Me8/D6t/Z8YhkbKOsUKxXy2VeMqX5+H1b+z4x7z8Pq39nxiDtEvGjISQGUrUEqRUEVBFCDnqM4p5viY6I7FjyHk8iYAzIGnvbZUmYThYNVQlQK0Im51BixlZK7VdxFaXz8Pq39nxg5+H1b+z4xQjfNpcyyrSkVrZOkUwMxKSjak6RLjMmUp6NMxrnSFpu1OFZLNgAebaUmHPoJIl2l8VK1/wVr9490d9Lm6ef/EYirvz8Pq39nxg5+H1b+z4xn8q/Js2dJVuiUthlNhqgmKbumzxiXE1M3XIk5qDkchacURdWyt5lGIqX5+H1b+z4x2l9rvRgOORp6DELihWS0Da6QlGMqzKa5iPYaXU3zS+cegkQ7h004gCrQiCCCJLqI8Mex4YELOr9/ix/V+ESsnSIm/j/wBWP6vwiVkHKPM1v+pd4fYLM/3ilIYcwSMCJgqqSWs6qSxHIuJYZDU51EtMznl3mGW0998gvRcK+Ca4LYQnzag9JmI3kDCvSNeAJDa1X1ODueURJYmSJZJSolCZKSa8xiW78ArkC4JqIg1jrXHnRFlJ/s5JpSkwnErhzNmmYGVSoKuWxL0SVyOYJB1MeDZmz4MGA0wTpfXeuG0TBNmiuKtWcA1rUbqRDWi0utpnTZc1Ww2ayEnCrCYPKbWCKqQBliFRvod1CvMtjLOFHCjlbSOTAUCa6orKpqM3OffErP73my6paZcUojMPXErYxMmCZiRBLBxhsVcIoc8861qYOYZGF1wZTJQkOMTZyxyhpWta1mzDi1JbWIGy7RTmRGM2SFcyQ0zofMlsZeqq5wqcIRcdCrE1xaQpar0eXOnET8SrZZUxBRCrHlLQJjCgzoAhNO6u6DA/ldFipnmGTjZ6NVgwI5SZh6ahGouLCCQBmB7zD9EAAA0AAHgMorlsv93tCSpE2XgabKQuAJlA1ntc1qUNK/NJThCt0XxNmzqEpSs4NLqgdML0QgBy+lMWIZ4wRTQxLHWuSuWVjlRNXN1W++fcIhZRiZuXqt98+4Ru4f76mzmpGCCCHauRBBBAhEEEECEQQQQISVp6jeEZvZ/4h/N+MaRaeo3hGbSD/wBS/m/GFvE/8HiqpeSn00jqOUOUV+8rZNFqUIJoCzJANFmtLeW5pMOQ5NQoJqSS1VrkKGEjG4lUFYoZrKkFHYCUULl3NFwmZLYAsx0Lq0sZnMFBwivXYZqybL5Q1qOOTimECYzieVl9FwgxoAA1BQCta5kQlJs8+VKUy+Wq9ovAMtGIEtjbZktgtOjV1lENvx78Qi3s7a+c/wClKytJsUp0pyctkLcpTCpUsW5THSlCxY4sXE1jkXRIxl+RlYySS/JpiJKlCSaVJwkr4EiK5aUnS/KGlidyjNZnP71gZRElJxTUcoFWZ0V6Y3DMVVkz5gKco9oMkmbhwS54dWGDCszo8qRlNIYgKagZ5EmA6HzzRZT1muqRLAEuTKQK2IBUVQHwYMQoMmwHDXWhppDuKqpeTMqotGEWxjN6M56ynkTQhAoca8o0uuCtKZ0w5JyHtbrNdTOxqttaSjgorP5RNFnDBqaJgoCQKEHgQGMnO65ZW6FZMQGzzucZLzChCUWYk5WVuliNZqgkEYcgKAg8aRPSYiBZ1kKduj90vn/uMPIZ3R+6Xz/3GHkemi9wfALQOSIIIIsXUQQQQIVA2su5xNxgVz9h1hjIvJgKYH9EaTNs6t1gDCPNsvsiMFRQsmdiJsVW5lzdUA3oTqjerBzoew3qxf8Am2X2RBzbL7IjP6qZ3io9l1VA5zPYb1YOdD2G9WL/AM2y+yIObZfZEHqpneKOy6qgc5n6ts/s6wc5nsN6sX/m2X2RBzbL7Ig9VM7xR2XVUAXmew3qwc6GtcDV44Yv/NsvsiDm2X2RB6qZ3ijsuqpVjvBmNAjk8KRc7psxSWA3WNWPid3ohWXYkU1CgQvGqmo2wEkElTazCiCCCNqmiCCCBCIIIIEIggggQuJq1UjujNL0srypxahodad2hjTobz7Cj5soMUzwiZmAqLhcWWey74y6reqY655+y3qmL3zTK7Ig5pldkQs9Ut7yr7LqqJzz9lvVMHPP2W9Uxe+aZXZEHNMrsiD1S3vHz4o7LqqJzz9lvVMHPP2W9Uxe+aZXZEHNMrsiD1S3vHz4o7LqqJzz9lvVMHPP2W9Uxe+aZXZEHNMrsiD1S3vHz4o7LqqLzz9lvVMPLFeBc0VWLHQUIi3c0yuyIWkWJE6qgR0cKaDfEUdl1RYbPglqp1Az8dT7YXgghuAALBXIgggjqF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427514" y="1135520"/>
            <a:ext cx="58496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Estimate of </a:t>
            </a:r>
            <a:r>
              <a:rPr lang="en-US" sz="2000" b="1" dirty="0" smtClean="0"/>
              <a:t>maximal bandwidth (Gb/s)</a:t>
            </a:r>
            <a:r>
              <a:rPr lang="en-US" sz="2000" dirty="0" smtClean="0"/>
              <a:t> – 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Intel Xeon memory chipsets vs. </a:t>
            </a:r>
            <a:r>
              <a:rPr lang="en-US" sz="2000" dirty="0" err="1" smtClean="0"/>
              <a:t>Infiniband</a:t>
            </a:r>
            <a:endParaRPr lang="en-US" sz="2000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6955971" y="2406692"/>
            <a:ext cx="409060" cy="571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441231" y="2336884"/>
            <a:ext cx="8226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(expected)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81200" y="6000690"/>
            <a:ext cx="424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5"/>
              </a:rPr>
              <a:t>http://www.infinibandta.org/content/pages.php?pg=technology_overview</a:t>
            </a:r>
            <a:endParaRPr lang="en-US" sz="1000" dirty="0"/>
          </a:p>
          <a:p>
            <a:r>
              <a:rPr lang="en-US" sz="1000" dirty="0">
                <a:hlinkClick r:id="rId6"/>
              </a:rPr>
              <a:t>http://ark.intel.com</a:t>
            </a:r>
            <a:r>
              <a:rPr lang="en-US" sz="1000" dirty="0"/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59840" y="-1557"/>
            <a:ext cx="28418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Hecatonchire</a:t>
            </a:r>
            <a:r>
              <a:rPr lang="en-US" sz="1600" b="1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Project, July 2013</a:t>
            </a:r>
            <a:endParaRPr lang="en-US" sz="1600" b="1" i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70664" y="5334000"/>
            <a:ext cx="5714999" cy="369332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50000"/>
                  <a:shade val="86000"/>
                  <a:satMod val="140000"/>
                </a:schemeClr>
              </a:gs>
              <a:gs pos="45000">
                <a:schemeClr val="accent6">
                  <a:tint val="48000"/>
                  <a:satMod val="150000"/>
                </a:schemeClr>
              </a:gs>
              <a:gs pos="100000">
                <a:schemeClr val="accent6">
                  <a:tint val="28000"/>
                  <a:satMod val="16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1" u="sng" dirty="0" smtClean="0">
                <a:solidFill>
                  <a:srgbClr val="0070C0"/>
                </a:solidFill>
              </a:rPr>
              <a:t>Growth rate</a:t>
            </a:r>
            <a:r>
              <a:rPr lang="en-US" b="1" dirty="0" smtClean="0">
                <a:solidFill>
                  <a:srgbClr val="0070C0"/>
                </a:solidFill>
              </a:rPr>
              <a:t> of interconnect bandwidth faster?</a:t>
            </a:r>
          </a:p>
        </p:txBody>
      </p:sp>
      <p:sp>
        <p:nvSpPr>
          <p:cNvPr id="18" name="Text Placeholder 13"/>
          <p:cNvSpPr txBox="1">
            <a:spLocks/>
          </p:cNvSpPr>
          <p:nvPr/>
        </p:nvSpPr>
        <p:spPr>
          <a:xfrm>
            <a:off x="0" y="1143000"/>
            <a:ext cx="1828799" cy="4243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50000"/>
              </a:lnSpc>
              <a:buFont typeface="Wingdings" pitchFamily="2" charset="2"/>
              <a:buChar char="Ø"/>
            </a:pPr>
            <a:r>
              <a:rPr lang="en-US" sz="1100" dirty="0" smtClean="0"/>
              <a:t>Leading Example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100" b="1" dirty="0" smtClean="0"/>
              <a:t>Transparent Memory Scale-out</a:t>
            </a: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Ø"/>
            </a:pPr>
            <a:r>
              <a:rPr lang="en-US" sz="1100" dirty="0" smtClean="0"/>
              <a:t>Memory Mirroring</a:t>
            </a: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Ø"/>
            </a:pPr>
            <a:r>
              <a:rPr lang="en-US" sz="1100" dirty="0" err="1" smtClean="0"/>
              <a:t>Hecatonchire</a:t>
            </a:r>
            <a:r>
              <a:rPr lang="en-US" sz="1100" dirty="0" smtClean="0"/>
              <a:t> Project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529" y="336997"/>
            <a:ext cx="8180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Transparent memory scale-out: </a:t>
            </a:r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3200" b="1" baseline="30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nd</a:t>
            </a:r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generation</a:t>
            </a:r>
            <a:endParaRPr lang="en-US" sz="32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1905000" y="1143000"/>
            <a:ext cx="76200" cy="5257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1629" y="893549"/>
            <a:ext cx="68425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61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9144000" cy="336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S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9" y="22671"/>
            <a:ext cx="628650" cy="31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data:image/jpeg;base64,/9j/4AAQSkZJRgABAQAAAQABAAD/2wCEAAkGBhMSERUUExQVFRUWFxYXGBYYFxcVFxYWFxQVFRcYGB0aGyYeGhkjGRcWHy8gIycpLSwsFx4yODAqNSYrLCkBCQoKDgwOGg8PGiklHyUsLDIqLDAwNC0pLC4sLCwqKi0pKSosLDQ0LCwsLCwsKiwsLCwsLSwsLCwsLywsLCwqLP/AABEIAKwBJQMBIgACEQEDEQH/xAAcAAABBQEBAQAAAAAAAAAAAAAAAwQFBgcCAQj/xABIEAACAAMFAwcHCQYFBQEAAAABAgADEQQFEiExBkFRExUiMlJhcRSBkZKhsdEHI0JTYnLB4fAWMzRzgrJDdKKz0iQ1Y4PxxP/EABoBAAIDAQEAAAAAAAAAAAAAAAAFAgMEAQb/xAA3EQABAwIEAwQKAgEFAQAAAAABAAIDBBESIUFRBTFhE1KB8BQVIjJxkaGxweFi0TM0QkNy8SP/2gAMAwEAAhEDEQA/ANZ2svx7JZmnJKM0rTIZBQfpNvwju9gzCuzu0Eq2SFmyz3Mu9G3qf1mIkXQEEEAgihBzBB1BjLr1u6bc1r8pkAtZJho6D6NfomvA5q3m8c8j3RnF/t16dU3oqeGrjMIyl5tOjv49DstTghrdl5y7RKWbKbEjioPvB4EHIiHUXg3zCVOaWEtcLEIggjidOVFLMQqjUk0AjvJRXcEU2+tu9Vs4r/5GGX9IOvifREXc99zlq/KMSWzxGoOmo+ELpOIxMdYZ9Uwj4fK9tzktGgiIu3aOXMoG6Dd+h8D8Yl42xyskGJhusckbozZwsiCCCLFWiELbbpclDMmMERdWOQEKzZoUFmIAAJJOQAGpMZdb7VNvu1cjKJSxyjVn7W7F945hRuGZ4RVLJgFhmTyCYUNF6S4uecLG5udsNh1OgWoSpqsoZSGUgEEGoIOhB3iO4b2CwpJlrKljCiAKo7h7z3w4iwdVhda5w8tEQQQR1RRBBBAhEEEECEQQQQIRBBBAhEEeM4GZyiHvfaaVIFWYDhvJ8BEXODRdxsFJrS42aLlTMEM7HeiTBUHzb4dgx1pDhcclxzS02K9gggjq4iCCCBCIIIIEIggggQiEbZY0mo0uYoZGFCDoRC0EC6CQbhZVIebcdrKtiexzjkczh76dtRke0APAajZ7QrqrowZWAIYGoIOYIiF2vm2VpDSrSahxkq0Lg7mXgRxOUZNYL/n2ZfJWmMJJJIplr36hTvHEwtfO2mcWDMaDUL03YHi0XajKUe9/Mbj+Q13Wr31tjKk1VPnJnAHoj7x/ARSLzvibaGrMao3KMlHgPx1hgI9EKJ6qSbny2XIKWOHlz3QYfXe3RPj+EMHcDWHF3z8j4xmstN1JBolrs2hmSqA9NeBOY8Du8IhQY9DRNkjoziabFRfG2QWcLrQ7vvWXOHROe9TkRDyM0lzSCCCQRoRkRDLaTbue6eSSjWY/RaYOsFOq5ZV4ncPSHMPEQRaQZpe3g75pA2I5a30G6ebVX9NvG0eQWM/Ng/OzBoaa6fQHtOXjerguGVY5KypQyGbNvdt7N3+4UER+xGzkmyWcCWQ7vQzJg+keHco3D4xYo3Qs/wCR3M/QdFTX1TLClp8o2/Nx1cfwNAiG068ZaHCzUI3UPwhzFRv+fSew+7/aIrrKgwR4mjVJJHYRdWLniV2/Y3wg54ldv2N8IpvlUHlUKfW0ndCp7cq5c8Su37G+EHPErt+xvhFN8qg8qg9bSd0I7cq2XJbsaBWPSUCtdSOPjElFKu21tyqYM2JpTiN9e6kXWGXD5zLFZ3MZX3VsTsQRBBCU60qup80MFalYIhZO1Elppl4hUDOmYGdMzpWJdJoOhiLXtd7pupOY5vvCyrO0t5MGMpHCTCCQSK5ClaDjnGe3hY5qtWbUk/TriDef8ItW1tqKW6UVFZnSCZVBrQEU40OsMpt8IFYMuAjAuA9NZmXSqKZeekKuI0sjhjdfDpt5v8PFNOH1UbTgbbFrv4eHx8F5d9vbUHJdWrQL4ndEtcm2onWhJMs4hXpPSgI4D4xUrPJa22oyMfJylL0CjogKdw7RG8xKzbdIsNUs0qswihmuNfPliHhQRlpMVOO0e6zfv8AtVUBOcDW3d9viVpqTwSQDpCkZTct/TeUd2diTTwGuQGlIut3bSBut6d3n4Qxg4jFKbcvil83D5Yhfn8FYYIb2G3LNTGmYqRXjT8IcQwS9EEEECEQQQQIXE2aFUsTQAEk8ABUxR7828Y1SzgqNC7Dpf0g6eJz7otl/fws/+TM/saMokWoMML58G3iFXEJ5GWaw2v8ANM6GFj7udouZk0sSzEknUk1J8TDe22ITVwnXceBh+1gOozHt9EItNA0zMI9U+Y8xkOabEKIuu2mW3IzciOqT7B4cIlJlo4RH3nY+VH2hofw8IQu23V+bfJxlnvp+MTw3zW2ZoqGGePmPeH5HTfZPyYd2FsjDUwvZG1gSxSCTIXWYDDINDS9b2ElK5Fj1R+J7hHLXVsTHyPDGC5K6v++jKGBM5jaUzwg76ceEd7P3PyIxNnMbU60rnT4wzuC7SDy03N2zFdRXf4+4RYVodIDkLBb55WRN7CI/9judvgE8sdueWaoxB9h8Rvi03ZtOj0WZ0G4/RPwikzJ4XWI+1W9mBAyH61i+Cokh93ltoks8EcvvDPdbFEZbdnpU1y7YqmmjUGQpD+zdRfuj3QpHpHxskFngEdV5kgHIqF/ZKR9v1oP2Skfb9aJqCKfQ6fuN+QUcDdlC/slI+360H7JSPt+tE1BB6HT9xvyCMDdlXtkrrKS+VfrOBTuX4n4RYYIIsghbDGGN0XWtwiyRtczChP61jOr9tc+eKyXrKI6q5MfHe3hl4RoF6GkpvN7xGY3ReoSVQSy8pS1KZMHatQW0J6vfkMjFdXDLJH7F7a259PytlLNFE/27X0vy6/hMLrmlHO40p7YssrabydcUxsIOi6lvur+OUQt932qEmWEdxQCYV6S1rkdAxFBQkZVgunZ6XMk+V2t2dWqcAriNGIzIzOm6njHn6eJ7ZP8A5u5a8gPin08jHM9sc9OZPwUwJwt2CZgYOTiVhQcmMitSTmeIhltDd8+UFxoCAeuoGEpQAAilcqcTDe3bVMU5OzqJMsCgw5NTzdXzemLBdW0JwBX6QoAQ2e6H8fGYWuDDmNTokMnBpXNL+RvkNRsqxs7ZX8peZSi0mgHQdLSkStgZZslVmlXcKS4bo51AGE8aHUHURKW2zSR84r4KgrgOYzFKrwEV2zXaqIsubkcXRmjNWrSmZOFQM9aHSlY2TwMrGhzCMhlt582WOCd9E4tcDmbk6/Hx/HNeWyySrPV2dgK4eToC+KlQK9XDT6XsMMkslqt3RkryUnjUhPOdXP6yhres0shLMzHlBWpqclYa8ItFlteOzWez1dS0gMMBoSAMx6N2+EjuGOhBklbYX5DX9ebJ0ziTJyI4nXNrnLl+1IDaOXYpKyFblHXI4chXvO4d2Ziy2G/UfuPA/gYy62XI8sYh00H0l3feG73d8SMm2cmod2wJurq33Rq3u74oHEphJm3Lb9rQeHQlmRz3/S1NXBjqM52T2se02tZYBWWu4mpbJtfRpGjQ9ikErA8apJLGY3lpRBBBFiqTS95DPZ5yKKs0t1A0qShAGffGReTCVMCzqqQwDCmYFc8t+Ua3fU4pZpzKaFZcwg8CEJEZM8sTampLakMamvGu+KZeHOqxia6xGmhVkfERSOwuFwfmFK26TjrMs9OSopCVowNHqADvAlk09ERUyhPSFD6D5xCcq0zpIZZbMobUClTkR7mMTnP8ieXExcGLRmOKtMbAVoMIBIAz3wkmpix2GQYXfQ/ApzDUiRuJhxD6j4hQMySRnqOI/WURl52DF0lyce384nbVY3lMwBDhcNWWtOkBSoIrQ1GehqOMNsSt9k+z8oyEFpzTKnndE4SMPnqo277fygocmGo/GH8iIy9buZG5RMjqaaHvH4wvZLzUoWJpTUcP/sBGoWyeBrwJoBkeY2O3w2T2124S1xHzDieER112Npr8tN/pH5cBuhCzSWtMzGw6AyA493xiwZLrr2R+PCJWspSOFGwxN98+8dhsOu6cIY8e1U09MNWnk+HCPBAAlBKX5WvWzjiZIyyzhWyWNpmgy4nSHXOkqymqfOTRv+iphhTcOmqM2iw3PLwWCp4jFBk43Ow/K1Kz9Rfuj3QpHEpqqDxAPsjuHSUIggggQiCCCBCIIa3dbeVlht9BUcDSHURY8PaHN5FcBumV7zkWUxmNhXiBU13UEZ5IlqCeQpTFXk3HeCcO6pwjI103axcNtmpZgR9YvuMUlcL/AGW9hhlTR3Ze6V1c5bIGkZfX5qEvNGLMMBU4uiCBiANcssvRE7Y5jyZdlDkqnzvK5YiAWDCgFTX4x07TKCp00bU+YxxaLMZgklTi5MsXQGjspYE08w9scqKcSsLDYAnMjcbqdLVdnJiaS4gZA6DUD75fJObxuaW4xVC1z5RM11+kv4j2xD2q3rIPJr87NBw5A4FPADVz7PGFbaFSWzS3KhmCOFBA6mKhxUYipYZgeJhPZ2ZS8S2prNPdo0eak4PKZMgLb/rfw8V6aPjEWDMm+372820Tm6Nn7Qzm0WyZyaYSAGIDUJByGijLTXuifuu9rK2KSssmWAOkdSTUVFc/1pEPeNna1qs5Jho1aK2S1GoXcCP0YjbFJeXMKFWDmmVMz4cYyurpIAI4h7O+61toY53GSU+1a3wVivDY6X15IMxK1wA6Hw4dw9ER1snMs2zqnQbAQD1cNDUg92Wke2jaoWUZnFM7CnIffOg8BWPVvQzlVpoDYgrcCpIB6JGlIfUVWKwYXtuQkFdS+he2x1gdvPLTboupt7TFpiSj1QI6ggYFoDWpOLKumWkVC8pzvNdnJPSahPCppTuiz2+yzHClG5QKxbOvKCpFQTXMZf8A2I6zbPlnLTDSpJC/SNT7I6eFQOfic427vnP89VwcVqGswtaL97S32/HRc7CznS0M4FCoFN/ajV7BfyPQN0W9h8Du88UeTKSSNAo4DU/GGlrvRmBC9Ee0wzbSMLbNbYaJM+ukD74sW99Vq8EI2L92n3V9wghcU5GYTTaL+EtH8mb/AGNGaXXZEmoFBCTamjEmrElAoA0IoXrvyBjStpbzSz2SfOmJjSXLZmQU6SgZjPLSM5kLJtIM2xzKFTnLNVaWeFD0l7q5HcaRrp5GtBaTZY6mJziHAXXk2q9F1oeJ36GqneMx6YZT7EGzGZ9v5w7F6TEHJzlLD7WbLUipUnXKtPHWHUy70cFrOxf7JoCN++h0r6I2SsZK3DKAR9P0sUbnxuxREg/X9qMsN9z7OMIOJKjomtBQg5dnSHk6XKtQZ0YrMVWbCQqimKdMJOfDAMt7CGZmg5MM9K7x48YbT7BlVcx+teEIKrhD2i8PtN7p5j4Hz4p7S8WY42m9k7jl4hdWuXMs7FJgApUkEgqQCRXLLUEeaKtaVDszohCAgkV04+Gfoh/eV5zLSyy8VQtatxqxYknfmTD+wyFVGUaU9OYrHn7AHJe9p5fV7A9+b3abDc9TpslbJbVZByQwrpT6XgTHUQsxDZ3xLmh1HCJyzKHXHXo61i6CnfO7DGLlK+JdnTN7fFdjuR1vseqEUnIQ46EvNzU9njDWdeQUUl+t8PziNdyTUmpj09LwmOL2pPaP0/fnJeLquKyS+zH7I+v6Utab9M0YeoOA0PjDKYlBDMCukSNjUS6NNoZYOak0qOFRnXwho97WDNK2RukOS2+z9VfAe6K3fdpInMKkdXeR9ERYbDaBMlI6igZFYDgGUED2xCXvs9NmzWdWQA01JrkANwjy3EGSPjtGM7/2m8gJbkory09o+k/GDy09o+k/GHP7JT+3L9Lf8YP2Sn9uX6W/4wj9Fqu6VnwPTby09o+k/GDy09o+k/GHP7JT+3L9Lf8AGD9kp/bl+lv+MHotV3SjA9e3VefJzB2WopHuPmi2xUtk7vxnlmHRHV723nze/wAItsOOGB4hu7keSvhvhzUDtpIZ7NRQTR1JoK0ArU+EUJaDvMWr5S9o51jkyGk4SZk/k2DVAZeRnPSozXNBnn4RWLBe9mtmS1kzszybU6VN60ycd655ioEehp5wwYXLHV0rpDjb8k+lyHZAy9IEMWHDCwWnfXEvpho0vPLosPNn+EOJdomSKIw+b5RHNN+FgaA99Bl3CH9p5K0LWXlNLAtWtSxRyVA8UGfFo14tdN0u7PQZEaH8KHtAWZlOXPc4yYfER1dMiWk2qirHGSxy3HQQT0aWSrrvOR0yNDQ+I1EcS8jilmh4H8OMcdGCMv0rGVDmuGIZ/Xz9UndF4zRJrLVSpqFltnQ1GIqB0sNWHnI0hK/L7Yy3WVjVcSgA9ahD4gDUnCaDfD+VOFcjyT1BPYcg16Q1GYGlNBERbrsnHEmHrOGFDVadPQ8MxrCmo4ZFKcjg6aW6frLonVNxOWNuYx9db9f3n1Vbmg04/r2xbLH+6l/y0/tEI2W6pcvrdNuH0R8YdT51Osc+yP1lG2kpIoMom+OpS6uq5aj/ACu8ByH7+ZSiORmMu+G863AaZnj+tYbTrQW7hwEImGAYL3KVYjawS4txPW6XvhZQGHRz7t8Mllk6R5MvMWZgwY8ouYC6g9+4RXJO2PLVaYKV8ufIbrarGPm0+6vuEew2uK1tNs0mY3WeWjHxZQTBCUr0IUR8pX/abb/l5n9pjCzaXWbiXECDRXU4WXQ0DDdUCqnI743T5Sv+023/AC8z+0xhc+2vXk8sOMNpnXKOtDc8S4b6K12DbAOOTtiBgNJqrRhn9NBmN3SWoOeQESD3aQBNs78ohFVZTWoI3EZMKRTWodfMfgY7sl4zbMS8t8NTmKVRjSnziZV+8pByGcWxzuZ8FXJA2Tnz3V2F6S5plCavSGMOxFBmKL1c8jU+J76xWr0tDM/IyDjJGbLXSlWHHLOvhCl5bTLPlgLLwz2IWoIKkHep31OVGAI9727bsnWLp/SYdI6j7p3jXWB8xqHdjEbD/cfwOpTKlpWcOi9OqhiP/G3c9538RpuUhd9jlomE6721qe8bvNC4sJByzB0IzHpiSwSJ/V+ZmU6uWBjkKDhWp9GkRJc4GoSNPfGp9FTytDXN5fP5pGeIVIkdKX3Lszrfw8/JFp5MKVPTJFCAch4n4RX1cyjhJJQmvgf1+t0SJj0WAzeiBXv3DzxGalaGh0Nmuby/o9CtnDuJljnQ1N3xSe8NRs5uxH15bJKtYdWW7XfdQcfhDazEWSaZdoUkAVWmueYyPHv0hG87+ebVR0E7I3/eOre7uitld2jchY69Cp1fBzSSe0cTDm0jk4f3uE/tN4ypOUukx+P0R4n6XgMu+IG221phqxr7h3AaAQgzwjMeKiSTcrgAaLBfSmz/APC2f+TK/wBtYfxH7Pfwln/kyv8AbWJCKVJEEEECEQQQQISdms6y0VFFFUAAdwhSCCOAACwQs8+Wf9xZP81/+W0xlUm7nBVWpRhjWueYzBG9TXeNI1X5acrNZScgLUKncK2e0KKndViB4kRlFgxCaA1cgaflFgw2N+eiib3FlZbs2snSaS54M5NM6coB3Mcpo0yNG7zFhsxlzQJtmmaHQEhkOtDvRu4xUGYEUYAj2flDKfOMh1eWzKTUBlPSA4VOTL3MCIkyVzOSrkhZKLOC0aXeooyT1JPJhFNNMIfDlXXEQcXdHNruoYXmSWxS1NDnU5AEkUyw9Id+sQF2bYS5q4bSAP8AyqDg/qGZl+Oa+ETL2Z1U8m2JHG6hBG4jcfERujma7lkfolk1K9o7w31TYT65MK9+8eeO26v7zocM6+FP0Ibx5N6nnHuMay0FYGuIXky1bky795+ENTHUObPdzNmchqd1BxNcgO8x1zmsFyuMjfKbNCaBSdIVaQqLjmMFXv39wGrHwhC33/KldGSBMbtHqDw3ufZ4xWbZbnmNidix4n3DgO4RgkqXOybkE4goWszfmfopO8NoCejKBRe19M/8fN6YhHeOWeEXmRkTBfR+yf8AA2b+RK/sWCPNkv4Gy/yJX+2sEVLqf26xJOlvKmqHR1Ksp0ZTkQYy3af5JJkvp2M8qgz5CY3zi/yph633XO/rbo1mCBC+aiWVmRgwZMnRgVmJ99Tn5xkYTtLArSuWUbR8pdmsXkxmWlAZgqJLKcE7FrRXGYXStajiDGUztkbWLMtpMl2lOK4kGN1G52lgYih4rXjSmcZ5Xm/Zs5/ZOKGljDDV1P8AjHIavOw6blRtns9SQQRTEpBXeMNRQ6rRh+hE3dm0c6z0VvnJemFm0Fc8DkEjI9RqrkAMMQNlmGobHjSlFYNiXXQHd4Q+E3zxbGwRiwWGrqpKqUyyfLQDQDoFb7Oki1AtIbC4ALSmyZa9panLXpKSuRzhlabK6gqVNTSm+ue6KjPn8m6laimakEgqdKowzU04Rabu21mcm3KIsxggZHPQJ6SoRMC5Mc61XDXQ8Y3R1Lm5HNK5KVrsxkndmuKi8pPYIg1qaDwJ49wqYZXhtSFGCzLhH1hAxf0rovianwiFvK9pk9sUxsVNBoqjgo0AhgzxF8jn81bHE2MZLudNLEliSTmSTUk8TWEWMcu8WHZzYO12xTMRAsuhKu9VDmlQEyzB46d8YpoyD2jOf3Ce0NVG5hpKn3DyOrHbjpuFXZaM7BVBZmNAqgkk8ABrGi7K/I+8yky2kouvIqemfvsOr4Ka94iQ+Sm0WaWzyHlLKtYLAs3WmAVqormpWmajKmfGNNibJRI27VgqqWSllMUnP6EaEdCuJElUVVUUVQFA4ACgHojmZaUU0LKDwJAhWKrtDOpOP3VjNV1HYMx2vmsb3YRdWPy2X209YfGDy2X209YfGKV5TB5TCv1u7ufX9Kntzsrr5bL7aesPjB5bL7aesPjFK8pg8pg9bu7n1/SO3Oyt11W/lFoT0h7RuMPopVhvArMUrmagU7VTSnni6xvoKkzx58wrY34gk7RZ1mKUdVZWFCrAEEHcQcjGbbS/JCAC9gIXf5PMY8n/AOp82lHgM1y0XWNNgjerF85TeVkzDKmo6TBmZbgBwOKkHDMX7Skwha3VsPVOT0xFgoenRx0IIFdaUj6DvzZ2z2yXydolLMXUE5MjdpGHSRu8EGMp2p+SufIq8itqlDPCBS0yx7pw8KNloxgQqtdtkUghgFaimitiwHOoDbxkDnxzh/YrdPshqhrLrUrSqHjVdVP2k89YirtmKuLOorQ5UKsNVcHNGHA6RJrO84jqFZ7vveRaqD93NOiEjpH/AMbaOO7Ju6FZ13P1e/WM9vGoZiq9Do4ujVantbqmJyz7U2hZLIJh/wAOjnOYqsr1UOelTojM5ipzi+Ooe3JZZaWOQ3IVitk6RZP3hxTN0taYvPuQeOfdFWvbaGZPyJwJulr1f6t7HvPsiMeZCLPHHOLjdyuYxrBZosumeEmeBFZmCqCzMaBVBLE8ABmTGibK/JC70mW04F15FT0z99h1fAZ94iJNlNUe5rhtFsfBZ5Zc7zoi97NoPf3RreyfyVSLNSZPpPnDMVHzaH7K7z3t7IuF33dKkIJcpFloNFUUH5nvhzEC5dQBBBBEUIhlfF7y7NJabNNFUecncBxJMOLVallozuwVVBLE6ACMvQTb8tlTiSxSTppX4u3+kH00yyYcm8zyTKgohOTJKbRtzcfwOp0Smz11Tb3tJtlqBFnQ0ly/otQ9UcVH0jvOW4gagBCdmsyy0VEUKqgBVGQAGghWOxR4B1PMqFdWmqeLCzG5NboB/Z1Kp+1PyaWe1Fpks+TzzmXQApMNP8VNH3ZijfajKb+2ctFibDPl4FJos0dKQ/CjayyajovTPSusfQ0Jz5CupV1DKwoVYBlIOoIOREWrAvmidaStRShYUzUNoa5g6g9xB4EGOkmAUplWUf8Adlxp203yQqQWsJC7/J5jNyR48m1C0o8BmuVKLrGYW+xzZVoWQ8qZLmYHHJsvSJ5SWRhIqHB3FSfTHRzQk2eHV03LPtb4JEtnOVSMlUcWY5Ae3hWLtst8kcyZSZbCZaaiUp+cb7x+h4Cp8I1S7brlWeWJclFloNyinnPE95iRcuKmbKfJRJs9JlpInzdQtPmkPcPpHvPoEXwCPYIjddVJ292NaaRa7LVbTLoejlygXT+sbuIy4Q+2G2zW2y8L9G0Sx010ruxr3cRuPmraIzvbfZeZZ5vOFi6LqcU1Boe09N4P0hv14xke0xu7RvLUflPaWVlZEKSc2cP8btv4nodNlokRF57OrOmYy7LkBQAbvGFdnL48qs0ucUaWXFSreio4qdQd4iSix8bJm2cLhJJYixxjeMwbHwVd/Y1frX9Cwfsav1r+hYsUEUegU/d+/wDap7Nuyrv7Gr9a/oWD9jV+tf0LFigg9Ap+79/7R2bdlWdlrpNWmtuJVK9xILfgPPFmjxVAFAKAbo9i6ngbAwMapNbhFkQQQRepIggggQq3tRsFZrb02BlTqUE+XQPloGqCrrmcmB1yoc4yfaHZK1WAkzVxSvr5akyv/YlS0k95qv2t0b5HhFcjAhfMdqtDA1zANCCD3U1GTKRuNYUabmw+zJP+9Gt7TfJPJm4nshEiYakyyK2dzrmo/dnXpJxqQ0Zs2xVvNraT5K6tglgHWUQrTasJmmHpDWh7o6OaFDs8WPZfYC020hqclJ+tcaj7C6t46d8aBsr8lMmRSZaaT5uuH/CQ9wPXPe3oi9gUiRchQezOxlmsK/NLVyOlNahdvPuHcKCJ2CCIIRBBBAhEEEECFH37cku1yGkza4W3g0IIzBHgeMKXTdcuzSllSlwoooOJO8niSc4eQRHCL4tVb20nZ9lc4b3tpfdN7Zb0lLidqD9acYZptDLOizPV/OKrtJbC1pVToCTTvFPjD6Q2UKqmufHMY22sFlc8g2U9z6nZf1fzg59Tsv6v5xAWpWZSFdkPaUKT/rVh7IgLjv2ZyNk5QtOmWiz+UM7GVLWWFSRj6qjKs0U18YgK6Ui4suYyr9z6nZf1fzjlr5lEglHJGhwZiutOEU2VtSGIUJWY0wS0AboNWS07EHKjo4EbOmoyrWIkbVTlks5q00S7wcIxQSwLPbBKUMVXEWVSoFCAQGrU0IkKuY6BGJy0rn1Oy/q/nBz6nZf1fzinC+HExkws7mYqhMSBE+YExqNhBw66hjVtw0bNtj0XYSXpKkCfNqygoA8+W6ACuJ1Mh9DQ010rz0yY6BGJyvXPqdl/V/ODn1Oy/q/nFNtm0FGmS11EuYysCGwsksPRhSimjAgEnwiUss4lFJ1KqT4kCImulAubIxlWBb7Tg4/ph8rBhUZg+0RWpTxMXM3QI4Mae/8AGNdLVOlNnKTXEp6xoMhXuFBHEi0Bq01BoQciD3iFY4EkYi28gA+AJI95jfmrF3BBBHUIggggQiCCCBCIjrwvyXKIU1Zjoq5n8hD6c1FJ7ozrygvanJ4Ae+MlZM6GLE3moPdYK5LtAD/hv/p+Me8/D6t/Z8YhkbKOsUKxXy2VeMqX5+H1b+z4x7z8Pq39nxiDtEvGjISQGUrUEqRUEVBFCDnqM4p5viY6I7FjyHk8iYAzIGnvbZUmYThYNVQlQK0Im51BixlZK7VdxFaXz8Pq39nxg5+H1b+z4xQjfNpcyyrSkVrZOkUwMxKSjak6RLjMmUp6NMxrnSFpu1OFZLNgAebaUmHPoJIl2l8VK1/wVr9490d9Lm6ef/EYirvz8Pq39nxg5+H1b+z4xn8q/Js2dJVuiUthlNhqgmKbumzxiXE1M3XIk5qDkchacURdWyt5lGIqX5+H1b+z4x2l9rvRgOORp6DELihWS0Da6QlGMqzKa5iPYaXU3zS+cegkQ7h004gCrQiCCCJLqI8Mex4YELOr9/ix/V+ESsnSIm/j/wBWP6vwiVkHKPM1v+pd4fYLM/3ilIYcwSMCJgqqSWs6qSxHIuJYZDU51EtMznl3mGW0998gvRcK+Ca4LYQnzag9JmI3kDCvSNeAJDa1X1ODueURJYmSJZJSolCZKSa8xiW78ArkC4JqIg1jrXHnRFlJ/s5JpSkwnErhzNmmYGVSoKuWxL0SVyOYJB1MeDZmz4MGA0wTpfXeuG0TBNmiuKtWcA1rUbqRDWi0utpnTZc1Ww2ayEnCrCYPKbWCKqQBliFRvod1CvMtjLOFHCjlbSOTAUCa6orKpqM3OffErP73my6paZcUojMPXErYxMmCZiRBLBxhsVcIoc8861qYOYZGF1wZTJQkOMTZyxyhpWta1mzDi1JbWIGy7RTmRGM2SFcyQ0zofMlsZeqq5wqcIRcdCrE1xaQpar0eXOnET8SrZZUxBRCrHlLQJjCgzoAhNO6u6DA/ldFipnmGTjZ6NVgwI5SZh6ahGouLCCQBmB7zD9EAAA0AAHgMorlsv93tCSpE2XgabKQuAJlA1ntc1qUNK/NJThCt0XxNmzqEpSs4NLqgdML0QgBy+lMWIZ4wRTQxLHWuSuWVjlRNXN1W++fcIhZRiZuXqt98+4Ru4f76mzmpGCCCHauRBBBAhEEEECEQQQQISVp6jeEZvZ/4h/N+MaRaeo3hGbSD/wBS/m/GFvE/8HiqpeSn00jqOUOUV+8rZNFqUIJoCzJANFmtLeW5pMOQ5NQoJqSS1VrkKGEjG4lUFYoZrKkFHYCUULl3NFwmZLYAsx0Lq0sZnMFBwivXYZqybL5Q1qOOTimECYzieVl9FwgxoAA1BQCta5kQlJs8+VKUy+Wq9ovAMtGIEtjbZktgtOjV1lENvx78Qi3s7a+c/wClKytJsUp0pyctkLcpTCpUsW5THSlCxY4sXE1jkXRIxl+RlYySS/JpiJKlCSaVJwkr4EiK5aUnS/KGlidyjNZnP71gZRElJxTUcoFWZ0V6Y3DMVVkz5gKco9oMkmbhwS54dWGDCszo8qRlNIYgKagZ5EmA6HzzRZT1muqRLAEuTKQK2IBUVQHwYMQoMmwHDXWhppDuKqpeTMqotGEWxjN6M56ynkTQhAoca8o0uuCtKZ0w5JyHtbrNdTOxqttaSjgorP5RNFnDBqaJgoCQKEHgQGMnO65ZW6FZMQGzzucZLzChCUWYk5WVuliNZqgkEYcgKAg8aRPSYiBZ1kKduj90vn/uMPIZ3R+6Xz/3GHkemi9wfALQOSIIIIsXUQQQQIVA2su5xNxgVz9h1hjIvJgKYH9EaTNs6t1gDCPNsvsiMFRQsmdiJsVW5lzdUA3oTqjerBzoew3qxf8Am2X2RBzbL7IjP6qZ3io9l1VA5zPYb1YOdD2G9WL/AM2y+yIObZfZEHqpneKOy6qgc5n6ts/s6wc5nsN6sX/m2X2RBzbL7Ig9VM7xR2XVUAXmew3qwc6GtcDV44Yv/NsvsiDm2X2RB6qZ3ijsuqpVjvBmNAjk8KRc7psxSWA3WNWPid3ohWXYkU1CgQvGqmo2wEkElTazCiCCCNqmiCCCBCIIIIEIggggQuJq1UjujNL0srypxahodad2hjTobz7Cj5soMUzwiZmAqLhcWWey74y6reqY655+y3qmL3zTK7Ig5pldkQs9Ut7yr7LqqJzz9lvVMHPP2W9Uxe+aZXZEHNMrsiD1S3vHz4o7LqqJzz9lvVMHPP2W9Uxe+aZXZEHNMrsiD1S3vHz4o7LqqJzz9lvVMHPP2W9Uxe+aZXZEHNMrsiD1S3vHz4o7LqqLzz9lvVMPLFeBc0VWLHQUIi3c0yuyIWkWJE6qgR0cKaDfEUdl1RYbPglqp1Az8dT7YXgghuAALBXIgggjqF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94374" y="1295400"/>
            <a:ext cx="6544826" cy="122341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lvl="2">
              <a:lnSpc>
                <a:spcPct val="150000"/>
              </a:lnSpc>
            </a:pPr>
            <a:r>
              <a:rPr lang="en-US" sz="1400" dirty="0" smtClean="0"/>
              <a:t>“</a:t>
            </a:r>
            <a:r>
              <a:rPr lang="en-US" sz="1400" b="1" dirty="0" smtClean="0"/>
              <a:t>R</a:t>
            </a:r>
            <a:r>
              <a:rPr lang="en-US" sz="1400" b="1" baseline="30000" dirty="0" smtClean="0"/>
              <a:t>2</a:t>
            </a:r>
            <a:r>
              <a:rPr lang="en-US" sz="1400" b="1" dirty="0" smtClean="0"/>
              <a:t>MS</a:t>
            </a:r>
            <a:r>
              <a:rPr lang="en-US" sz="1400" dirty="0" smtClean="0"/>
              <a:t> achieves up to 92% performance of adequate local memory cases. R</a:t>
            </a:r>
            <a:r>
              <a:rPr lang="en-US" sz="1400" baseline="30000" dirty="0" smtClean="0"/>
              <a:t>2</a:t>
            </a:r>
            <a:r>
              <a:rPr lang="en-US" sz="1400" dirty="0" smtClean="0"/>
              <a:t>MS imposes minimal performance overhead”.</a:t>
            </a:r>
          </a:p>
          <a:p>
            <a:pPr marL="0" lvl="2">
              <a:lnSpc>
                <a:spcPct val="150000"/>
              </a:lnSpc>
            </a:pPr>
            <a:r>
              <a:rPr lang="en-US" sz="1050" dirty="0" smtClean="0"/>
              <a:t>H. Han, H. Jung, S. Kang, and H. </a:t>
            </a:r>
            <a:r>
              <a:rPr lang="en-US" sz="1050" dirty="0" err="1" smtClean="0"/>
              <a:t>Yeom</a:t>
            </a:r>
            <a:r>
              <a:rPr lang="en-US" sz="1050" dirty="0" smtClean="0"/>
              <a:t> (2011). “Performance evaluation of a remote memory system with commodity hardware for large-memory data processing”.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2294374" y="2819400"/>
            <a:ext cx="6544826" cy="90024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lvl="2">
              <a:lnSpc>
                <a:spcPct val="150000"/>
              </a:lnSpc>
            </a:pPr>
            <a:r>
              <a:rPr lang="en-US" sz="1400" dirty="0" smtClean="0"/>
              <a:t>“</a:t>
            </a:r>
            <a:r>
              <a:rPr lang="en-US" sz="1400" b="1" dirty="0" smtClean="0"/>
              <a:t>HPDB</a:t>
            </a:r>
            <a:r>
              <a:rPr lang="en-US" sz="1400" dirty="0" smtClean="0"/>
              <a:t> performs only 1.45 times slower than local memory system”.</a:t>
            </a:r>
          </a:p>
          <a:p>
            <a:pPr marL="0" lvl="2">
              <a:lnSpc>
                <a:spcPct val="150000"/>
              </a:lnSpc>
            </a:pPr>
            <a:r>
              <a:rPr lang="en-US" sz="1050" dirty="0" smtClean="0"/>
              <a:t>R.N. </a:t>
            </a:r>
            <a:r>
              <a:rPr lang="en-US" sz="1050" dirty="0" err="1" smtClean="0"/>
              <a:t>Shuang</a:t>
            </a:r>
            <a:r>
              <a:rPr lang="en-US" sz="1050" dirty="0" smtClean="0"/>
              <a:t> Liang and D.K. Panda (2005). “Swapping to remote memory over InfiniBand: An approach using a High Performance Network Block Device”.</a:t>
            </a:r>
            <a:endParaRPr lang="en-US" sz="1050" dirty="0"/>
          </a:p>
        </p:txBody>
      </p:sp>
      <p:sp>
        <p:nvSpPr>
          <p:cNvPr id="15" name="TextBox 14"/>
          <p:cNvSpPr txBox="1"/>
          <p:nvPr/>
        </p:nvSpPr>
        <p:spPr>
          <a:xfrm>
            <a:off x="2294374" y="4038600"/>
            <a:ext cx="6544826" cy="122341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lvl="2">
              <a:lnSpc>
                <a:spcPct val="150000"/>
              </a:lnSpc>
            </a:pPr>
            <a:r>
              <a:rPr lang="en-US" sz="1400" dirty="0" smtClean="0"/>
              <a:t>“</a:t>
            </a:r>
            <a:r>
              <a:rPr lang="en-US" sz="1400" b="1" dirty="0" err="1" smtClean="0"/>
              <a:t>vNUMA</a:t>
            </a:r>
            <a:r>
              <a:rPr lang="en-US" sz="1400" dirty="0" smtClean="0"/>
              <a:t> performance can be surprisingly good and is dominated by application DSM rather than kernel paging overheads”.</a:t>
            </a:r>
          </a:p>
          <a:p>
            <a:pPr marL="0" lvl="2">
              <a:lnSpc>
                <a:spcPct val="150000"/>
              </a:lnSpc>
            </a:pPr>
            <a:r>
              <a:rPr lang="en-US" sz="1050" dirty="0" smtClean="0"/>
              <a:t>M. Chapman and G. </a:t>
            </a:r>
            <a:r>
              <a:rPr lang="en-US" sz="1050" dirty="0" err="1" smtClean="0"/>
              <a:t>Heiser</a:t>
            </a:r>
            <a:r>
              <a:rPr lang="en-US" sz="1050" dirty="0"/>
              <a:t> </a:t>
            </a:r>
            <a:r>
              <a:rPr lang="en-US" sz="1050" dirty="0" smtClean="0"/>
              <a:t>(2005). “Implementing transparent shared memory on clusters using virtual machines”.</a:t>
            </a:r>
            <a:endParaRPr lang="en-US" sz="1050" dirty="0"/>
          </a:p>
        </p:txBody>
      </p:sp>
      <p:sp>
        <p:nvSpPr>
          <p:cNvPr id="16" name="TextBox 15"/>
          <p:cNvSpPr txBox="1"/>
          <p:nvPr/>
        </p:nvSpPr>
        <p:spPr>
          <a:xfrm>
            <a:off x="6359840" y="-1557"/>
            <a:ext cx="28418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Hecatonchire</a:t>
            </a:r>
            <a:r>
              <a:rPr lang="en-US" sz="1600" b="1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Project, July 2013</a:t>
            </a:r>
            <a:endParaRPr lang="en-US" sz="1600" b="1" i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48000" y="5715000"/>
            <a:ext cx="4876800" cy="461665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50000"/>
                  <a:shade val="86000"/>
                  <a:satMod val="140000"/>
                </a:schemeClr>
              </a:gs>
              <a:gs pos="45000">
                <a:schemeClr val="accent6">
                  <a:tint val="48000"/>
                  <a:satMod val="150000"/>
                </a:schemeClr>
              </a:gs>
              <a:gs pos="100000">
                <a:schemeClr val="accent6">
                  <a:tint val="28000"/>
                  <a:satMod val="160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0070C0"/>
                </a:solidFill>
              </a:rPr>
              <a:t>Performance issue solved?</a:t>
            </a:r>
          </a:p>
        </p:txBody>
      </p:sp>
      <p:sp>
        <p:nvSpPr>
          <p:cNvPr id="19" name="Text Placeholder 13"/>
          <p:cNvSpPr txBox="1">
            <a:spLocks/>
          </p:cNvSpPr>
          <p:nvPr/>
        </p:nvSpPr>
        <p:spPr>
          <a:xfrm>
            <a:off x="0" y="1143000"/>
            <a:ext cx="1828799" cy="4243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50000"/>
              </a:lnSpc>
              <a:buFont typeface="Wingdings" pitchFamily="2" charset="2"/>
              <a:buChar char="Ø"/>
            </a:pPr>
            <a:r>
              <a:rPr lang="en-US" sz="1100" dirty="0" smtClean="0"/>
              <a:t>Leading Example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100" b="1" dirty="0" smtClean="0"/>
              <a:t>Transparent Memory Scale-out</a:t>
            </a: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Ø"/>
            </a:pPr>
            <a:r>
              <a:rPr lang="en-US" sz="1100" dirty="0" smtClean="0"/>
              <a:t>Memory Mirroring</a:t>
            </a: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Ø"/>
            </a:pPr>
            <a:r>
              <a:rPr lang="en-US" sz="1100" dirty="0" err="1" smtClean="0"/>
              <a:t>Hecatonchire</a:t>
            </a:r>
            <a:r>
              <a:rPr lang="en-US" sz="1100" dirty="0" smtClean="0"/>
              <a:t> Project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529" y="336997"/>
            <a:ext cx="8035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Transparent memory scale-out: 2</a:t>
            </a:r>
            <a:r>
              <a:rPr lang="en-US" sz="3200" b="1" baseline="300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nd</a:t>
            </a:r>
            <a:r>
              <a:rPr lang="en-US" sz="32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generation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1905000" y="1143000"/>
            <a:ext cx="76200" cy="5257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1629" y="893549"/>
            <a:ext cx="68425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57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" descr="https://si0.twimg.com/profile_images/2347555447/saphanawatch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114" y="4347240"/>
            <a:ext cx="1141800" cy="76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0" y="0"/>
            <a:ext cx="9144000" cy="336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SA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9" y="22671"/>
            <a:ext cx="628650" cy="31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data:image/jpeg;base64,/9j/4AAQSkZJRgABAQAAAQABAAD/2wCEAAkGBhMSERUUExQVFRUWFxYXGBYYFxcVFxYWFxQVFRcYGB0aGyYeGhkjGRcWHy8gIycpLSwsFx4yODAqNSYrLCkBCQoKDgwOGg8PGiklHyUsLDIqLDAwNC0pLC4sLCwqKi0pKSosLDQ0LCwsLCwsKiwsLCwsLSwsLCwsLywsLCwqLP/AABEIAKwBJQMBIgACEQEDEQH/xAAcAAABBQEBAQAAAAAAAAAAAAAAAwQFBgcCAQj/xABIEAACAAMFAwcHCQYFBQEAAAABAgADEQQFEiExBkFRExUiMlJhcRSBkZKhsdEHI0JTYnLB4fAWMzRzgrJDdKKz0iQ1Y4PxxP/EABoBAAIDAQEAAAAAAAAAAAAAAAAFAgMEAQb/xAA3EQABAwIEAwQKAgEFAQAAAAABAAIDBBESIUFRBTFhE1KB8BQVIjJxkaGxweFi0TM0QkNy8SP/2gAMAwEAAhEDEQA/ANZ2svx7JZmnJKM0rTIZBQfpNvwju9gzCuzu0Eq2SFmyz3Mu9G3qf1mIkXQEEEAgihBzBB1BjLr1u6bc1r8pkAtZJho6D6NfomvA5q3m8c8j3RnF/t16dU3oqeGrjMIyl5tOjv49DstTghrdl5y7RKWbKbEjioPvB4EHIiHUXg3zCVOaWEtcLEIggjidOVFLMQqjUk0AjvJRXcEU2+tu9Vs4r/5GGX9IOvifREXc99zlq/KMSWzxGoOmo+ELpOIxMdYZ9Uwj4fK9tzktGgiIu3aOXMoG6Dd+h8D8Yl42xyskGJhusckbozZwsiCCCLFWiELbbpclDMmMERdWOQEKzZoUFmIAAJJOQAGpMZdb7VNvu1cjKJSxyjVn7W7F945hRuGZ4RVLJgFhmTyCYUNF6S4uecLG5udsNh1OgWoSpqsoZSGUgEEGoIOhB3iO4b2CwpJlrKljCiAKo7h7z3w4iwdVhda5w8tEQQQR1RRBBBAhEEEECEQQQQIRBBBAhEEeM4GZyiHvfaaVIFWYDhvJ8BEXODRdxsFJrS42aLlTMEM7HeiTBUHzb4dgx1pDhcclxzS02K9gggjq4iCCCBCIIIIEIggggQiEbZY0mo0uYoZGFCDoRC0EC6CQbhZVIebcdrKtiexzjkczh76dtRke0APAajZ7QrqrowZWAIYGoIOYIiF2vm2VpDSrSahxkq0Lg7mXgRxOUZNYL/n2ZfJWmMJJJIplr36hTvHEwtfO2mcWDMaDUL03YHi0XajKUe9/Mbj+Q13Wr31tjKk1VPnJnAHoj7x/ARSLzvibaGrMao3KMlHgPx1hgI9EKJ6qSbny2XIKWOHlz3QYfXe3RPj+EMHcDWHF3z8j4xmstN1JBolrs2hmSqA9NeBOY8Du8IhQY9DRNkjoziabFRfG2QWcLrQ7vvWXOHROe9TkRDyM0lzSCCCQRoRkRDLaTbue6eSSjWY/RaYOsFOq5ZV4ncPSHMPEQRaQZpe3g75pA2I5a30G6ebVX9NvG0eQWM/Ng/OzBoaa6fQHtOXjerguGVY5KypQyGbNvdt7N3+4UER+xGzkmyWcCWQ7vQzJg+keHco3D4xYo3Qs/wCR3M/QdFTX1TLClp8o2/Nx1cfwNAiG068ZaHCzUI3UPwhzFRv+fSew+7/aIrrKgwR4mjVJJHYRdWLniV2/Y3wg54ldv2N8IpvlUHlUKfW0ndCp7cq5c8Su37G+EHPErt+xvhFN8qg8qg9bSd0I7cq2XJbsaBWPSUCtdSOPjElFKu21tyqYM2JpTiN9e6kXWGXD5zLFZ3MZX3VsTsQRBBCU60qup80MFalYIhZO1Elppl4hUDOmYGdMzpWJdJoOhiLXtd7pupOY5vvCyrO0t5MGMpHCTCCQSK5ClaDjnGe3hY5qtWbUk/TriDef8ItW1tqKW6UVFZnSCZVBrQEU40OsMpt8IFYMuAjAuA9NZmXSqKZeekKuI0sjhjdfDpt5v8PFNOH1UbTgbbFrv4eHx8F5d9vbUHJdWrQL4ndEtcm2onWhJMs4hXpPSgI4D4xUrPJa22oyMfJylL0CjogKdw7RG8xKzbdIsNUs0qswihmuNfPliHhQRlpMVOO0e6zfv8AtVUBOcDW3d9viVpqTwSQDpCkZTct/TeUd2diTTwGuQGlIut3bSBut6d3n4Qxg4jFKbcvil83D5Yhfn8FYYIb2G3LNTGmYqRXjT8IcQwS9EEEECEQQQQIXE2aFUsTQAEk8ABUxR7828Y1SzgqNC7Dpf0g6eJz7otl/fws/+TM/saMokWoMML58G3iFXEJ5GWaw2v8ANM6GFj7udouZk0sSzEknUk1J8TDe22ITVwnXceBh+1gOozHt9EItNA0zMI9U+Y8xkOabEKIuu2mW3IzciOqT7B4cIlJlo4RH3nY+VH2hofw8IQu23V+bfJxlnvp+MTw3zW2ZoqGGePmPeH5HTfZPyYd2FsjDUwvZG1gSxSCTIXWYDDINDS9b2ElK5Fj1R+J7hHLXVsTHyPDGC5K6v++jKGBM5jaUzwg76ceEd7P3PyIxNnMbU60rnT4wzuC7SDy03N2zFdRXf4+4RYVodIDkLBb55WRN7CI/9judvgE8sdueWaoxB9h8Rvi03ZtOj0WZ0G4/RPwikzJ4XWI+1W9mBAyH61i+Cokh93ltoks8EcvvDPdbFEZbdnpU1y7YqmmjUGQpD+zdRfuj3QpHpHxskFngEdV5kgHIqF/ZKR9v1oP2Skfb9aJqCKfQ6fuN+QUcDdlC/slI+360H7JSPt+tE1BB6HT9xvyCMDdlXtkrrKS+VfrOBTuX4n4RYYIIsghbDGGN0XWtwiyRtczChP61jOr9tc+eKyXrKI6q5MfHe3hl4RoF6GkpvN7xGY3ReoSVQSy8pS1KZMHatQW0J6vfkMjFdXDLJH7F7a259PytlLNFE/27X0vy6/hMLrmlHO40p7YssrabydcUxsIOi6lvur+OUQt932qEmWEdxQCYV6S1rkdAxFBQkZVgunZ6XMk+V2t2dWqcAriNGIzIzOm6njHn6eJ7ZP8A5u5a8gPin08jHM9sc9OZPwUwJwt2CZgYOTiVhQcmMitSTmeIhltDd8+UFxoCAeuoGEpQAAilcqcTDe3bVMU5OzqJMsCgw5NTzdXzemLBdW0JwBX6QoAQ2e6H8fGYWuDDmNTokMnBpXNL+RvkNRsqxs7ZX8peZSi0mgHQdLSkStgZZslVmlXcKS4bo51AGE8aHUHURKW2zSR84r4KgrgOYzFKrwEV2zXaqIsubkcXRmjNWrSmZOFQM9aHSlY2TwMrGhzCMhlt582WOCd9E4tcDmbk6/Hx/HNeWyySrPV2dgK4eToC+KlQK9XDT6XsMMkslqt3RkryUnjUhPOdXP6yhres0shLMzHlBWpqclYa8ItFlteOzWez1dS0gMMBoSAMx6N2+EjuGOhBklbYX5DX9ebJ0ziTJyI4nXNrnLl+1IDaOXYpKyFblHXI4chXvO4d2Ziy2G/UfuPA/gYy62XI8sYh00H0l3feG73d8SMm2cmod2wJurq33Rq3u74oHEphJm3Lb9rQeHQlmRz3/S1NXBjqM52T2se02tZYBWWu4mpbJtfRpGjQ9ikErA8apJLGY3lpRBBBFiqTS95DPZ5yKKs0t1A0qShAGffGReTCVMCzqqQwDCmYFc8t+Ua3fU4pZpzKaFZcwg8CEJEZM8sTampLakMamvGu+KZeHOqxia6xGmhVkfERSOwuFwfmFK26TjrMs9OSopCVowNHqADvAlk09ERUyhPSFD6D5xCcq0zpIZZbMobUClTkR7mMTnP8ieXExcGLRmOKtMbAVoMIBIAz3wkmpix2GQYXfQ/ApzDUiRuJhxD6j4hQMySRnqOI/WURl52DF0lyce384nbVY3lMwBDhcNWWtOkBSoIrQ1GehqOMNsSt9k+z8oyEFpzTKnndE4SMPnqo277fygocmGo/GH8iIy9buZG5RMjqaaHvH4wvZLzUoWJpTUcP/sBGoWyeBrwJoBkeY2O3w2T2124S1xHzDieER112Npr8tN/pH5cBuhCzSWtMzGw6AyA493xiwZLrr2R+PCJWspSOFGwxN98+8dhsOu6cIY8e1U09MNWnk+HCPBAAlBKX5WvWzjiZIyyzhWyWNpmgy4nSHXOkqymqfOTRv+iphhTcOmqM2iw3PLwWCp4jFBk43Ow/K1Kz9Rfuj3QpHEpqqDxAPsjuHSUIggggQiCCCBCIIa3dbeVlht9BUcDSHURY8PaHN5FcBumV7zkWUxmNhXiBU13UEZ5IlqCeQpTFXk3HeCcO6pwjI103axcNtmpZgR9YvuMUlcL/AGW9hhlTR3Ze6V1c5bIGkZfX5qEvNGLMMBU4uiCBiANcssvRE7Y5jyZdlDkqnzvK5YiAWDCgFTX4x07TKCp00bU+YxxaLMZgklTi5MsXQGjspYE08w9scqKcSsLDYAnMjcbqdLVdnJiaS4gZA6DUD75fJObxuaW4xVC1z5RM11+kv4j2xD2q3rIPJr87NBw5A4FPADVz7PGFbaFSWzS3KhmCOFBA6mKhxUYipYZgeJhPZ2ZS8S2prNPdo0eak4PKZMgLb/rfw8V6aPjEWDMm+372820Tm6Nn7Qzm0WyZyaYSAGIDUJByGijLTXuifuu9rK2KSssmWAOkdSTUVFc/1pEPeNna1qs5Jho1aK2S1GoXcCP0YjbFJeXMKFWDmmVMz4cYyurpIAI4h7O+61toY53GSU+1a3wVivDY6X15IMxK1wA6Hw4dw9ER1snMs2zqnQbAQD1cNDUg92Wke2jaoWUZnFM7CnIffOg8BWPVvQzlVpoDYgrcCpIB6JGlIfUVWKwYXtuQkFdS+he2x1gdvPLTboupt7TFpiSj1QI6ggYFoDWpOLKumWkVC8pzvNdnJPSahPCppTuiz2+yzHClG5QKxbOvKCpFQTXMZf8A2I6zbPlnLTDSpJC/SNT7I6eFQOfic427vnP89VwcVqGswtaL97S32/HRc7CznS0M4FCoFN/ajV7BfyPQN0W9h8Du88UeTKSSNAo4DU/GGlrvRmBC9Ee0wzbSMLbNbYaJM+ukD74sW99Vq8EI2L92n3V9wghcU5GYTTaL+EtH8mb/AGNGaXXZEmoFBCTamjEmrElAoA0IoXrvyBjStpbzSz2SfOmJjSXLZmQU6SgZjPLSM5kLJtIM2xzKFTnLNVaWeFD0l7q5HcaRrp5GtBaTZY6mJziHAXXk2q9F1oeJ36GqneMx6YZT7EGzGZ9v5w7F6TEHJzlLD7WbLUipUnXKtPHWHUy70cFrOxf7JoCN++h0r6I2SsZK3DKAR9P0sUbnxuxREg/X9qMsN9z7OMIOJKjomtBQg5dnSHk6XKtQZ0YrMVWbCQqimKdMJOfDAMt7CGZmg5MM9K7x48YbT7BlVcx+teEIKrhD2i8PtN7p5j4Hz4p7S8WY42m9k7jl4hdWuXMs7FJgApUkEgqQCRXLLUEeaKtaVDszohCAgkV04+Gfoh/eV5zLSyy8VQtatxqxYknfmTD+wyFVGUaU9OYrHn7AHJe9p5fV7A9+b3abDc9TpslbJbVZByQwrpT6XgTHUQsxDZ3xLmh1HCJyzKHXHXo61i6CnfO7DGLlK+JdnTN7fFdjuR1vseqEUnIQ46EvNzU9njDWdeQUUl+t8PziNdyTUmpj09LwmOL2pPaP0/fnJeLquKyS+zH7I+v6Utab9M0YeoOA0PjDKYlBDMCukSNjUS6NNoZYOak0qOFRnXwho97WDNK2RukOS2+z9VfAe6K3fdpInMKkdXeR9ERYbDaBMlI6igZFYDgGUED2xCXvs9NmzWdWQA01JrkANwjy3EGSPjtGM7/2m8gJbkory09o+k/GDy09o+k/GHP7JT+3L9Lf8YP2Sn9uX6W/4wj9Fqu6VnwPTby09o+k/GDy09o+k/GHP7JT+3L9Lf8AGD9kp/bl+lv+MHotV3SjA9e3VefJzB2WopHuPmi2xUtk7vxnlmHRHV723nze/wAItsOOGB4hu7keSvhvhzUDtpIZ7NRQTR1JoK0ArU+EUJaDvMWr5S9o51jkyGk4SZk/k2DVAZeRnPSozXNBnn4RWLBe9mtmS1kzszybU6VN60ycd655ioEehp5wwYXLHV0rpDjb8k+lyHZAy9IEMWHDCwWnfXEvpho0vPLosPNn+EOJdomSKIw+b5RHNN+FgaA99Bl3CH9p5K0LWXlNLAtWtSxRyVA8UGfFo14tdN0u7PQZEaH8KHtAWZlOXPc4yYfER1dMiWk2qirHGSxy3HQQT0aWSrrvOR0yNDQ+I1EcS8jilmh4H8OMcdGCMv0rGVDmuGIZ/Xz9UndF4zRJrLVSpqFltnQ1GIqB0sNWHnI0hK/L7Yy3WVjVcSgA9ahD4gDUnCaDfD+VOFcjyT1BPYcg16Q1GYGlNBERbrsnHEmHrOGFDVadPQ8MxrCmo4ZFKcjg6aW6frLonVNxOWNuYx9db9f3n1Vbmg04/r2xbLH+6l/y0/tEI2W6pcvrdNuH0R8YdT51Osc+yP1lG2kpIoMom+OpS6uq5aj/ACu8ByH7+ZSiORmMu+G863AaZnj+tYbTrQW7hwEImGAYL3KVYjawS4txPW6XvhZQGHRz7t8Mllk6R5MvMWZgwY8ouYC6g9+4RXJO2PLVaYKV8ufIbrarGPm0+6vuEew2uK1tNs0mY3WeWjHxZQTBCUr0IUR8pX/abb/l5n9pjCzaXWbiXECDRXU4WXQ0DDdUCqnI743T5Sv+023/AC8z+0xhc+2vXk8sOMNpnXKOtDc8S4b6K12DbAOOTtiBgNJqrRhn9NBmN3SWoOeQESD3aQBNs78ohFVZTWoI3EZMKRTWodfMfgY7sl4zbMS8t8NTmKVRjSnziZV+8pByGcWxzuZ8FXJA2Tnz3V2F6S5plCavSGMOxFBmKL1c8jU+J76xWr0tDM/IyDjJGbLXSlWHHLOvhCl5bTLPlgLLwz2IWoIKkHep31OVGAI9727bsnWLp/SYdI6j7p3jXWB8xqHdjEbD/cfwOpTKlpWcOi9OqhiP/G3c9538RpuUhd9jlomE6721qe8bvNC4sJByzB0IzHpiSwSJ/V+ZmU6uWBjkKDhWp9GkRJc4GoSNPfGp9FTytDXN5fP5pGeIVIkdKX3Lszrfw8/JFp5MKVPTJFCAch4n4RX1cyjhJJQmvgf1+t0SJj0WAzeiBXv3DzxGalaGh0Nmuby/o9CtnDuJljnQ1N3xSe8NRs5uxH15bJKtYdWW7XfdQcfhDazEWSaZdoUkAVWmueYyPHv0hG87+ebVR0E7I3/eOre7uitld2jchY69Cp1fBzSSe0cTDm0jk4f3uE/tN4ypOUukx+P0R4n6XgMu+IG221phqxr7h3AaAQgzwjMeKiSTcrgAaLBfSmz/APC2f+TK/wBtYfxH7Pfwln/kyv8AbWJCKVJEEEECEQQQQISdms6y0VFFFUAAdwhSCCOAACwQs8+Wf9xZP81/+W0xlUm7nBVWpRhjWueYzBG9TXeNI1X5acrNZScgLUKncK2e0KKndViB4kRlFgxCaA1cgaflFgw2N+eiib3FlZbs2snSaS54M5NM6coB3Mcpo0yNG7zFhsxlzQJtmmaHQEhkOtDvRu4xUGYEUYAj2flDKfOMh1eWzKTUBlPSA4VOTL3MCIkyVzOSrkhZKLOC0aXeooyT1JPJhFNNMIfDlXXEQcXdHNruoYXmSWxS1NDnU5AEkUyw9Id+sQF2bYS5q4bSAP8AyqDg/qGZl+Oa+ETL2Z1U8m2JHG6hBG4jcfERujma7lkfolk1K9o7w31TYT65MK9+8eeO26v7zocM6+FP0Ibx5N6nnHuMay0FYGuIXky1bky795+ENTHUObPdzNmchqd1BxNcgO8x1zmsFyuMjfKbNCaBSdIVaQqLjmMFXv39wGrHwhC33/KldGSBMbtHqDw3ufZ4xWbZbnmNidix4n3DgO4RgkqXOybkE4goWszfmfopO8NoCejKBRe19M/8fN6YhHeOWeEXmRkTBfR+yf8AA2b+RK/sWCPNkv4Gy/yJX+2sEVLqf26xJOlvKmqHR1Ksp0ZTkQYy3af5JJkvp2M8qgz5CY3zi/yph633XO/rbo1mCBC+aiWVmRgwZMnRgVmJ99Tn5xkYTtLArSuWUbR8pdmsXkxmWlAZgqJLKcE7FrRXGYXStajiDGUztkbWLMtpMl2lOK4kGN1G52lgYih4rXjSmcZ5Xm/Zs5/ZOKGljDDV1P8AjHIavOw6blRtns9SQQRTEpBXeMNRQ6rRh+hE3dm0c6z0VvnJemFm0Fc8DkEjI9RqrkAMMQNlmGobHjSlFYNiXXQHd4Q+E3zxbGwRiwWGrqpKqUyyfLQDQDoFb7Oki1AtIbC4ALSmyZa9panLXpKSuRzhlabK6gqVNTSm+ue6KjPn8m6laimakEgqdKowzU04Rabu21mcm3KIsxggZHPQJ6SoRMC5Mc61XDXQ8Y3R1Lm5HNK5KVrsxkndmuKi8pPYIg1qaDwJ49wqYZXhtSFGCzLhH1hAxf0rovianwiFvK9pk9sUxsVNBoqjgo0AhgzxF8jn81bHE2MZLudNLEliSTmSTUk8TWEWMcu8WHZzYO12xTMRAsuhKu9VDmlQEyzB46d8YpoyD2jOf3Ce0NVG5hpKn3DyOrHbjpuFXZaM7BVBZmNAqgkk8ABrGi7K/I+8yky2kouvIqemfvsOr4Ka94iQ+Sm0WaWzyHlLKtYLAs3WmAVqormpWmajKmfGNNibJRI27VgqqWSllMUnP6EaEdCuJElUVVUUVQFA4ACgHojmZaUU0LKDwJAhWKrtDOpOP3VjNV1HYMx2vmsb3YRdWPy2X209YfGDy2X209YfGKV5TB5TCv1u7ufX9Kntzsrr5bL7aesPjB5bL7aesPjFK8pg8pg9bu7n1/SO3Oyt11W/lFoT0h7RuMPopVhvArMUrmagU7VTSnni6xvoKkzx58wrY34gk7RZ1mKUdVZWFCrAEEHcQcjGbbS/JCAC9gIXf5PMY8n/AOp82lHgM1y0XWNNgjerF85TeVkzDKmo6TBmZbgBwOKkHDMX7Skwha3VsPVOT0xFgoenRx0IIFdaUj6DvzZ2z2yXydolLMXUE5MjdpGHSRu8EGMp2p+SufIq8itqlDPCBS0yx7pw8KNloxgQqtdtkUghgFaimitiwHOoDbxkDnxzh/YrdPshqhrLrUrSqHjVdVP2k89YirtmKuLOorQ5UKsNVcHNGHA6RJrO84jqFZ7vveRaqD93NOiEjpH/AMbaOO7Ju6FZ13P1e/WM9vGoZiq9Do4ujVantbqmJyz7U2hZLIJh/wAOjnOYqsr1UOelTojM5ipzi+Ooe3JZZaWOQ3IVitk6RZP3hxTN0taYvPuQeOfdFWvbaGZPyJwJulr1f6t7HvPsiMeZCLPHHOLjdyuYxrBZosumeEmeBFZmCqCzMaBVBLE8ABmTGibK/JC70mW04F15FT0z99h1fAZ94iJNlNUe5rhtFsfBZ5Zc7zoi97NoPf3RreyfyVSLNSZPpPnDMVHzaH7K7z3t7IuF33dKkIJcpFloNFUUH5nvhzEC5dQBBBBEUIhlfF7y7NJabNNFUecncBxJMOLVallozuwVVBLE6ACMvQTb8tlTiSxSTppX4u3+kH00yyYcm8zyTKgohOTJKbRtzcfwOp0Smz11Tb3tJtlqBFnQ0ly/otQ9UcVH0jvOW4gagBCdmsyy0VEUKqgBVGQAGghWOxR4B1PMqFdWmqeLCzG5NboB/Z1Kp+1PyaWe1Fpks+TzzmXQApMNP8VNH3ZijfajKb+2ctFibDPl4FJos0dKQ/CjayyajovTPSusfQ0Jz5CupV1DKwoVYBlIOoIOREWrAvmidaStRShYUzUNoa5g6g9xB4EGOkmAUplWUf8Adlxp203yQqQWsJC7/J5jNyR48m1C0o8BmuVKLrGYW+xzZVoWQ8qZLmYHHJsvSJ5SWRhIqHB3FSfTHRzQk2eHV03LPtb4JEtnOVSMlUcWY5Ae3hWLtst8kcyZSZbCZaaiUp+cb7x+h4Cp8I1S7brlWeWJclFloNyinnPE95iRcuKmbKfJRJs9JlpInzdQtPmkPcPpHvPoEXwCPYIjddVJ292NaaRa7LVbTLoejlygXT+sbuIy4Q+2G2zW2y8L9G0Sx010ruxr3cRuPmraIzvbfZeZZ5vOFi6LqcU1Boe09N4P0hv14xke0xu7RvLUflPaWVlZEKSc2cP8btv4nodNlokRF57OrOmYy7LkBQAbvGFdnL48qs0ucUaWXFSreio4qdQd4iSix8bJm2cLhJJYixxjeMwbHwVd/Y1frX9Cwfsav1r+hYsUEUegU/d+/wDap7Nuyrv7Gr9a/oWD9jV+tf0LFigg9Ap+79/7R2bdlWdlrpNWmtuJVK9xILfgPPFmjxVAFAKAbo9i6ngbAwMapNbhFkQQQRepIggggQq3tRsFZrb02BlTqUE+XQPloGqCrrmcmB1yoc4yfaHZK1WAkzVxSvr5akyv/YlS0k95qv2t0b5HhFcjAhfMdqtDA1zANCCD3U1GTKRuNYUabmw+zJP+9Gt7TfJPJm4nshEiYakyyK2dzrmo/dnXpJxqQ0Zs2xVvNraT5K6tglgHWUQrTasJmmHpDWh7o6OaFDs8WPZfYC020hqclJ+tcaj7C6t46d8aBsr8lMmRSZaaT5uuH/CQ9wPXPe3oi9gUiRchQezOxlmsK/NLVyOlNahdvPuHcKCJ2CCIIRBBBAhEEEECFH37cku1yGkza4W3g0IIzBHgeMKXTdcuzSllSlwoooOJO8niSc4eQRHCL4tVb20nZ9lc4b3tpfdN7Zb0lLidqD9acYZptDLOizPV/OKrtJbC1pVToCTTvFPjD6Q2UKqmufHMY22sFlc8g2U9z6nZf1fzg59Tsv6v5xAWpWZSFdkPaUKT/rVh7IgLjv2ZyNk5QtOmWiz+UM7GVLWWFSRj6qjKs0U18YgK6Ui4suYyr9z6nZf1fzjlr5lEglHJGhwZiutOEU2VtSGIUJWY0wS0AboNWS07EHKjo4EbOmoyrWIkbVTlks5q00S7wcIxQSwLPbBKUMVXEWVSoFCAQGrU0IkKuY6BGJy0rn1Oy/q/nBz6nZf1fzinC+HExkws7mYqhMSBE+YExqNhBw66hjVtw0bNtj0XYSXpKkCfNqygoA8+W6ACuJ1Mh9DQ010rz0yY6BGJyvXPqdl/V/ODn1Oy/q/nFNtm0FGmS11EuYysCGwsksPRhSimjAgEnwiUss4lFJ1KqT4kCImulAubIxlWBb7Tg4/ph8rBhUZg+0RWpTxMXM3QI4Mae/8AGNdLVOlNnKTXEp6xoMhXuFBHEi0Bq01BoQciD3iFY4EkYi28gA+AJI95jfmrF3BBBHUIggggQiCCCBCIjrwvyXKIU1Zjoq5n8hD6c1FJ7ozrygvanJ4Ae+MlZM6GLE3moPdYK5LtAD/hv/p+Me8/D6t/Z8YhkbKOsUKxXy2VeMqX5+H1b+z4x7z8Pq39nxiDtEvGjISQGUrUEqRUEVBFCDnqM4p5viY6I7FjyHk8iYAzIGnvbZUmYThYNVQlQK0Im51BixlZK7VdxFaXz8Pq39nxg5+H1b+z4xQjfNpcyyrSkVrZOkUwMxKSjak6RLjMmUp6NMxrnSFpu1OFZLNgAebaUmHPoJIl2l8VK1/wVr9490d9Lm6ef/EYirvz8Pq39nxg5+H1b+z4xn8q/Js2dJVuiUthlNhqgmKbumzxiXE1M3XIk5qDkchacURdWyt5lGIqX5+H1b+z4x2l9rvRgOORp6DELihWS0Da6QlGMqzKa5iPYaXU3zS+cegkQ7h004gCrQiCCCJLqI8Mex4YELOr9/ix/V+ESsnSIm/j/wBWP6vwiVkHKPM1v+pd4fYLM/3ilIYcwSMCJgqqSWs6qSxHIuJYZDU51EtMznl3mGW0998gvRcK+Ca4LYQnzag9JmI3kDCvSNeAJDa1X1ODueURJYmSJZJSolCZKSa8xiW78ArkC4JqIg1jrXHnRFlJ/s5JpSkwnErhzNmmYGVSoKuWxL0SVyOYJB1MeDZmz4MGA0wTpfXeuG0TBNmiuKtWcA1rUbqRDWi0utpnTZc1Ww2ayEnCrCYPKbWCKqQBliFRvod1CvMtjLOFHCjlbSOTAUCa6orKpqM3OffErP73my6paZcUojMPXErYxMmCZiRBLBxhsVcIoc8861qYOYZGF1wZTJQkOMTZyxyhpWta1mzDi1JbWIGy7RTmRGM2SFcyQ0zofMlsZeqq5wqcIRcdCrE1xaQpar0eXOnET8SrZZUxBRCrHlLQJjCgzoAhNO6u6DA/ldFipnmGTjZ6NVgwI5SZh6ahGouLCCQBmB7zD9EAAA0AAHgMorlsv93tCSpE2XgabKQuAJlA1ntc1qUNK/NJThCt0XxNmzqEpSs4NLqgdML0QgBy+lMWIZ4wRTQxLHWuSuWVjlRNXN1W++fcIhZRiZuXqt98+4Ru4f76mzmpGCCCHauRBBBAhEEEECEQQQQISVp6jeEZvZ/4h/N+MaRaeo3hGbSD/wBS/m/GFvE/8HiqpeSn00jqOUOUV+8rZNFqUIJoCzJANFmtLeW5pMOQ5NQoJqSS1VrkKGEjG4lUFYoZrKkFHYCUULl3NFwmZLYAsx0Lq0sZnMFBwivXYZqybL5Q1qOOTimECYzieVl9FwgxoAA1BQCta5kQlJs8+VKUy+Wq9ovAMtGIEtjbZktgtOjV1lENvx78Qi3s7a+c/wClKytJsUp0pyctkLcpTCpUsW5THSlCxY4sXE1jkXRIxl+RlYySS/JpiJKlCSaVJwkr4EiK5aUnS/KGlidyjNZnP71gZRElJxTUcoFWZ0V6Y3DMVVkz5gKco9oMkmbhwS54dWGDCszo8qRlNIYgKagZ5EmA6HzzRZT1muqRLAEuTKQK2IBUVQHwYMQoMmwHDXWhppDuKqpeTMqotGEWxjN6M56ynkTQhAoca8o0uuCtKZ0w5JyHtbrNdTOxqttaSjgorP5RNFnDBqaJgoCQKEHgQGMnO65ZW6FZMQGzzucZLzChCUWYk5WVuliNZqgkEYcgKAg8aRPSYiBZ1kKduj90vn/uMPIZ3R+6Xz/3GHkemi9wfALQOSIIIIsXUQQQQIVA2su5xNxgVz9h1hjIvJgKYH9EaTNs6t1gDCPNsvsiMFRQsmdiJsVW5lzdUA3oTqjerBzoew3qxf8Am2X2RBzbL7IjP6qZ3io9l1VA5zPYb1YOdD2G9WL/AM2y+yIObZfZEHqpneKOy6qgc5n6ts/s6wc5nsN6sX/m2X2RBzbL7Ig9VM7xR2XVUAXmew3qwc6GtcDV44Yv/NsvsiDm2X2RB6qZ3ijsuqpVjvBmNAjk8KRc7psxSWA3WNWPid3ohWXYkU1CgQvGqmo2wEkElTazCiCCCNqmiCCCBCIIIIEIggggQuJq1UjujNL0srypxahodad2hjTobz7Cj5soMUzwiZmAqLhcWWey74y6reqY655+y3qmL3zTK7Ig5pldkQs9Ut7yr7LqqJzz9lvVMHPP2W9Uxe+aZXZEHNMrsiD1S3vHz4o7LqqJzz9lvVMHPP2W9Uxe+aZXZEHNMrsiD1S3vHz4o7LqqJzz9lvVMHPP2W9Uxe+aZXZEHNMrsiD1S3vHz4o7LqqLzz9lvVMPLFeBc0VWLHQUIi3c0yuyIWkWJE6qgR0cKaDfEUdl1RYbPglqp1Az8dT7YXgghuAALBXIgggjqF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06066" y="1723965"/>
            <a:ext cx="1206000" cy="2971800"/>
          </a:xfrm>
          <a:prstGeom prst="rect">
            <a:avLst/>
          </a:prstGeom>
          <a:solidFill>
            <a:srgbClr val="0070C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706066" y="1723965"/>
            <a:ext cx="1219200" cy="91157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706066" y="2635539"/>
            <a:ext cx="1219200" cy="9195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06063" y="3555131"/>
            <a:ext cx="1219200" cy="453843"/>
          </a:xfrm>
          <a:prstGeom prst="rect">
            <a:avLst/>
          </a:prstGeom>
          <a:solidFill>
            <a:schemeClr val="bg2">
              <a:lumMod val="1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0" descr="http://www.vibrant.com/images/products/ibm_p55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315" y="3930939"/>
            <a:ext cx="990600" cy="406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 descr="http://www.vibrant.com/images/products/ibm_p55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315" y="3269826"/>
            <a:ext cx="990600" cy="406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0" descr="http://www.vibrant.com/images/products/ibm_p55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315" y="2635539"/>
            <a:ext cx="990600" cy="406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 descr="http://www.vibrant.com/images/products/ibm_p55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315" y="1974426"/>
            <a:ext cx="990600" cy="406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http://t1.gstatic.com/images?q=tbn:ANd9GcQwub0AvtMNRiUTREPZpbrvX8YBf2rehtmMcVhGokVIGLAohz3rJw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115" y="1914465"/>
            <a:ext cx="690602" cy="52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://t1.gstatic.com/images?q=tbn:ANd9GcQwub0AvtMNRiUTREPZpbrvX8YBf2rehtmMcVhGokVIGLAohz3rJw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115" y="2574603"/>
            <a:ext cx="690602" cy="52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http://t1.gstatic.com/images?q=tbn:ANd9GcQwub0AvtMNRiUTREPZpbrvX8YBf2rehtmMcVhGokVIGLAohz3rJw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115" y="3209865"/>
            <a:ext cx="690602" cy="52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http://t1.gstatic.com/images?q=tbn:ANd9GcQwub0AvtMNRiUTREPZpbrvX8YBf2rehtmMcVhGokVIGLAohz3rJw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115" y="3870978"/>
            <a:ext cx="690602" cy="52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2667000" y="1723965"/>
            <a:ext cx="103906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sz="1400" i="1" dirty="0" smtClean="0"/>
              <a:t>0-1000</a:t>
            </a:r>
          </a:p>
          <a:p>
            <a:pPr algn="r">
              <a:lnSpc>
                <a:spcPct val="200000"/>
              </a:lnSpc>
            </a:pPr>
            <a:r>
              <a:rPr lang="en-US" sz="1400" i="1" dirty="0" smtClean="0"/>
              <a:t>1001-2000</a:t>
            </a:r>
          </a:p>
          <a:p>
            <a:pPr algn="r">
              <a:lnSpc>
                <a:spcPct val="200000"/>
              </a:lnSpc>
            </a:pPr>
            <a:r>
              <a:rPr lang="en-US" sz="1400" i="1" dirty="0" smtClean="0"/>
              <a:t>2001-3000</a:t>
            </a:r>
          </a:p>
          <a:p>
            <a:pPr algn="r">
              <a:lnSpc>
                <a:spcPct val="200000"/>
              </a:lnSpc>
            </a:pPr>
            <a:r>
              <a:rPr lang="en-US" sz="1400" i="1" dirty="0" smtClean="0"/>
              <a:t>3001-4000</a:t>
            </a:r>
          </a:p>
          <a:p>
            <a:pPr algn="r">
              <a:lnSpc>
                <a:spcPct val="200000"/>
              </a:lnSpc>
            </a:pPr>
            <a:r>
              <a:rPr lang="en-US" sz="1400" i="1" dirty="0" smtClean="0"/>
              <a:t>4001-5000</a:t>
            </a:r>
          </a:p>
          <a:p>
            <a:pPr algn="r">
              <a:lnSpc>
                <a:spcPct val="200000"/>
              </a:lnSpc>
            </a:pPr>
            <a:r>
              <a:rPr lang="en-US" sz="1400" i="1" dirty="0" smtClean="0"/>
              <a:t>…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315666" y="2177808"/>
            <a:ext cx="1970049" cy="1944"/>
          </a:xfrm>
          <a:prstGeom prst="straightConnector1">
            <a:avLst/>
          </a:prstGeom>
          <a:ln w="317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315663" y="2179752"/>
            <a:ext cx="1970051" cy="735850"/>
          </a:xfrm>
          <a:prstGeom prst="straightConnector1">
            <a:avLst/>
          </a:prstGeom>
          <a:ln w="317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315666" y="3095335"/>
            <a:ext cx="1970047" cy="395177"/>
          </a:xfrm>
          <a:prstGeom prst="straightConnector1">
            <a:avLst/>
          </a:prstGeom>
          <a:ln w="317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315663" y="3101288"/>
            <a:ext cx="1970052" cy="973072"/>
          </a:xfrm>
          <a:prstGeom prst="straightConnector1">
            <a:avLst/>
          </a:prstGeom>
          <a:ln w="317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3531833" y="3763919"/>
            <a:ext cx="783830" cy="633744"/>
          </a:xfrm>
          <a:prstGeom prst="straightConnector1">
            <a:avLst/>
          </a:prstGeom>
          <a:ln w="317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359840" y="-1557"/>
            <a:ext cx="28418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Hecatonchire</a:t>
            </a:r>
            <a:r>
              <a:rPr lang="en-US" sz="1600" b="1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Project, July 2013</a:t>
            </a:r>
            <a:endParaRPr lang="en-US" sz="1600" b="1" i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164487" y="4806924"/>
            <a:ext cx="3925085" cy="1754326"/>
          </a:xfrm>
          <a:prstGeom prst="rect">
            <a:avLst/>
          </a:prstGeom>
          <a:gradFill>
            <a:gsLst>
              <a:gs pos="0">
                <a:schemeClr val="accent6">
                  <a:tint val="50000"/>
                  <a:shade val="86000"/>
                  <a:satMod val="140000"/>
                </a:schemeClr>
              </a:gs>
              <a:gs pos="45000">
                <a:schemeClr val="accent6">
                  <a:tint val="48000"/>
                  <a:satMod val="150000"/>
                </a:schemeClr>
              </a:gs>
              <a:gs pos="100000">
                <a:schemeClr val="accent6">
                  <a:tint val="28000"/>
                  <a:satMod val="160000"/>
                </a:schemeClr>
              </a:gs>
            </a:gsLst>
            <a:lin ang="0" scaled="1"/>
          </a:gra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b="1" dirty="0" smtClean="0"/>
              <a:t>Double memory requirement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b="1" dirty="0" smtClean="0"/>
              <a:t>Double bandwidth requirement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b="1" dirty="0" smtClean="0"/>
              <a:t>Zero-downtime crash recovery</a:t>
            </a:r>
          </a:p>
        </p:txBody>
      </p:sp>
      <p:sp>
        <p:nvSpPr>
          <p:cNvPr id="36" name="Text Placeholder 13"/>
          <p:cNvSpPr txBox="1">
            <a:spLocks/>
          </p:cNvSpPr>
          <p:nvPr/>
        </p:nvSpPr>
        <p:spPr>
          <a:xfrm>
            <a:off x="0" y="1143000"/>
            <a:ext cx="1828799" cy="4243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50000"/>
              </a:lnSpc>
              <a:buFont typeface="Wingdings" pitchFamily="2" charset="2"/>
              <a:buChar char="Ø"/>
            </a:pPr>
            <a:r>
              <a:rPr lang="en-US" sz="1100" dirty="0" smtClean="0"/>
              <a:t>Leading Example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100" dirty="0" smtClean="0"/>
              <a:t>Transparent Memory Scale-out</a:t>
            </a: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Ø"/>
            </a:pPr>
            <a:r>
              <a:rPr lang="en-US" sz="1100" b="1" dirty="0" smtClean="0"/>
              <a:t>Memory Mirroring</a:t>
            </a: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Ø"/>
            </a:pPr>
            <a:r>
              <a:rPr lang="en-US" sz="1100" dirty="0" err="1" smtClean="0"/>
              <a:t>Hecatonchire</a:t>
            </a:r>
            <a:r>
              <a:rPr lang="en-US" sz="1100" dirty="0" smtClean="0"/>
              <a:t> Project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3529" y="336997"/>
            <a:ext cx="60963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Memory mirroring: basic approach</a:t>
            </a:r>
            <a:endParaRPr lang="en-US" sz="32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1905000" y="1143000"/>
            <a:ext cx="76200" cy="5257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91629" y="893549"/>
            <a:ext cx="68425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2" descr="http://t1.gstatic.com/images?q=tbn:ANd9GcQwub0AvtMNRiUTREPZpbrvX8YBf2rehtmMcVhGokVIGLAohz3rJw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475796"/>
            <a:ext cx="690602" cy="52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0" descr="http://www.vibrant.com/images/products/ibm_p550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126" y="5739139"/>
            <a:ext cx="1611351" cy="66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2209800" y="1219200"/>
            <a:ext cx="2895600" cy="402799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476669" y="1219200"/>
            <a:ext cx="20724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1" dirty="0" smtClean="0"/>
              <a:t>Virtual Address Space</a:t>
            </a:r>
          </a:p>
        </p:txBody>
      </p:sp>
    </p:spTree>
    <p:extLst>
      <p:ext uri="{BB962C8B-B14F-4D97-AF65-F5344CB8AC3E}">
        <p14:creationId xmlns:p14="http://schemas.microsoft.com/office/powerpoint/2010/main" val="102022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9144000" cy="336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S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9" y="22671"/>
            <a:ext cx="628650" cy="31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data:image/jpeg;base64,/9j/4AAQSkZJRgABAQAAAQABAAD/2wCEAAkGBhMSERUUExQVFRUWFxYXGBYYFxcVFxYWFxQVFRcYGB0aGyYeGhkjGRcWHy8gIycpLSwsFx4yODAqNSYrLCkBCQoKDgwOGg8PGiklHyUsLDIqLDAwNC0pLC4sLCwqKi0pKSosLDQ0LCwsLCwsKiwsLCwsLSwsLCwsLywsLCwqLP/AABEIAKwBJQMBIgACEQEDEQH/xAAcAAABBQEBAQAAAAAAAAAAAAAAAwQFBgcCAQj/xABIEAACAAMFAwcHCQYFBQEAAAABAgADEQQFEiExBkFRExUiMlJhcRSBkZKhsdEHI0JTYnLB4fAWMzRzgrJDdKKz0iQ1Y4PxxP/EABoBAAIDAQEAAAAAAAAAAAAAAAAFAgMEAQb/xAA3EQABAwIEAwQKAgEFAQAAAAABAAIDBBESIUFRBTFhE1KB8BQVIjJxkaGxweFi0TM0QkNy8SP/2gAMAwEAAhEDEQA/ANZ2svx7JZmnJKM0rTIZBQfpNvwju9gzCuzu0Eq2SFmyz3Mu9G3qf1mIkXQEEEAgihBzBB1BjLr1u6bc1r8pkAtZJho6D6NfomvA5q3m8c8j3RnF/t16dU3oqeGrjMIyl5tOjv49DstTghrdl5y7RKWbKbEjioPvB4EHIiHUXg3zCVOaWEtcLEIggjidOVFLMQqjUk0AjvJRXcEU2+tu9Vs4r/5GGX9IOvifREXc99zlq/KMSWzxGoOmo+ELpOIxMdYZ9Uwj4fK9tzktGgiIu3aOXMoG6Dd+h8D8Yl42xyskGJhusckbozZwsiCCCLFWiELbbpclDMmMERdWOQEKzZoUFmIAAJJOQAGpMZdb7VNvu1cjKJSxyjVn7W7F945hRuGZ4RVLJgFhmTyCYUNF6S4uecLG5udsNh1OgWoSpqsoZSGUgEEGoIOhB3iO4b2CwpJlrKljCiAKo7h7z3w4iwdVhda5w8tEQQQR1RRBBBAhEEEECEQQQQIRBBBAhEEeM4GZyiHvfaaVIFWYDhvJ8BEXODRdxsFJrS42aLlTMEM7HeiTBUHzb4dgx1pDhcclxzS02K9gggjq4iCCCBCIIIIEIggggQiEbZY0mo0uYoZGFCDoRC0EC6CQbhZVIebcdrKtiexzjkczh76dtRke0APAajZ7QrqrowZWAIYGoIOYIiF2vm2VpDSrSahxkq0Lg7mXgRxOUZNYL/n2ZfJWmMJJJIplr36hTvHEwtfO2mcWDMaDUL03YHi0XajKUe9/Mbj+Q13Wr31tjKk1VPnJnAHoj7x/ARSLzvibaGrMao3KMlHgPx1hgI9EKJ6qSbny2XIKWOHlz3QYfXe3RPj+EMHcDWHF3z8j4xmstN1JBolrs2hmSqA9NeBOY8Du8IhQY9DRNkjoziabFRfG2QWcLrQ7vvWXOHROe9TkRDyM0lzSCCCQRoRkRDLaTbue6eSSjWY/RaYOsFOq5ZV4ncPSHMPEQRaQZpe3g75pA2I5a30G6ebVX9NvG0eQWM/Ng/OzBoaa6fQHtOXjerguGVY5KypQyGbNvdt7N3+4UER+xGzkmyWcCWQ7vQzJg+keHco3D4xYo3Qs/wCR3M/QdFTX1TLClp8o2/Nx1cfwNAiG068ZaHCzUI3UPwhzFRv+fSew+7/aIrrKgwR4mjVJJHYRdWLniV2/Y3wg54ldv2N8IpvlUHlUKfW0ndCp7cq5c8Su37G+EHPErt+xvhFN8qg8qg9bSd0I7cq2XJbsaBWPSUCtdSOPjElFKu21tyqYM2JpTiN9e6kXWGXD5zLFZ3MZX3VsTsQRBBCU60qup80MFalYIhZO1Elppl4hUDOmYGdMzpWJdJoOhiLXtd7pupOY5vvCyrO0t5MGMpHCTCCQSK5ClaDjnGe3hY5qtWbUk/TriDef8ItW1tqKW6UVFZnSCZVBrQEU40OsMpt8IFYMuAjAuA9NZmXSqKZeekKuI0sjhjdfDpt5v8PFNOH1UbTgbbFrv4eHx8F5d9vbUHJdWrQL4ndEtcm2onWhJMs4hXpPSgI4D4xUrPJa22oyMfJylL0CjogKdw7RG8xKzbdIsNUs0qswihmuNfPliHhQRlpMVOO0e6zfv8AtVUBOcDW3d9viVpqTwSQDpCkZTct/TeUd2diTTwGuQGlIut3bSBut6d3n4Qxg4jFKbcvil83D5Yhfn8FYYIb2G3LNTGmYqRXjT8IcQwS9EEEECEQQQQIXE2aFUsTQAEk8ABUxR7828Y1SzgqNC7Dpf0g6eJz7otl/fws/+TM/saMokWoMML58G3iFXEJ5GWaw2v8ANM6GFj7udouZk0sSzEknUk1J8TDe22ITVwnXceBh+1gOozHt9EItNA0zMI9U+Y8xkOabEKIuu2mW3IzciOqT7B4cIlJlo4RH3nY+VH2hofw8IQu23V+bfJxlnvp+MTw3zW2ZoqGGePmPeH5HTfZPyYd2FsjDUwvZG1gSxSCTIXWYDDINDS9b2ElK5Fj1R+J7hHLXVsTHyPDGC5K6v++jKGBM5jaUzwg76ceEd7P3PyIxNnMbU60rnT4wzuC7SDy03N2zFdRXf4+4RYVodIDkLBb55WRN7CI/9judvgE8sdueWaoxB9h8Rvi03ZtOj0WZ0G4/RPwikzJ4XWI+1W9mBAyH61i+Cokh93ltoks8EcvvDPdbFEZbdnpU1y7YqmmjUGQpD+zdRfuj3QpHpHxskFngEdV5kgHIqF/ZKR9v1oP2Skfb9aJqCKfQ6fuN+QUcDdlC/slI+360H7JSPt+tE1BB6HT9xvyCMDdlXtkrrKS+VfrOBTuX4n4RYYIIsghbDGGN0XWtwiyRtczChP61jOr9tc+eKyXrKI6q5MfHe3hl4RoF6GkpvN7xGY3ReoSVQSy8pS1KZMHatQW0J6vfkMjFdXDLJH7F7a259PytlLNFE/27X0vy6/hMLrmlHO40p7YssrabydcUxsIOi6lvur+OUQt932qEmWEdxQCYV6S1rkdAxFBQkZVgunZ6XMk+V2t2dWqcAriNGIzIzOm6njHn6eJ7ZP8A5u5a8gPin08jHM9sc9OZPwUwJwt2CZgYOTiVhQcmMitSTmeIhltDd8+UFxoCAeuoGEpQAAilcqcTDe3bVMU5OzqJMsCgw5NTzdXzemLBdW0JwBX6QoAQ2e6H8fGYWuDDmNTokMnBpXNL+RvkNRsqxs7ZX8peZSi0mgHQdLSkStgZZslVmlXcKS4bo51AGE8aHUHURKW2zSR84r4KgrgOYzFKrwEV2zXaqIsubkcXRmjNWrSmZOFQM9aHSlY2TwMrGhzCMhlt582WOCd9E4tcDmbk6/Hx/HNeWyySrPV2dgK4eToC+KlQK9XDT6XsMMkslqt3RkryUnjUhPOdXP6yhres0shLMzHlBWpqclYa8ItFlteOzWez1dS0gMMBoSAMx6N2+EjuGOhBklbYX5DX9ebJ0ziTJyI4nXNrnLl+1IDaOXYpKyFblHXI4chXvO4d2Ziy2G/UfuPA/gYy62XI8sYh00H0l3feG73d8SMm2cmod2wJurq33Rq3u74oHEphJm3Lb9rQeHQlmRz3/S1NXBjqM52T2se02tZYBWWu4mpbJtfRpGjQ9ikErA8apJLGY3lpRBBBFiqTS95DPZ5yKKs0t1A0qShAGffGReTCVMCzqqQwDCmYFc8t+Ua3fU4pZpzKaFZcwg8CEJEZM8sTampLakMamvGu+KZeHOqxia6xGmhVkfERSOwuFwfmFK26TjrMs9OSopCVowNHqADvAlk09ERUyhPSFD6D5xCcq0zpIZZbMobUClTkR7mMTnP8ieXExcGLRmOKtMbAVoMIBIAz3wkmpix2GQYXfQ/ApzDUiRuJhxD6j4hQMySRnqOI/WURl52DF0lyce384nbVY3lMwBDhcNWWtOkBSoIrQ1GehqOMNsSt9k+z8oyEFpzTKnndE4SMPnqo277fygocmGo/GH8iIy9buZG5RMjqaaHvH4wvZLzUoWJpTUcP/sBGoWyeBrwJoBkeY2O3w2T2124S1xHzDieER112Npr8tN/pH5cBuhCzSWtMzGw6AyA493xiwZLrr2R+PCJWspSOFGwxN98+8dhsOu6cIY8e1U09MNWnk+HCPBAAlBKX5WvWzjiZIyyzhWyWNpmgy4nSHXOkqymqfOTRv+iphhTcOmqM2iw3PLwWCp4jFBk43Ow/K1Kz9Rfuj3QpHEpqqDxAPsjuHSUIggggQiCCCBCIIa3dbeVlht9BUcDSHURY8PaHN5FcBumV7zkWUxmNhXiBU13UEZ5IlqCeQpTFXk3HeCcO6pwjI103axcNtmpZgR9YvuMUlcL/AGW9hhlTR3Ze6V1c5bIGkZfX5qEvNGLMMBU4uiCBiANcssvRE7Y5jyZdlDkqnzvK5YiAWDCgFTX4x07TKCp00bU+YxxaLMZgklTi5MsXQGjspYE08w9scqKcSsLDYAnMjcbqdLVdnJiaS4gZA6DUD75fJObxuaW4xVC1z5RM11+kv4j2xD2q3rIPJr87NBw5A4FPADVz7PGFbaFSWzS3KhmCOFBA6mKhxUYipYZgeJhPZ2ZS8S2prNPdo0eak4PKZMgLb/rfw8V6aPjEWDMm+372820Tm6Nn7Qzm0WyZyaYSAGIDUJByGijLTXuifuu9rK2KSssmWAOkdSTUVFc/1pEPeNna1qs5Jho1aK2S1GoXcCP0YjbFJeXMKFWDmmVMz4cYyurpIAI4h7O+61toY53GSU+1a3wVivDY6X15IMxK1wA6Hw4dw9ER1snMs2zqnQbAQD1cNDUg92Wke2jaoWUZnFM7CnIffOg8BWPVvQzlVpoDYgrcCpIB6JGlIfUVWKwYXtuQkFdS+he2x1gdvPLTboupt7TFpiSj1QI6ggYFoDWpOLKumWkVC8pzvNdnJPSahPCppTuiz2+yzHClG5QKxbOvKCpFQTXMZf8A2I6zbPlnLTDSpJC/SNT7I6eFQOfic427vnP89VwcVqGswtaL97S32/HRc7CznS0M4FCoFN/ajV7BfyPQN0W9h8Du88UeTKSSNAo4DU/GGlrvRmBC9Ee0wzbSMLbNbYaJM+ukD74sW99Vq8EI2L92n3V9wghcU5GYTTaL+EtH8mb/AGNGaXXZEmoFBCTamjEmrElAoA0IoXrvyBjStpbzSz2SfOmJjSXLZmQU6SgZjPLSM5kLJtIM2xzKFTnLNVaWeFD0l7q5HcaRrp5GtBaTZY6mJziHAXXk2q9F1oeJ36GqneMx6YZT7EGzGZ9v5w7F6TEHJzlLD7WbLUipUnXKtPHWHUy70cFrOxf7JoCN++h0r6I2SsZK3DKAR9P0sUbnxuxREg/X9qMsN9z7OMIOJKjomtBQg5dnSHk6XKtQZ0YrMVWbCQqimKdMJOfDAMt7CGZmg5MM9K7x48YbT7BlVcx+teEIKrhD2i8PtN7p5j4Hz4p7S8WY42m9k7jl4hdWuXMs7FJgApUkEgqQCRXLLUEeaKtaVDszohCAgkV04+Gfoh/eV5zLSyy8VQtatxqxYknfmTD+wyFVGUaU9OYrHn7AHJe9p5fV7A9+b3abDc9TpslbJbVZByQwrpT6XgTHUQsxDZ3xLmh1HCJyzKHXHXo61i6CnfO7DGLlK+JdnTN7fFdjuR1vseqEUnIQ46EvNzU9njDWdeQUUl+t8PziNdyTUmpj09LwmOL2pPaP0/fnJeLquKyS+zH7I+v6Utab9M0YeoOA0PjDKYlBDMCukSNjUS6NNoZYOak0qOFRnXwho97WDNK2RukOS2+z9VfAe6K3fdpInMKkdXeR9ERYbDaBMlI6igZFYDgGUED2xCXvs9NmzWdWQA01JrkANwjy3EGSPjtGM7/2m8gJbkory09o+k/GDy09o+k/GHP7JT+3L9Lf8YP2Sn9uX6W/4wj9Fqu6VnwPTby09o+k/GDy09o+k/GHP7JT+3L9Lf8AGD9kp/bl+lv+MHotV3SjA9e3VefJzB2WopHuPmi2xUtk7vxnlmHRHV723nze/wAItsOOGB4hu7keSvhvhzUDtpIZ7NRQTR1JoK0ArU+EUJaDvMWr5S9o51jkyGk4SZk/k2DVAZeRnPSozXNBnn4RWLBe9mtmS1kzszybU6VN60ycd655ioEehp5wwYXLHV0rpDjb8k+lyHZAy9IEMWHDCwWnfXEvpho0vPLosPNn+EOJdomSKIw+b5RHNN+FgaA99Bl3CH9p5K0LWXlNLAtWtSxRyVA8UGfFo14tdN0u7PQZEaH8KHtAWZlOXPc4yYfER1dMiWk2qirHGSxy3HQQT0aWSrrvOR0yNDQ+I1EcS8jilmh4H8OMcdGCMv0rGVDmuGIZ/Xz9UndF4zRJrLVSpqFltnQ1GIqB0sNWHnI0hK/L7Yy3WVjVcSgA9ahD4gDUnCaDfD+VOFcjyT1BPYcg16Q1GYGlNBERbrsnHEmHrOGFDVadPQ8MxrCmo4ZFKcjg6aW6frLonVNxOWNuYx9db9f3n1Vbmg04/r2xbLH+6l/y0/tEI2W6pcvrdNuH0R8YdT51Osc+yP1lG2kpIoMom+OpS6uq5aj/ACu8ByH7+ZSiORmMu+G863AaZnj+tYbTrQW7hwEImGAYL3KVYjawS4txPW6XvhZQGHRz7t8Mllk6R5MvMWZgwY8ouYC6g9+4RXJO2PLVaYKV8ufIbrarGPm0+6vuEew2uK1tNs0mY3WeWjHxZQTBCUr0IUR8pX/abb/l5n9pjCzaXWbiXECDRXU4WXQ0DDdUCqnI743T5Sv+023/AC8z+0xhc+2vXk8sOMNpnXKOtDc8S4b6K12DbAOOTtiBgNJqrRhn9NBmN3SWoOeQESD3aQBNs78ohFVZTWoI3EZMKRTWodfMfgY7sl4zbMS8t8NTmKVRjSnziZV+8pByGcWxzuZ8FXJA2Tnz3V2F6S5plCavSGMOxFBmKL1c8jU+J76xWr0tDM/IyDjJGbLXSlWHHLOvhCl5bTLPlgLLwz2IWoIKkHep31OVGAI9727bsnWLp/SYdI6j7p3jXWB8xqHdjEbD/cfwOpTKlpWcOi9OqhiP/G3c9538RpuUhd9jlomE6721qe8bvNC4sJByzB0IzHpiSwSJ/V+ZmU6uWBjkKDhWp9GkRJc4GoSNPfGp9FTytDXN5fP5pGeIVIkdKX3Lszrfw8/JFp5MKVPTJFCAch4n4RX1cyjhJJQmvgf1+t0SJj0WAzeiBXv3DzxGalaGh0Nmuby/o9CtnDuJljnQ1N3xSe8NRs5uxH15bJKtYdWW7XfdQcfhDazEWSaZdoUkAVWmueYyPHv0hG87+ebVR0E7I3/eOre7uitld2jchY69Cp1fBzSSe0cTDm0jk4f3uE/tN4ypOUukx+P0R4n6XgMu+IG221phqxr7h3AaAQgzwjMeKiSTcrgAaLBfSmz/APC2f+TK/wBtYfxH7Pfwln/kyv8AbWJCKVJEEEECEQQQQISdms6y0VFFFUAAdwhSCCOAACwQs8+Wf9xZP81/+W0xlUm7nBVWpRhjWueYzBG9TXeNI1X5acrNZScgLUKncK2e0KKndViB4kRlFgxCaA1cgaflFgw2N+eiib3FlZbs2snSaS54M5NM6coB3Mcpo0yNG7zFhsxlzQJtmmaHQEhkOtDvRu4xUGYEUYAj2flDKfOMh1eWzKTUBlPSA4VOTL3MCIkyVzOSrkhZKLOC0aXeooyT1JPJhFNNMIfDlXXEQcXdHNruoYXmSWxS1NDnU5AEkUyw9Id+sQF2bYS5q4bSAP8AyqDg/qGZl+Oa+ETL2Z1U8m2JHG6hBG4jcfERujma7lkfolk1K9o7w31TYT65MK9+8eeO26v7zocM6+FP0Ibx5N6nnHuMay0FYGuIXky1bky795+ENTHUObPdzNmchqd1BxNcgO8x1zmsFyuMjfKbNCaBSdIVaQqLjmMFXv39wGrHwhC33/KldGSBMbtHqDw3ufZ4xWbZbnmNidix4n3DgO4RgkqXOybkE4goWszfmfopO8NoCejKBRe19M/8fN6YhHeOWeEXmRkTBfR+yf8AA2b+RK/sWCPNkv4Gy/yJX+2sEVLqf26xJOlvKmqHR1Ksp0ZTkQYy3af5JJkvp2M8qgz5CY3zi/yph633XO/rbo1mCBC+aiWVmRgwZMnRgVmJ99Tn5xkYTtLArSuWUbR8pdmsXkxmWlAZgqJLKcE7FrRXGYXStajiDGUztkbWLMtpMl2lOK4kGN1G52lgYih4rXjSmcZ5Xm/Zs5/ZOKGljDDV1P8AjHIavOw6blRtns9SQQRTEpBXeMNRQ6rRh+hE3dm0c6z0VvnJemFm0Fc8DkEjI9RqrkAMMQNlmGobHjSlFYNiXXQHd4Q+E3zxbGwRiwWGrqpKqUyyfLQDQDoFb7Oki1AtIbC4ALSmyZa9panLXpKSuRzhlabK6gqVNTSm+ue6KjPn8m6laimakEgqdKowzU04Rabu21mcm3KIsxggZHPQJ6SoRMC5Mc61XDXQ8Y3R1Lm5HNK5KVrsxkndmuKi8pPYIg1qaDwJ49wqYZXhtSFGCzLhH1hAxf0rovianwiFvK9pk9sUxsVNBoqjgo0AhgzxF8jn81bHE2MZLudNLEliSTmSTUk8TWEWMcu8WHZzYO12xTMRAsuhKu9VDmlQEyzB46d8YpoyD2jOf3Ce0NVG5hpKn3DyOrHbjpuFXZaM7BVBZmNAqgkk8ABrGi7K/I+8yky2kouvIqemfvsOr4Ka94iQ+Sm0WaWzyHlLKtYLAs3WmAVqormpWmajKmfGNNibJRI27VgqqWSllMUnP6EaEdCuJElUVVUUVQFA4ACgHojmZaUU0LKDwJAhWKrtDOpOP3VjNV1HYMx2vmsb3YRdWPy2X209YfGDy2X209YfGKV5TB5TCv1u7ufX9Kntzsrr5bL7aesPjB5bL7aesPjFK8pg8pg9bu7n1/SO3Oyt11W/lFoT0h7RuMPopVhvArMUrmagU7VTSnni6xvoKkzx58wrY34gk7RZ1mKUdVZWFCrAEEHcQcjGbbS/JCAC9gIXf5PMY8n/AOp82lHgM1y0XWNNgjerF85TeVkzDKmo6TBmZbgBwOKkHDMX7Skwha3VsPVOT0xFgoenRx0IIFdaUj6DvzZ2z2yXydolLMXUE5MjdpGHSRu8EGMp2p+SufIq8itqlDPCBS0yx7pw8KNloxgQqtdtkUghgFaimitiwHOoDbxkDnxzh/YrdPshqhrLrUrSqHjVdVP2k89YirtmKuLOorQ5UKsNVcHNGHA6RJrO84jqFZ7vveRaqD93NOiEjpH/AMbaOO7Ju6FZ13P1e/WM9vGoZiq9Do4ujVantbqmJyz7U2hZLIJh/wAOjnOYqsr1UOelTojM5ipzi+Ooe3JZZaWOQ3IVitk6RZP3hxTN0taYvPuQeOfdFWvbaGZPyJwJulr1f6t7HvPsiMeZCLPHHOLjdyuYxrBZosumeEmeBFZmCqCzMaBVBLE8ABmTGibK/JC70mW04F15FT0z99h1fAZ94iJNlNUe5rhtFsfBZ5Zc7zoi97NoPf3RreyfyVSLNSZPpPnDMVHzaH7K7z3t7IuF33dKkIJcpFloNFUUH5nvhzEC5dQBBBBEUIhlfF7y7NJabNNFUecncBxJMOLVallozuwVVBLE6ACMvQTb8tlTiSxSTppX4u3+kH00yyYcm8zyTKgohOTJKbRtzcfwOp0Smz11Tb3tJtlqBFnQ0ly/otQ9UcVH0jvOW4gagBCdmsyy0VEUKqgBVGQAGghWOxR4B1PMqFdWmqeLCzG5NboB/Z1Kp+1PyaWe1Fpks+TzzmXQApMNP8VNH3ZijfajKb+2ctFibDPl4FJos0dKQ/CjayyajovTPSusfQ0Jz5CupV1DKwoVYBlIOoIOREWrAvmidaStRShYUzUNoa5g6g9xB4EGOkmAUplWUf8Adlxp203yQqQWsJC7/J5jNyR48m1C0o8BmuVKLrGYW+xzZVoWQ8qZLmYHHJsvSJ5SWRhIqHB3FSfTHRzQk2eHV03LPtb4JEtnOVSMlUcWY5Ae3hWLtst8kcyZSZbCZaaiUp+cb7x+h4Cp8I1S7brlWeWJclFloNyinnPE95iRcuKmbKfJRJs9JlpInzdQtPmkPcPpHvPoEXwCPYIjddVJ292NaaRa7LVbTLoejlygXT+sbuIy4Q+2G2zW2y8L9G0Sx010ruxr3cRuPmraIzvbfZeZZ5vOFi6LqcU1Boe09N4P0hv14xke0xu7RvLUflPaWVlZEKSc2cP8btv4nodNlokRF57OrOmYy7LkBQAbvGFdnL48qs0ucUaWXFSreio4qdQd4iSix8bJm2cLhJJYixxjeMwbHwVd/Y1frX9Cwfsav1r+hYsUEUegU/d+/wDap7Nuyrv7Gr9a/oWD9jV+tf0LFigg9Ap+79/7R2bdlWdlrpNWmtuJVK9xILfgPPFmjxVAFAKAbo9i6ngbAwMapNbhFkQQQRepIggggQq3tRsFZrb02BlTqUE+XQPloGqCrrmcmB1yoc4yfaHZK1WAkzVxSvr5akyv/YlS0k95qv2t0b5HhFcjAhfMdqtDA1zANCCD3U1GTKRuNYUabmw+zJP+9Gt7TfJPJm4nshEiYakyyK2dzrmo/dnXpJxqQ0Zs2xVvNraT5K6tglgHWUQrTasJmmHpDWh7o6OaFDs8WPZfYC020hqclJ+tcaj7C6t46d8aBsr8lMmRSZaaT5uuH/CQ9wPXPe3oi9gUiRchQezOxlmsK/NLVyOlNahdvPuHcKCJ2CCIIRBBBAhEEEECFH37cku1yGkza4W3g0IIzBHgeMKXTdcuzSllSlwoooOJO8niSc4eQRHCL4tVb20nZ9lc4b3tpfdN7Zb0lLidqD9acYZptDLOizPV/OKrtJbC1pVToCTTvFPjD6Q2UKqmufHMY22sFlc8g2U9z6nZf1fzg59Tsv6v5xAWpWZSFdkPaUKT/rVh7IgLjv2ZyNk5QtOmWiz+UM7GVLWWFSRj6qjKs0U18YgK6Ui4suYyr9z6nZf1fzjlr5lEglHJGhwZiutOEU2VtSGIUJWY0wS0AboNWS07EHKjo4EbOmoyrWIkbVTlks5q00S7wcIxQSwLPbBKUMVXEWVSoFCAQGrU0IkKuY6BGJy0rn1Oy/q/nBz6nZf1fzinC+HExkws7mYqhMSBE+YExqNhBw66hjVtw0bNtj0XYSXpKkCfNqygoA8+W6ACuJ1Mh9DQ010rz0yY6BGJyvXPqdl/V/ODn1Oy/q/nFNtm0FGmS11EuYysCGwsksPRhSimjAgEnwiUss4lFJ1KqT4kCImulAubIxlWBb7Tg4/ph8rBhUZg+0RWpTxMXM3QI4Mae/8AGNdLVOlNnKTXEp6xoMhXuFBHEi0Bq01BoQciD3iFY4EkYi28gA+AJI95jfmrF3BBBHUIggggQiCCCBCIjrwvyXKIU1Zjoq5n8hD6c1FJ7ozrygvanJ4Ae+MlZM6GLE3moPdYK5LtAD/hv/p+Me8/D6t/Z8YhkbKOsUKxXy2VeMqX5+H1b+z4x7z8Pq39nxiDtEvGjISQGUrUEqRUEVBFCDnqM4p5viY6I7FjyHk8iYAzIGnvbZUmYThYNVQlQK0Im51BixlZK7VdxFaXz8Pq39nxg5+H1b+z4xQjfNpcyyrSkVrZOkUwMxKSjak6RLjMmUp6NMxrnSFpu1OFZLNgAebaUmHPoJIl2l8VK1/wVr9490d9Lm6ef/EYirvz8Pq39nxg5+H1b+z4xn8q/Js2dJVuiUthlNhqgmKbumzxiXE1M3XIk5qDkchacURdWyt5lGIqX5+H1b+z4x2l9rvRgOORp6DELihWS0Da6QlGMqzKa5iPYaXU3zS+cegkQ7h004gCrQiCCCJLqI8Mex4YELOr9/ix/V+ESsnSIm/j/wBWP6vwiVkHKPM1v+pd4fYLM/3ilIYcwSMCJgqqSWs6qSxHIuJYZDU51EtMznl3mGW0998gvRcK+Ca4LYQnzag9JmI3kDCvSNeAJDa1X1ODueURJYmSJZJSolCZKSa8xiW78ArkC4JqIg1jrXHnRFlJ/s5JpSkwnErhzNmmYGVSoKuWxL0SVyOYJB1MeDZmz4MGA0wTpfXeuG0TBNmiuKtWcA1rUbqRDWi0utpnTZc1Ww2ayEnCrCYPKbWCKqQBliFRvod1CvMtjLOFHCjlbSOTAUCa6orKpqM3OffErP73my6paZcUojMPXErYxMmCZiRBLBxhsVcIoc8861qYOYZGF1wZTJQkOMTZyxyhpWta1mzDi1JbWIGy7RTmRGM2SFcyQ0zofMlsZeqq5wqcIRcdCrE1xaQpar0eXOnET8SrZZUxBRCrHlLQJjCgzoAhNO6u6DA/ldFipnmGTjZ6NVgwI5SZh6ahGouLCCQBmB7zD9EAAA0AAHgMorlsv93tCSpE2XgabKQuAJlA1ntc1qUNK/NJThCt0XxNmzqEpSs4NLqgdML0QgBy+lMWIZ4wRTQxLHWuSuWVjlRNXN1W++fcIhZRiZuXqt98+4Ru4f76mzmpGCCCHauRBBBAhEEEECEQQQQISVp6jeEZvZ/4h/N+MaRaeo3hGbSD/wBS/m/GFvE/8HiqpeSn00jqOUOUV+8rZNFqUIJoCzJANFmtLeW5pMOQ5NQoJqSS1VrkKGEjG4lUFYoZrKkFHYCUULl3NFwmZLYAsx0Lq0sZnMFBwivXYZqybL5Q1qOOTimECYzieVl9FwgxoAA1BQCta5kQlJs8+VKUy+Wq9ovAMtGIEtjbZktgtOjV1lENvx78Qi3s7a+c/wClKytJsUp0pyctkLcpTCpUsW5THSlCxY4sXE1jkXRIxl+RlYySS/JpiJKlCSaVJwkr4EiK5aUnS/KGlidyjNZnP71gZRElJxTUcoFWZ0V6Y3DMVVkz5gKco9oMkmbhwS54dWGDCszo8qRlNIYgKagZ5EmA6HzzRZT1muqRLAEuTKQK2IBUVQHwYMQoMmwHDXWhppDuKqpeTMqotGEWxjN6M56ynkTQhAoca8o0uuCtKZ0w5JyHtbrNdTOxqttaSjgorP5RNFnDBqaJgoCQKEHgQGMnO65ZW6FZMQGzzucZLzChCUWYk5WVuliNZqgkEYcgKAg8aRPSYiBZ1kKduj90vn/uMPIZ3R+6Xz/3GHkemi9wfALQOSIIIIsXUQQQQIVA2su5xNxgVz9h1hjIvJgKYH9EaTNs6t1gDCPNsvsiMFRQsmdiJsVW5lzdUA3oTqjerBzoew3qxf8Am2X2RBzbL7IjP6qZ3io9l1VA5zPYb1YOdD2G9WL/AM2y+yIObZfZEHqpneKOy6qgc5n6ts/s6wc5nsN6sX/m2X2RBzbL7Ig9VM7xR2XVUAXmew3qwc6GtcDV44Yv/NsvsiDm2X2RB6qZ3ijsuqpVjvBmNAjk8KRc7psxSWA3WNWPid3ohWXYkU1CgQvGqmo2wEkElTazCiCCCNqmiCCCBCIIIIEIggggQuJq1UjujNL0srypxahodad2hjTobz7Cj5soMUzwiZmAqLhcWWey74y6reqY655+y3qmL3zTK7Ig5pldkQs9Ut7yr7LqqJzz9lvVMHPP2W9Uxe+aZXZEHNMrsiD1S3vHz4o7LqqJzz9lvVMHPP2W9Uxe+aZXZEHNMrsiD1S3vHz4o7LqqJzz9lvVMHPP2W9Uxe+aZXZEHNMrsiD1S3vHz4o7LqqLzz9lvVMPLFeBc0VWLHQUIi3c0yuyIWkWJE6qgR0cKaDfEUdl1RYbPglqp1Az8dT7YXgghuAALBXIgggjqF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359840" y="-1557"/>
            <a:ext cx="28418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Hecatonchire</a:t>
            </a:r>
            <a:r>
              <a:rPr lang="en-US" sz="1600" b="1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Project, July 2013</a:t>
            </a:r>
            <a:endParaRPr lang="en-US" sz="1600" b="1" i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1974" y="1132114"/>
            <a:ext cx="669722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600" b="1" dirty="0" smtClean="0">
                <a:solidFill>
                  <a:srgbClr val="0070C0"/>
                </a:solidFill>
              </a:rPr>
              <a:t>Open-source</a:t>
            </a:r>
            <a:r>
              <a:rPr lang="en-US" sz="1600" b="1" dirty="0" smtClean="0"/>
              <a:t>  </a:t>
            </a:r>
            <a:r>
              <a:rPr lang="en-US" sz="1600" dirty="0" smtClean="0"/>
              <a:t>software (part of </a:t>
            </a:r>
            <a:r>
              <a:rPr lang="en-US" sz="1600" b="1" dirty="0" err="1" smtClean="0">
                <a:solidFill>
                  <a:srgbClr val="0070C0"/>
                </a:solidFill>
              </a:rPr>
              <a:t>Hecatonchire</a:t>
            </a:r>
            <a:r>
              <a:rPr lang="en-US" sz="1600" b="1" dirty="0" smtClean="0">
                <a:solidFill>
                  <a:srgbClr val="0070C0"/>
                </a:solidFill>
              </a:rPr>
              <a:t> project</a:t>
            </a:r>
            <a:r>
              <a:rPr lang="en-US" sz="1600" dirty="0" smtClean="0"/>
              <a:t>).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600" b="1" dirty="0" smtClean="0">
                <a:solidFill>
                  <a:srgbClr val="0070C0"/>
                </a:solidFill>
              </a:rPr>
              <a:t>OS-level,</a:t>
            </a:r>
            <a:r>
              <a:rPr lang="en-US" sz="1600" dirty="0" smtClean="0"/>
              <a:t> integrated with: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600" dirty="0" smtClean="0"/>
              <a:t>Virtual memory, swap.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600" dirty="0" smtClean="0"/>
              <a:t>Standard data structures, </a:t>
            </a:r>
            <a:r>
              <a:rPr lang="en-US" sz="1600" b="1" dirty="0" smtClean="0">
                <a:solidFill>
                  <a:srgbClr val="0070C0"/>
                </a:solidFill>
              </a:rPr>
              <a:t>MMU &amp; TLB.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600" dirty="0" smtClean="0"/>
              <a:t>Non-intrusive: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600" dirty="0" smtClean="0"/>
              <a:t>Alternative to swap system.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600" dirty="0" smtClean="0"/>
              <a:t>Branch only upon identification.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600" dirty="0" smtClean="0"/>
              <a:t>Multi-layered: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600" b="1" dirty="0" smtClean="0">
                <a:solidFill>
                  <a:srgbClr val="0070C0"/>
                </a:solidFill>
              </a:rPr>
              <a:t>Linux Kernel </a:t>
            </a:r>
            <a:r>
              <a:rPr lang="en-US" sz="1600" dirty="0" smtClean="0"/>
              <a:t>module + minor adaptations.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600" b="1" dirty="0" smtClean="0">
                <a:solidFill>
                  <a:srgbClr val="0070C0"/>
                </a:solidFill>
              </a:rPr>
              <a:t>KVM/QEMU</a:t>
            </a:r>
            <a:r>
              <a:rPr lang="en-US" sz="1600" dirty="0" smtClean="0">
                <a:solidFill>
                  <a:srgbClr val="0070C0"/>
                </a:solidFill>
              </a:rPr>
              <a:t> </a:t>
            </a:r>
            <a:r>
              <a:rPr lang="en-US" sz="1600" dirty="0" smtClean="0"/>
              <a:t>hypervisor adaptations.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600" b="1" dirty="0" smtClean="0">
                <a:solidFill>
                  <a:srgbClr val="0070C0"/>
                </a:solidFill>
              </a:rPr>
              <a:t>User-level library</a:t>
            </a:r>
            <a:r>
              <a:rPr lang="en-US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600" dirty="0" smtClean="0"/>
              <a:t>High-performance: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600" dirty="0" smtClean="0"/>
              <a:t>Lockless algorithms.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600" dirty="0" smtClean="0"/>
              <a:t>Mimic &amp; adapt swap behavior.</a:t>
            </a:r>
          </a:p>
        </p:txBody>
      </p:sp>
      <p:sp>
        <p:nvSpPr>
          <p:cNvPr id="11" name="Text Placeholder 13"/>
          <p:cNvSpPr txBox="1">
            <a:spLocks/>
          </p:cNvSpPr>
          <p:nvPr/>
        </p:nvSpPr>
        <p:spPr>
          <a:xfrm>
            <a:off x="0" y="1143000"/>
            <a:ext cx="1828799" cy="4243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50000"/>
              </a:lnSpc>
              <a:buFont typeface="Wingdings" pitchFamily="2" charset="2"/>
              <a:buChar char="Ø"/>
            </a:pPr>
            <a:r>
              <a:rPr lang="en-US" sz="1100" dirty="0" smtClean="0"/>
              <a:t>Leading Example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100" dirty="0" smtClean="0"/>
              <a:t>Transparent Memory Scale-out</a:t>
            </a: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Ø"/>
            </a:pPr>
            <a:r>
              <a:rPr lang="en-US" sz="1100" b="1" dirty="0" smtClean="0"/>
              <a:t>Memory Mirroring</a:t>
            </a: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Ø"/>
            </a:pPr>
            <a:r>
              <a:rPr lang="en-US" sz="1100" dirty="0" err="1" smtClean="0"/>
              <a:t>Hecatonchire</a:t>
            </a:r>
            <a:r>
              <a:rPr lang="en-US" sz="1100" dirty="0" smtClean="0"/>
              <a:t> Project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529" y="336997"/>
            <a:ext cx="62885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Memory mirroring: implementation</a:t>
            </a:r>
            <a:endParaRPr lang="en-US" sz="32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905000" y="1143000"/>
            <a:ext cx="76200" cy="5257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1629" y="893549"/>
            <a:ext cx="68425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47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336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S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9" y="22671"/>
            <a:ext cx="628650" cy="31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data:image/jpeg;base64,/9j/4AAQSkZJRgABAQAAAQABAAD/2wCEAAkGBhMSERUUExQVFRUWFxYXGBYYFxcVFxYWFxQVFRcYGB0aGyYeGhkjGRcWHy8gIycpLSwsFx4yODAqNSYrLCkBCQoKDgwOGg8PGiklHyUsLDIqLDAwNC0pLC4sLCwqKi0pKSosLDQ0LCwsLCwsKiwsLCwsLSwsLCwsLywsLCwqLP/AABEIAKwBJQMBIgACEQEDEQH/xAAcAAABBQEBAQAAAAAAAAAAAAAAAwQFBgcCAQj/xABIEAACAAMFAwcHCQYFBQEAAAABAgADEQQFEiExBkFRExUiMlJhcRSBkZKhsdEHI0JTYnLB4fAWMzRzgrJDdKKz0iQ1Y4PxxP/EABoBAAIDAQEAAAAAAAAAAAAAAAAFAgMEAQb/xAA3EQABAwIEAwQKAgEFAQAAAAABAAIDBBESIUFRBTFhE1KB8BQVIjJxkaGxweFi0TM0QkNy8SP/2gAMAwEAAhEDEQA/ANZ2svx7JZmnJKM0rTIZBQfpNvwju9gzCuzu0Eq2SFmyz3Mu9G3qf1mIkXQEEEAgihBzBB1BjLr1u6bc1r8pkAtZJho6D6NfomvA5q3m8c8j3RnF/t16dU3oqeGrjMIyl5tOjv49DstTghrdl5y7RKWbKbEjioPvB4EHIiHUXg3zCVOaWEtcLEIggjidOVFLMQqjUk0AjvJRXcEU2+tu9Vs4r/5GGX9IOvifREXc99zlq/KMSWzxGoOmo+ELpOIxMdYZ9Uwj4fK9tzktGgiIu3aOXMoG6Dd+h8D8Yl42xyskGJhusckbozZwsiCCCLFWiELbbpclDMmMERdWOQEKzZoUFmIAAJJOQAGpMZdb7VNvu1cjKJSxyjVn7W7F945hRuGZ4RVLJgFhmTyCYUNF6S4uecLG5udsNh1OgWoSpqsoZSGUgEEGoIOhB3iO4b2CwpJlrKljCiAKo7h7z3w4iwdVhda5w8tEQQQR1RRBBBAhEEEECEQQQQIRBBBAhEEeM4GZyiHvfaaVIFWYDhvJ8BEXODRdxsFJrS42aLlTMEM7HeiTBUHzb4dgx1pDhcclxzS02K9gggjq4iCCCBCIIIIEIggggQiEbZY0mo0uYoZGFCDoRC0EC6CQbhZVIebcdrKtiexzjkczh76dtRke0APAajZ7QrqrowZWAIYGoIOYIiF2vm2VpDSrSahxkq0Lg7mXgRxOUZNYL/n2ZfJWmMJJJIplr36hTvHEwtfO2mcWDMaDUL03YHi0XajKUe9/Mbj+Q13Wr31tjKk1VPnJnAHoj7x/ARSLzvibaGrMao3KMlHgPx1hgI9EKJ6qSbny2XIKWOHlz3QYfXe3RPj+EMHcDWHF3z8j4xmstN1JBolrs2hmSqA9NeBOY8Du8IhQY9DRNkjoziabFRfG2QWcLrQ7vvWXOHROe9TkRDyM0lzSCCCQRoRkRDLaTbue6eSSjWY/RaYOsFOq5ZV4ncPSHMPEQRaQZpe3g75pA2I5a30G6ebVX9NvG0eQWM/Ng/OzBoaa6fQHtOXjerguGVY5KypQyGbNvdt7N3+4UER+xGzkmyWcCWQ7vQzJg+keHco3D4xYo3Qs/wCR3M/QdFTX1TLClp8o2/Nx1cfwNAiG068ZaHCzUI3UPwhzFRv+fSew+7/aIrrKgwR4mjVJJHYRdWLniV2/Y3wg54ldv2N8IpvlUHlUKfW0ndCp7cq5c8Su37G+EHPErt+xvhFN8qg8qg9bSd0I7cq2XJbsaBWPSUCtdSOPjElFKu21tyqYM2JpTiN9e6kXWGXD5zLFZ3MZX3VsTsQRBBCU60qup80MFalYIhZO1Elppl4hUDOmYGdMzpWJdJoOhiLXtd7pupOY5vvCyrO0t5MGMpHCTCCQSK5ClaDjnGe3hY5qtWbUk/TriDef8ItW1tqKW6UVFZnSCZVBrQEU40OsMpt8IFYMuAjAuA9NZmXSqKZeekKuI0sjhjdfDpt5v8PFNOH1UbTgbbFrv4eHx8F5d9vbUHJdWrQL4ndEtcm2onWhJMs4hXpPSgI4D4xUrPJa22oyMfJylL0CjogKdw7RG8xKzbdIsNUs0qswihmuNfPliHhQRlpMVOO0e6zfv8AtVUBOcDW3d9viVpqTwSQDpCkZTct/TeUd2diTTwGuQGlIut3bSBut6d3n4Qxg4jFKbcvil83D5Yhfn8FYYIb2G3LNTGmYqRXjT8IcQwS9EEEECEQQQQIXE2aFUsTQAEk8ABUxR7828Y1SzgqNC7Dpf0g6eJz7otl/fws/+TM/saMokWoMML58G3iFXEJ5GWaw2v8ANM6GFj7udouZk0sSzEknUk1J8TDe22ITVwnXceBh+1gOozHt9EItNA0zMI9U+Y8xkOabEKIuu2mW3IzciOqT7B4cIlJlo4RH3nY+VH2hofw8IQu23V+bfJxlnvp+MTw3zW2ZoqGGePmPeH5HTfZPyYd2FsjDUwvZG1gSxSCTIXWYDDINDS9b2ElK5Fj1R+J7hHLXVsTHyPDGC5K6v++jKGBM5jaUzwg76ceEd7P3PyIxNnMbU60rnT4wzuC7SDy03N2zFdRXf4+4RYVodIDkLBb55WRN7CI/9judvgE8sdueWaoxB9h8Rvi03ZtOj0WZ0G4/RPwikzJ4XWI+1W9mBAyH61i+Cokh93ltoks8EcvvDPdbFEZbdnpU1y7YqmmjUGQpD+zdRfuj3QpHpHxskFngEdV5kgHIqF/ZKR9v1oP2Skfb9aJqCKfQ6fuN+QUcDdlC/slI+360H7JSPt+tE1BB6HT9xvyCMDdlXtkrrKS+VfrOBTuX4n4RYYIIsghbDGGN0XWtwiyRtczChP61jOr9tc+eKyXrKI6q5MfHe3hl4RoF6GkpvN7xGY3ReoSVQSy8pS1KZMHatQW0J6vfkMjFdXDLJH7F7a259PytlLNFE/27X0vy6/hMLrmlHO40p7YssrabydcUxsIOi6lvur+OUQt932qEmWEdxQCYV6S1rkdAxFBQkZVgunZ6XMk+V2t2dWqcAriNGIzIzOm6njHn6eJ7ZP8A5u5a8gPin08jHM9sc9OZPwUwJwt2CZgYOTiVhQcmMitSTmeIhltDd8+UFxoCAeuoGEpQAAilcqcTDe3bVMU5OzqJMsCgw5NTzdXzemLBdW0JwBX6QoAQ2e6H8fGYWuDDmNTokMnBpXNL+RvkNRsqxs7ZX8peZSi0mgHQdLSkStgZZslVmlXcKS4bo51AGE8aHUHURKW2zSR84r4KgrgOYzFKrwEV2zXaqIsubkcXRmjNWrSmZOFQM9aHSlY2TwMrGhzCMhlt582WOCd9E4tcDmbk6/Hx/HNeWyySrPV2dgK4eToC+KlQK9XDT6XsMMkslqt3RkryUnjUhPOdXP6yhres0shLMzHlBWpqclYa8ItFlteOzWez1dS0gMMBoSAMx6N2+EjuGOhBklbYX5DX9ebJ0ziTJyI4nXNrnLl+1IDaOXYpKyFblHXI4chXvO4d2Ziy2G/UfuPA/gYy62XI8sYh00H0l3feG73d8SMm2cmod2wJurq33Rq3u74oHEphJm3Lb9rQeHQlmRz3/S1NXBjqM52T2se02tZYBWWu4mpbJtfRpGjQ9ikErA8apJLGY3lpRBBBFiqTS95DPZ5yKKs0t1A0qShAGffGReTCVMCzqqQwDCmYFc8t+Ua3fU4pZpzKaFZcwg8CEJEZM8sTampLakMamvGu+KZeHOqxia6xGmhVkfERSOwuFwfmFK26TjrMs9OSopCVowNHqADvAlk09ERUyhPSFD6D5xCcq0zpIZZbMobUClTkR7mMTnP8ieXExcGLRmOKtMbAVoMIBIAz3wkmpix2GQYXfQ/ApzDUiRuJhxD6j4hQMySRnqOI/WURl52DF0lyce384nbVY3lMwBDhcNWWtOkBSoIrQ1GehqOMNsSt9k+z8oyEFpzTKnndE4SMPnqo277fygocmGo/GH8iIy9buZG5RMjqaaHvH4wvZLzUoWJpTUcP/sBGoWyeBrwJoBkeY2O3w2T2124S1xHzDieER112Npr8tN/pH5cBuhCzSWtMzGw6AyA493xiwZLrr2R+PCJWspSOFGwxN98+8dhsOu6cIY8e1U09MNWnk+HCPBAAlBKX5WvWzjiZIyyzhWyWNpmgy4nSHXOkqymqfOTRv+iphhTcOmqM2iw3PLwWCp4jFBk43Ow/K1Kz9Rfuj3QpHEpqqDxAPsjuHSUIggggQiCCCBCIIa3dbeVlht9BUcDSHURY8PaHN5FcBumV7zkWUxmNhXiBU13UEZ5IlqCeQpTFXk3HeCcO6pwjI103axcNtmpZgR9YvuMUlcL/AGW9hhlTR3Ze6V1c5bIGkZfX5qEvNGLMMBU4uiCBiANcssvRE7Y5jyZdlDkqnzvK5YiAWDCgFTX4x07TKCp00bU+YxxaLMZgklTi5MsXQGjspYE08w9scqKcSsLDYAnMjcbqdLVdnJiaS4gZA6DUD75fJObxuaW4xVC1z5RM11+kv4j2xD2q3rIPJr87NBw5A4FPADVz7PGFbaFSWzS3KhmCOFBA6mKhxUYipYZgeJhPZ2ZS8S2prNPdo0eak4PKZMgLb/rfw8V6aPjEWDMm+372820Tm6Nn7Qzm0WyZyaYSAGIDUJByGijLTXuifuu9rK2KSssmWAOkdSTUVFc/1pEPeNna1qs5Jho1aK2S1GoXcCP0YjbFJeXMKFWDmmVMz4cYyurpIAI4h7O+61toY53GSU+1a3wVivDY6X15IMxK1wA6Hw4dw9ER1snMs2zqnQbAQD1cNDUg92Wke2jaoWUZnFM7CnIffOg8BWPVvQzlVpoDYgrcCpIB6JGlIfUVWKwYXtuQkFdS+he2x1gdvPLTboupt7TFpiSj1QI6ggYFoDWpOLKumWkVC8pzvNdnJPSahPCppTuiz2+yzHClG5QKxbOvKCpFQTXMZf8A2I6zbPlnLTDSpJC/SNT7I6eFQOfic427vnP89VwcVqGswtaL97S32/HRc7CznS0M4FCoFN/ajV7BfyPQN0W9h8Du88UeTKSSNAo4DU/GGlrvRmBC9Ee0wzbSMLbNbYaJM+ukD74sW99Vq8EI2L92n3V9wghcU5GYTTaL+EtH8mb/AGNGaXXZEmoFBCTamjEmrElAoA0IoXrvyBjStpbzSz2SfOmJjSXLZmQU6SgZjPLSM5kLJtIM2xzKFTnLNVaWeFD0l7q5HcaRrp5GtBaTZY6mJziHAXXk2q9F1oeJ36GqneMx6YZT7EGzGZ9v5w7F6TEHJzlLD7WbLUipUnXKtPHWHUy70cFrOxf7JoCN++h0r6I2SsZK3DKAR9P0sUbnxuxREg/X9qMsN9z7OMIOJKjomtBQg5dnSHk6XKtQZ0YrMVWbCQqimKdMJOfDAMt7CGZmg5MM9K7x48YbT7BlVcx+teEIKrhD2i8PtN7p5j4Hz4p7S8WY42m9k7jl4hdWuXMs7FJgApUkEgqQCRXLLUEeaKtaVDszohCAgkV04+Gfoh/eV5zLSyy8VQtatxqxYknfmTD+wyFVGUaU9OYrHn7AHJe9p5fV7A9+b3abDc9TpslbJbVZByQwrpT6XgTHUQsxDZ3xLmh1HCJyzKHXHXo61i6CnfO7DGLlK+JdnTN7fFdjuR1vseqEUnIQ46EvNzU9njDWdeQUUl+t8PziNdyTUmpj09LwmOL2pPaP0/fnJeLquKyS+zH7I+v6Utab9M0YeoOA0PjDKYlBDMCukSNjUS6NNoZYOak0qOFRnXwho97WDNK2RukOS2+z9VfAe6K3fdpInMKkdXeR9ERYbDaBMlI6igZFYDgGUED2xCXvs9NmzWdWQA01JrkANwjy3EGSPjtGM7/2m8gJbkory09o+k/GDy09o+k/GHP7JT+3L9Lf8YP2Sn9uX6W/4wj9Fqu6VnwPTby09o+k/GDy09o+k/GHP7JT+3L9Lf8AGD9kp/bl+lv+MHotV3SjA9e3VefJzB2WopHuPmi2xUtk7vxnlmHRHV723nze/wAItsOOGB4hu7keSvhvhzUDtpIZ7NRQTR1JoK0ArU+EUJaDvMWr5S9o51jkyGk4SZk/k2DVAZeRnPSozXNBnn4RWLBe9mtmS1kzszybU6VN60ycd655ioEehp5wwYXLHV0rpDjb8k+lyHZAy9IEMWHDCwWnfXEvpho0vPLosPNn+EOJdomSKIw+b5RHNN+FgaA99Bl3CH9p5K0LWXlNLAtWtSxRyVA8UGfFo14tdN0u7PQZEaH8KHtAWZlOXPc4yYfER1dMiWk2qirHGSxy3HQQT0aWSrrvOR0yNDQ+I1EcS8jilmh4H8OMcdGCMv0rGVDmuGIZ/Xz9UndF4zRJrLVSpqFltnQ1GIqB0sNWHnI0hK/L7Yy3WVjVcSgA9ahD4gDUnCaDfD+VOFcjyT1BPYcg16Q1GYGlNBERbrsnHEmHrOGFDVadPQ8MxrCmo4ZFKcjg6aW6frLonVNxOWNuYx9db9f3n1Vbmg04/r2xbLH+6l/y0/tEI2W6pcvrdNuH0R8YdT51Osc+yP1lG2kpIoMom+OpS6uq5aj/ACu8ByH7+ZSiORmMu+G863AaZnj+tYbTrQW7hwEImGAYL3KVYjawS4txPW6XvhZQGHRz7t8Mllk6R5MvMWZgwY8ouYC6g9+4RXJO2PLVaYKV8ufIbrarGPm0+6vuEew2uK1tNs0mY3WeWjHxZQTBCUr0IUR8pX/abb/l5n9pjCzaXWbiXECDRXU4WXQ0DDdUCqnI743T5Sv+023/AC8z+0xhc+2vXk8sOMNpnXKOtDc8S4b6K12DbAOOTtiBgNJqrRhn9NBmN3SWoOeQESD3aQBNs78ohFVZTWoI3EZMKRTWodfMfgY7sl4zbMS8t8NTmKVRjSnziZV+8pByGcWxzuZ8FXJA2Tnz3V2F6S5plCavSGMOxFBmKL1c8jU+J76xWr0tDM/IyDjJGbLXSlWHHLOvhCl5bTLPlgLLwz2IWoIKkHep31OVGAI9727bsnWLp/SYdI6j7p3jXWB8xqHdjEbD/cfwOpTKlpWcOi9OqhiP/G3c9538RpuUhd9jlomE6721qe8bvNC4sJByzB0IzHpiSwSJ/V+ZmU6uWBjkKDhWp9GkRJc4GoSNPfGp9FTytDXN5fP5pGeIVIkdKX3Lszrfw8/JFp5MKVPTJFCAch4n4RX1cyjhJJQmvgf1+t0SJj0WAzeiBXv3DzxGalaGh0Nmuby/o9CtnDuJljnQ1N3xSe8NRs5uxH15bJKtYdWW7XfdQcfhDazEWSaZdoUkAVWmueYyPHv0hG87+ebVR0E7I3/eOre7uitld2jchY69Cp1fBzSSe0cTDm0jk4f3uE/tN4ypOUukx+P0R4n6XgMu+IG221phqxr7h3AaAQgzwjMeKiSTcrgAaLBfSmz/APC2f+TK/wBtYfxH7Pfwln/kyv8AbWJCKVJEEEECEQQQQISdms6y0VFFFUAAdwhSCCOAACwQs8+Wf9xZP81/+W0xlUm7nBVWpRhjWueYzBG9TXeNI1X5acrNZScgLUKncK2e0KKndViB4kRlFgxCaA1cgaflFgw2N+eiib3FlZbs2snSaS54M5NM6coB3Mcpo0yNG7zFhsxlzQJtmmaHQEhkOtDvRu4xUGYEUYAj2flDKfOMh1eWzKTUBlPSA4VOTL3MCIkyVzOSrkhZKLOC0aXeooyT1JPJhFNNMIfDlXXEQcXdHNruoYXmSWxS1NDnU5AEkUyw9Id+sQF2bYS5q4bSAP8AyqDg/qGZl+Oa+ETL2Z1U8m2JHG6hBG4jcfERujma7lkfolk1K9o7w31TYT65MK9+8eeO26v7zocM6+FP0Ibx5N6nnHuMay0FYGuIXky1bky795+ENTHUObPdzNmchqd1BxNcgO8x1zmsFyuMjfKbNCaBSdIVaQqLjmMFXv39wGrHwhC33/KldGSBMbtHqDw3ufZ4xWbZbnmNidix4n3DgO4RgkqXOybkE4goWszfmfopO8NoCejKBRe19M/8fN6YhHeOWeEXmRkTBfR+yf8AA2b+RK/sWCPNkv4Gy/yJX+2sEVLqf26xJOlvKmqHR1Ksp0ZTkQYy3af5JJkvp2M8qgz5CY3zi/yph633XO/rbo1mCBC+aiWVmRgwZMnRgVmJ99Tn5xkYTtLArSuWUbR8pdmsXkxmWlAZgqJLKcE7FrRXGYXStajiDGUztkbWLMtpMl2lOK4kGN1G52lgYih4rXjSmcZ5Xm/Zs5/ZOKGljDDV1P8AjHIavOw6blRtns9SQQRTEpBXeMNRQ6rRh+hE3dm0c6z0VvnJemFm0Fc8DkEjI9RqrkAMMQNlmGobHjSlFYNiXXQHd4Q+E3zxbGwRiwWGrqpKqUyyfLQDQDoFb7Oki1AtIbC4ALSmyZa9panLXpKSuRzhlabK6gqVNTSm+ue6KjPn8m6laimakEgqdKowzU04Rabu21mcm3KIsxggZHPQJ6SoRMC5Mc61XDXQ8Y3R1Lm5HNK5KVrsxkndmuKi8pPYIg1qaDwJ49wqYZXhtSFGCzLhH1hAxf0rovianwiFvK9pk9sUxsVNBoqjgo0AhgzxF8jn81bHE2MZLudNLEliSTmSTUk8TWEWMcu8WHZzYO12xTMRAsuhKu9VDmlQEyzB46d8YpoyD2jOf3Ce0NVG5hpKn3DyOrHbjpuFXZaM7BVBZmNAqgkk8ABrGi7K/I+8yky2kouvIqemfvsOr4Ka94iQ+Sm0WaWzyHlLKtYLAs3WmAVqormpWmajKmfGNNibJRI27VgqqWSllMUnP6EaEdCuJElUVVUUVQFA4ACgHojmZaUU0LKDwJAhWKrtDOpOP3VjNV1HYMx2vmsb3YRdWPy2X209YfGDy2X209YfGKV5TB5TCv1u7ufX9Kntzsrr5bL7aesPjB5bL7aesPjFK8pg8pg9bu7n1/SO3Oyt11W/lFoT0h7RuMPopVhvArMUrmagU7VTSnni6xvoKkzx58wrY34gk7RZ1mKUdVZWFCrAEEHcQcjGbbS/JCAC9gIXf5PMY8n/AOp82lHgM1y0XWNNgjerF85TeVkzDKmo6TBmZbgBwOKkHDMX7Skwha3VsPVOT0xFgoenRx0IIFdaUj6DvzZ2z2yXydolLMXUE5MjdpGHSRu8EGMp2p+SufIq8itqlDPCBS0yx7pw8KNloxgQqtdtkUghgFaimitiwHOoDbxkDnxzh/YrdPshqhrLrUrSqHjVdVP2k89YirtmKuLOorQ5UKsNVcHNGHA6RJrO84jqFZ7vveRaqD93NOiEjpH/AMbaOO7Ju6FZ13P1e/WM9vGoZiq9Do4ujVantbqmJyz7U2hZLIJh/wAOjnOYqsr1UOelTojM5ipzi+Ooe3JZZaWOQ3IVitk6RZP3hxTN0taYvPuQeOfdFWvbaGZPyJwJulr1f6t7HvPsiMeZCLPHHOLjdyuYxrBZosumeEmeBFZmCqCzMaBVBLE8ABmTGibK/JC70mW04F15FT0z99h1fAZ94iJNlNUe5rhtFsfBZ5Zc7zoi97NoPf3RreyfyVSLNSZPpPnDMVHzaH7K7z3t7IuF33dKkIJcpFloNFUUH5nvhzEC5dQBBBBEUIhlfF7y7NJabNNFUecncBxJMOLVallozuwVVBLE6ACMvQTb8tlTiSxSTppX4u3+kH00yyYcm8zyTKgohOTJKbRtzcfwOp0Smz11Tb3tJtlqBFnQ0ly/otQ9UcVH0jvOW4gagBCdmsyy0VEUKqgBVGQAGghWOxR4B1PMqFdWmqeLCzG5NboB/Z1Kp+1PyaWe1Fpks+TzzmXQApMNP8VNH3ZijfajKb+2ctFibDPl4FJos0dKQ/CjayyajovTPSusfQ0Jz5CupV1DKwoVYBlIOoIOREWrAvmidaStRShYUzUNoa5g6g9xB4EGOkmAUplWUf8Adlxp203yQqQWsJC7/J5jNyR48m1C0o8BmuVKLrGYW+xzZVoWQ8qZLmYHHJsvSJ5SWRhIqHB3FSfTHRzQk2eHV03LPtb4JEtnOVSMlUcWY5Ae3hWLtst8kcyZSZbCZaaiUp+cb7x+h4Cp8I1S7brlWeWJclFloNyinnPE95iRcuKmbKfJRJs9JlpInzdQtPmkPcPpHvPoEXwCPYIjddVJ292NaaRa7LVbTLoejlygXT+sbuIy4Q+2G2zW2y8L9G0Sx010ruxr3cRuPmraIzvbfZeZZ5vOFi6LqcU1Boe09N4P0hv14xke0xu7RvLUflPaWVlZEKSc2cP8btv4nodNlokRF57OrOmYy7LkBQAbvGFdnL48qs0ucUaWXFSreio4qdQd4iSix8bJm2cLhJJYixxjeMwbHwVd/Y1frX9Cwfsav1r+hYsUEUegU/d+/wDap7Nuyrv7Gr9a/oWD9jV+tf0LFigg9Ap+79/7R2bdlWdlrpNWmtuJVK9xILfgPPFmjxVAFAKAbo9i6ngbAwMapNbhFkQQQRepIggggQq3tRsFZrb02BlTqUE+XQPloGqCrrmcmB1yoc4yfaHZK1WAkzVxSvr5akyv/YlS0k95qv2t0b5HhFcjAhfMdqtDA1zANCCD3U1GTKRuNYUabmw+zJP+9Gt7TfJPJm4nshEiYakyyK2dzrmo/dnXpJxqQ0Zs2xVvNraT5K6tglgHWUQrTasJmmHpDWh7o6OaFDs8WPZfYC020hqclJ+tcaj7C6t46d8aBsr8lMmRSZaaT5uuH/CQ9wPXPe3oi9gUiRchQezOxlmsK/NLVyOlNahdvPuHcKCJ2CCIIRBBBAhEEEECFH37cku1yGkza4W3g0IIzBHgeMKXTdcuzSllSlwoooOJO8niSc4eQRHCL4tVb20nZ9lc4b3tpfdN7Zb0lLidqD9acYZptDLOizPV/OKrtJbC1pVToCTTvFPjD6Q2UKqmufHMY22sFlc8g2U9z6nZf1fzg59Tsv6v5xAWpWZSFdkPaUKT/rVh7IgLjv2ZyNk5QtOmWiz+UM7GVLWWFSRj6qjKs0U18YgK6Ui4suYyr9z6nZf1fzjlr5lEglHJGhwZiutOEU2VtSGIUJWY0wS0AboNWS07EHKjo4EbOmoyrWIkbVTlks5q00S7wcIxQSwLPbBKUMVXEWVSoFCAQGrU0IkKuY6BGJy0rn1Oy/q/nBz6nZf1fzinC+HExkws7mYqhMSBE+YExqNhBw66hjVtw0bNtj0XYSXpKkCfNqygoA8+W6ACuJ1Mh9DQ010rz0yY6BGJyvXPqdl/V/ODn1Oy/q/nFNtm0FGmS11EuYysCGwsksPRhSimjAgEnwiUss4lFJ1KqT4kCImulAubIxlWBb7Tg4/ph8rBhUZg+0RWpTxMXM3QI4Mae/8AGNdLVOlNnKTXEp6xoMhXuFBHEi0Bq01BoQciD3iFY4EkYi28gA+AJI95jfmrF3BBBHUIggggQiCCCBCIjrwvyXKIU1Zjoq5n8hD6c1FJ7ozrygvanJ4Ae+MlZM6GLE3moPdYK5LtAD/hv/p+Me8/D6t/Z8YhkbKOsUKxXy2VeMqX5+H1b+z4x7z8Pq39nxiDtEvGjISQGUrUEqRUEVBFCDnqM4p5viY6I7FjyHk8iYAzIGnvbZUmYThYNVQlQK0Im51BixlZK7VdxFaXz8Pq39nxg5+H1b+z4xQjfNpcyyrSkVrZOkUwMxKSjak6RLjMmUp6NMxrnSFpu1OFZLNgAebaUmHPoJIl2l8VK1/wVr9490d9Lm6ef/EYirvz8Pq39nxg5+H1b+z4xn8q/Js2dJVuiUthlNhqgmKbumzxiXE1M3XIk5qDkchacURdWyt5lGIqX5+H1b+z4x2l9rvRgOORp6DELihWS0Da6QlGMqzKa5iPYaXU3zS+cegkQ7h004gCrQiCCCJLqI8Mex4YELOr9/ix/V+ESsnSIm/j/wBWP6vwiVkHKPM1v+pd4fYLM/3ilIYcwSMCJgqqSWs6qSxHIuJYZDU51EtMznl3mGW0998gvRcK+Ca4LYQnzag9JmI3kDCvSNeAJDa1X1ODueURJYmSJZJSolCZKSa8xiW78ArkC4JqIg1jrXHnRFlJ/s5JpSkwnErhzNmmYGVSoKuWxL0SVyOYJB1MeDZmz4MGA0wTpfXeuG0TBNmiuKtWcA1rUbqRDWi0utpnTZc1Ww2ayEnCrCYPKbWCKqQBliFRvod1CvMtjLOFHCjlbSOTAUCa6orKpqM3OffErP73my6paZcUojMPXErYxMmCZiRBLBxhsVcIoc8861qYOYZGF1wZTJQkOMTZyxyhpWta1mzDi1JbWIGy7RTmRGM2SFcyQ0zofMlsZeqq5wqcIRcdCrE1xaQpar0eXOnET8SrZZUxBRCrHlLQJjCgzoAhNO6u6DA/ldFipnmGTjZ6NVgwI5SZh6ahGouLCCQBmB7zD9EAAA0AAHgMorlsv93tCSpE2XgabKQuAJlA1ntc1qUNK/NJThCt0XxNmzqEpSs4NLqgdML0QgBy+lMWIZ4wRTQxLHWuSuWVjlRNXN1W++fcIhZRiZuXqt98+4Ru4f76mzmpGCCCHauRBBBAhEEEECEQQQQISVp6jeEZvZ/4h/N+MaRaeo3hGbSD/wBS/m/GFvE/8HiqpeSn00jqOUOUV+8rZNFqUIJoCzJANFmtLeW5pMOQ5NQoJqSS1VrkKGEjG4lUFYoZrKkFHYCUULl3NFwmZLYAsx0Lq0sZnMFBwivXYZqybL5Q1qOOTimECYzieVl9FwgxoAA1BQCta5kQlJs8+VKUy+Wq9ovAMtGIEtjbZktgtOjV1lENvx78Qi3s7a+c/wClKytJsUp0pyctkLcpTCpUsW5THSlCxY4sXE1jkXRIxl+RlYySS/JpiJKlCSaVJwkr4EiK5aUnS/KGlidyjNZnP71gZRElJxTUcoFWZ0V6Y3DMVVkz5gKco9oMkmbhwS54dWGDCszo8qRlNIYgKagZ5EmA6HzzRZT1muqRLAEuTKQK2IBUVQHwYMQoMmwHDXWhppDuKqpeTMqotGEWxjN6M56ynkTQhAoca8o0uuCtKZ0w5JyHtbrNdTOxqttaSjgorP5RNFnDBqaJgoCQKEHgQGMnO65ZW6FZMQGzzucZLzChCUWYk5WVuliNZqgkEYcgKAg8aRPSYiBZ1kKduj90vn/uMPIZ3R+6Xz/3GHkemi9wfALQOSIIIIsXUQQQQIVA2su5xNxgVz9h1hjIvJgKYH9EaTNs6t1gDCPNsvsiMFRQsmdiJsVW5lzdUA3oTqjerBzoew3qxf8Am2X2RBzbL7IjP6qZ3io9l1VA5zPYb1YOdD2G9WL/AM2y+yIObZfZEHqpneKOy6qgc5n6ts/s6wc5nsN6sX/m2X2RBzbL7Ig9VM7xR2XVUAXmew3qwc6GtcDV44Yv/NsvsiDm2X2RB6qZ3ijsuqpVjvBmNAjk8KRc7psxSWA3WNWPid3ohWXYkU1CgQvGqmo2wEkElTazCiCCCNqmiCCCBCIIIIEIggggQuJq1UjujNL0srypxahodad2hjTobz7Cj5soMUzwiZmAqLhcWWey74y6reqY655+y3qmL3zTK7Ig5pldkQs9Ut7yr7LqqJzz9lvVMHPP2W9Uxe+aZXZEHNMrsiD1S3vHz4o7LqqJzz9lvVMHPP2W9Uxe+aZXZEHNMrsiD1S3vHz4o7LqqJzz9lvVMHPP2W9Uxe+aZXZEHNMrsiD1S3vHz4o7LqqLzz9lvVMPLFeBc0VWLHQUIi3c0yuyIWkWJE6qgR0cKaDfEUdl1RYbPglqp1Az8dT7YXgghuAALBXIgggjqF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412280" y="1371600"/>
            <a:ext cx="6122119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IE" sz="2000" b="1" dirty="0" smtClean="0">
                <a:solidFill>
                  <a:schemeClr val="tx1"/>
                </a:solidFill>
                <a:latin typeface="+mn-lt"/>
                <a:cs typeface="Calibri" pitchFamily="34" charset="0"/>
              </a:rPr>
              <a:t>Average Page Fault Resolution Time</a:t>
            </a:r>
            <a:endParaRPr lang="en-IE" sz="1400" b="1" dirty="0">
              <a:solidFill>
                <a:schemeClr val="tx1"/>
              </a:solidFill>
              <a:latin typeface="+mn-lt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IE" sz="1600" dirty="0" smtClean="0">
                <a:solidFill>
                  <a:schemeClr val="tx1"/>
                </a:solidFill>
                <a:latin typeface="+mn-lt"/>
                <a:cs typeface="Calibri" pitchFamily="34" charset="0"/>
              </a:rPr>
              <a:t>(With </a:t>
            </a:r>
            <a:r>
              <a:rPr lang="en-IE" sz="1600" dirty="0" err="1" smtClean="0">
                <a:solidFill>
                  <a:schemeClr val="tx1"/>
                </a:solidFill>
                <a:latin typeface="+mn-lt"/>
                <a:cs typeface="Calibri" pitchFamily="34" charset="0"/>
              </a:rPr>
              <a:t>prefetch</a:t>
            </a:r>
            <a:r>
              <a:rPr lang="en-IE" sz="1600" dirty="0" smtClean="0">
                <a:solidFill>
                  <a:schemeClr val="tx1"/>
                </a:solidFill>
                <a:latin typeface="+mn-lt"/>
                <a:cs typeface="Calibri" pitchFamily="34" charset="0"/>
              </a:rPr>
              <a:t>)</a:t>
            </a:r>
            <a:endParaRPr lang="en-IE" sz="1600" dirty="0">
              <a:solidFill>
                <a:schemeClr val="tx1"/>
              </a:solidFill>
              <a:latin typeface="+mn-lt"/>
              <a:cs typeface="Calibri" pitchFamily="34" charset="0"/>
            </a:endParaRPr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4372741"/>
              </p:ext>
            </p:extLst>
          </p:nvPr>
        </p:nvGraphicFramePr>
        <p:xfrm>
          <a:off x="2133600" y="2107464"/>
          <a:ext cx="6781800" cy="4064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359840" y="-1557"/>
            <a:ext cx="28418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Hecatonchire</a:t>
            </a:r>
            <a:r>
              <a:rPr lang="en-US" sz="1600" b="1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Project, July 2013</a:t>
            </a:r>
            <a:endParaRPr lang="en-US" sz="1600" b="1" i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Text Placeholder 13"/>
          <p:cNvSpPr txBox="1">
            <a:spLocks/>
          </p:cNvSpPr>
          <p:nvPr/>
        </p:nvSpPr>
        <p:spPr>
          <a:xfrm>
            <a:off x="0" y="1143000"/>
            <a:ext cx="1828799" cy="4243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50000"/>
              </a:lnSpc>
              <a:buFont typeface="Wingdings" pitchFamily="2" charset="2"/>
              <a:buChar char="Ø"/>
            </a:pPr>
            <a:r>
              <a:rPr lang="en-US" sz="1100" dirty="0" smtClean="0"/>
              <a:t>Leading Example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100" dirty="0" smtClean="0"/>
              <a:t>Transparent Memory Scale-out</a:t>
            </a: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Ø"/>
            </a:pPr>
            <a:r>
              <a:rPr lang="en-US" sz="1100" b="1" dirty="0" smtClean="0"/>
              <a:t>Memory Mirroring</a:t>
            </a: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Ø"/>
            </a:pPr>
            <a:r>
              <a:rPr lang="en-US" sz="1100" dirty="0" err="1" smtClean="0"/>
              <a:t>Hecatonchire</a:t>
            </a:r>
            <a:r>
              <a:rPr lang="en-US" sz="1100" dirty="0" smtClean="0"/>
              <a:t> Project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529" y="336997"/>
            <a:ext cx="62885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Memory mirroring: implementation</a:t>
            </a:r>
            <a:endParaRPr lang="en-US" sz="32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1905000" y="1143000"/>
            <a:ext cx="76200" cy="5257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1629" y="893549"/>
            <a:ext cx="68425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17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336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S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9" y="22671"/>
            <a:ext cx="628650" cy="31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data:image/jpeg;base64,/9j/4AAQSkZJRgABAQAAAQABAAD/2wCEAAkGBhMSERUUExQVFRUWFxYXGBYYFxcVFxYWFxQVFRcYGB0aGyYeGhkjGRcWHy8gIycpLSwsFx4yODAqNSYrLCkBCQoKDgwOGg8PGiklHyUsLDIqLDAwNC0pLC4sLCwqKi0pKSosLDQ0LCwsLCwsKiwsLCwsLSwsLCwsLywsLCwqLP/AABEIAKwBJQMBIgACEQEDEQH/xAAcAAABBQEBAQAAAAAAAAAAAAAAAwQFBgcCAQj/xABIEAACAAMFAwcHCQYFBQEAAAABAgADEQQFEiExBkFRExUiMlJhcRSBkZKhsdEHI0JTYnLB4fAWMzRzgrJDdKKz0iQ1Y4PxxP/EABoBAAIDAQEAAAAAAAAAAAAAAAAFAgMEAQb/xAA3EQABAwIEAwQKAgEFAQAAAAABAAIDBBESIUFRBTFhE1KB8BQVIjJxkaGxweFi0TM0QkNy8SP/2gAMAwEAAhEDEQA/ANZ2svx7JZmnJKM0rTIZBQfpNvwju9gzCuzu0Eq2SFmyz3Mu9G3qf1mIkXQEEEAgihBzBB1BjLr1u6bc1r8pkAtZJho6D6NfomvA5q3m8c8j3RnF/t16dU3oqeGrjMIyl5tOjv49DstTghrdl5y7RKWbKbEjioPvB4EHIiHUXg3zCVOaWEtcLEIggjidOVFLMQqjUk0AjvJRXcEU2+tu9Vs4r/5GGX9IOvifREXc99zlq/KMSWzxGoOmo+ELpOIxMdYZ9Uwj4fK9tzktGgiIu3aOXMoG6Dd+h8D8Yl42xyskGJhusckbozZwsiCCCLFWiELbbpclDMmMERdWOQEKzZoUFmIAAJJOQAGpMZdb7VNvu1cjKJSxyjVn7W7F945hRuGZ4RVLJgFhmTyCYUNF6S4uecLG5udsNh1OgWoSpqsoZSGUgEEGoIOhB3iO4b2CwpJlrKljCiAKo7h7z3w4iwdVhda5w8tEQQQR1RRBBBAhEEEECEQQQQIRBBBAhEEeM4GZyiHvfaaVIFWYDhvJ8BEXODRdxsFJrS42aLlTMEM7HeiTBUHzb4dgx1pDhcclxzS02K9gggjq4iCCCBCIIIIEIggggQiEbZY0mo0uYoZGFCDoRC0EC6CQbhZVIebcdrKtiexzjkczh76dtRke0APAajZ7QrqrowZWAIYGoIOYIiF2vm2VpDSrSahxkq0Lg7mXgRxOUZNYL/n2ZfJWmMJJJIplr36hTvHEwtfO2mcWDMaDUL03YHi0XajKUe9/Mbj+Q13Wr31tjKk1VPnJnAHoj7x/ARSLzvibaGrMao3KMlHgPx1hgI9EKJ6qSbny2XIKWOHlz3QYfXe3RPj+EMHcDWHF3z8j4xmstN1JBolrs2hmSqA9NeBOY8Du8IhQY9DRNkjoziabFRfG2QWcLrQ7vvWXOHROe9TkRDyM0lzSCCCQRoRkRDLaTbue6eSSjWY/RaYOsFOq5ZV4ncPSHMPEQRaQZpe3g75pA2I5a30G6ebVX9NvG0eQWM/Ng/OzBoaa6fQHtOXjerguGVY5KypQyGbNvdt7N3+4UER+xGzkmyWcCWQ7vQzJg+keHco3D4xYo3Qs/wCR3M/QdFTX1TLClp8o2/Nx1cfwNAiG068ZaHCzUI3UPwhzFRv+fSew+7/aIrrKgwR4mjVJJHYRdWLniV2/Y3wg54ldv2N8IpvlUHlUKfW0ndCp7cq5c8Su37G+EHPErt+xvhFN8qg8qg9bSd0I7cq2XJbsaBWPSUCtdSOPjElFKu21tyqYM2JpTiN9e6kXWGXD5zLFZ3MZX3VsTsQRBBCU60qup80MFalYIhZO1Elppl4hUDOmYGdMzpWJdJoOhiLXtd7pupOY5vvCyrO0t5MGMpHCTCCQSK5ClaDjnGe3hY5qtWbUk/TriDef8ItW1tqKW6UVFZnSCZVBrQEU40OsMpt8IFYMuAjAuA9NZmXSqKZeekKuI0sjhjdfDpt5v8PFNOH1UbTgbbFrv4eHx8F5d9vbUHJdWrQL4ndEtcm2onWhJMs4hXpPSgI4D4xUrPJa22oyMfJylL0CjogKdw7RG8xKzbdIsNUs0qswihmuNfPliHhQRlpMVOO0e6zfv8AtVUBOcDW3d9viVpqTwSQDpCkZTct/TeUd2diTTwGuQGlIut3bSBut6d3n4Qxg4jFKbcvil83D5Yhfn8FYYIb2G3LNTGmYqRXjT8IcQwS9EEEECEQQQQIXE2aFUsTQAEk8ABUxR7828Y1SzgqNC7Dpf0g6eJz7otl/fws/+TM/saMokWoMML58G3iFXEJ5GWaw2v8ANM6GFj7udouZk0sSzEknUk1J8TDe22ITVwnXceBh+1gOozHt9EItNA0zMI9U+Y8xkOabEKIuu2mW3IzciOqT7B4cIlJlo4RH3nY+VH2hofw8IQu23V+bfJxlnvp+MTw3zW2ZoqGGePmPeH5HTfZPyYd2FsjDUwvZG1gSxSCTIXWYDDINDS9b2ElK5Fj1R+J7hHLXVsTHyPDGC5K6v++jKGBM5jaUzwg76ceEd7P3PyIxNnMbU60rnT4wzuC7SDy03N2zFdRXf4+4RYVodIDkLBb55WRN7CI/9judvgE8sdueWaoxB9h8Rvi03ZtOj0WZ0G4/RPwikzJ4XWI+1W9mBAyH61i+Cokh93ltoks8EcvvDPdbFEZbdnpU1y7YqmmjUGQpD+zdRfuj3QpHpHxskFngEdV5kgHIqF/ZKR9v1oP2Skfb9aJqCKfQ6fuN+QUcDdlC/slI+360H7JSPt+tE1BB6HT9xvyCMDdlXtkrrKS+VfrOBTuX4n4RYYIIsghbDGGN0XWtwiyRtczChP61jOr9tc+eKyXrKI6q5MfHe3hl4RoF6GkpvN7xGY3ReoSVQSy8pS1KZMHatQW0J6vfkMjFdXDLJH7F7a259PytlLNFE/27X0vy6/hMLrmlHO40p7YssrabydcUxsIOi6lvur+OUQt932qEmWEdxQCYV6S1rkdAxFBQkZVgunZ6XMk+V2t2dWqcAriNGIzIzOm6njHn6eJ7ZP8A5u5a8gPin08jHM9sc9OZPwUwJwt2CZgYOTiVhQcmMitSTmeIhltDd8+UFxoCAeuoGEpQAAilcqcTDe3bVMU5OzqJMsCgw5NTzdXzemLBdW0JwBX6QoAQ2e6H8fGYWuDDmNTokMnBpXNL+RvkNRsqxs7ZX8peZSi0mgHQdLSkStgZZslVmlXcKS4bo51AGE8aHUHURKW2zSR84r4KgrgOYzFKrwEV2zXaqIsubkcXRmjNWrSmZOFQM9aHSlY2TwMrGhzCMhlt582WOCd9E4tcDmbk6/Hx/HNeWyySrPV2dgK4eToC+KlQK9XDT6XsMMkslqt3RkryUnjUhPOdXP6yhres0shLMzHlBWpqclYa8ItFlteOzWez1dS0gMMBoSAMx6N2+EjuGOhBklbYX5DX9ebJ0ziTJyI4nXNrnLl+1IDaOXYpKyFblHXI4chXvO4d2Ziy2G/UfuPA/gYy62XI8sYh00H0l3feG73d8SMm2cmod2wJurq33Rq3u74oHEphJm3Lb9rQeHQlmRz3/S1NXBjqM52T2se02tZYBWWu4mpbJtfRpGjQ9ikErA8apJLGY3lpRBBBFiqTS95DPZ5yKKs0t1A0qShAGffGReTCVMCzqqQwDCmYFc8t+Ua3fU4pZpzKaFZcwg8CEJEZM8sTampLakMamvGu+KZeHOqxia6xGmhVkfERSOwuFwfmFK26TjrMs9OSopCVowNHqADvAlk09ERUyhPSFD6D5xCcq0zpIZZbMobUClTkR7mMTnP8ieXExcGLRmOKtMbAVoMIBIAz3wkmpix2GQYXfQ/ApzDUiRuJhxD6j4hQMySRnqOI/WURl52DF0lyce384nbVY3lMwBDhcNWWtOkBSoIrQ1GehqOMNsSt9k+z8oyEFpzTKnndE4SMPnqo277fygocmGo/GH8iIy9buZG5RMjqaaHvH4wvZLzUoWJpTUcP/sBGoWyeBrwJoBkeY2O3w2T2124S1xHzDieER112Npr8tN/pH5cBuhCzSWtMzGw6AyA493xiwZLrr2R+PCJWspSOFGwxN98+8dhsOu6cIY8e1U09MNWnk+HCPBAAlBKX5WvWzjiZIyyzhWyWNpmgy4nSHXOkqymqfOTRv+iphhTcOmqM2iw3PLwWCp4jFBk43Ow/K1Kz9Rfuj3QpHEpqqDxAPsjuHSUIggggQiCCCBCIIa3dbeVlht9BUcDSHURY8PaHN5FcBumV7zkWUxmNhXiBU13UEZ5IlqCeQpTFXk3HeCcO6pwjI103axcNtmpZgR9YvuMUlcL/AGW9hhlTR3Ze6V1c5bIGkZfX5qEvNGLMMBU4uiCBiANcssvRE7Y5jyZdlDkqnzvK5YiAWDCgFTX4x07TKCp00bU+YxxaLMZgklTi5MsXQGjspYE08w9scqKcSsLDYAnMjcbqdLVdnJiaS4gZA6DUD75fJObxuaW4xVC1z5RM11+kv4j2xD2q3rIPJr87NBw5A4FPADVz7PGFbaFSWzS3KhmCOFBA6mKhxUYipYZgeJhPZ2ZS8S2prNPdo0eak4PKZMgLb/rfw8V6aPjEWDMm+372820Tm6Nn7Qzm0WyZyaYSAGIDUJByGijLTXuifuu9rK2KSssmWAOkdSTUVFc/1pEPeNna1qs5Jho1aK2S1GoXcCP0YjbFJeXMKFWDmmVMz4cYyurpIAI4h7O+61toY53GSU+1a3wVivDY6X15IMxK1wA6Hw4dw9ER1snMs2zqnQbAQD1cNDUg92Wke2jaoWUZnFM7CnIffOg8BWPVvQzlVpoDYgrcCpIB6JGlIfUVWKwYXtuQkFdS+he2x1gdvPLTboupt7TFpiSj1QI6ggYFoDWpOLKumWkVC8pzvNdnJPSahPCppTuiz2+yzHClG5QKxbOvKCpFQTXMZf8A2I6zbPlnLTDSpJC/SNT7I6eFQOfic427vnP89VwcVqGswtaL97S32/HRc7CznS0M4FCoFN/ajV7BfyPQN0W9h8Du88UeTKSSNAo4DU/GGlrvRmBC9Ee0wzbSMLbNbYaJM+ukD74sW99Vq8EI2L92n3V9wghcU5GYTTaL+EtH8mb/AGNGaXXZEmoFBCTamjEmrElAoA0IoXrvyBjStpbzSz2SfOmJjSXLZmQU6SgZjPLSM5kLJtIM2xzKFTnLNVaWeFD0l7q5HcaRrp5GtBaTZY6mJziHAXXk2q9F1oeJ36GqneMx6YZT7EGzGZ9v5w7F6TEHJzlLD7WbLUipUnXKtPHWHUy70cFrOxf7JoCN++h0r6I2SsZK3DKAR9P0sUbnxuxREg/X9qMsN9z7OMIOJKjomtBQg5dnSHk6XKtQZ0YrMVWbCQqimKdMJOfDAMt7CGZmg5MM9K7x48YbT7BlVcx+teEIKrhD2i8PtN7p5j4Hz4p7S8WY42m9k7jl4hdWuXMs7FJgApUkEgqQCRXLLUEeaKtaVDszohCAgkV04+Gfoh/eV5zLSyy8VQtatxqxYknfmTD+wyFVGUaU9OYrHn7AHJe9p5fV7A9+b3abDc9TpslbJbVZByQwrpT6XgTHUQsxDZ3xLmh1HCJyzKHXHXo61i6CnfO7DGLlK+JdnTN7fFdjuR1vseqEUnIQ46EvNzU9njDWdeQUUl+t8PziNdyTUmpj09LwmOL2pPaP0/fnJeLquKyS+zH7I+v6Utab9M0YeoOA0PjDKYlBDMCukSNjUS6NNoZYOak0qOFRnXwho97WDNK2RukOS2+z9VfAe6K3fdpInMKkdXeR9ERYbDaBMlI6igZFYDgGUED2xCXvs9NmzWdWQA01JrkANwjy3EGSPjtGM7/2m8gJbkory09o+k/GDy09o+k/GHP7JT+3L9Lf8YP2Sn9uX6W/4wj9Fqu6VnwPTby09o+k/GDy09o+k/GHP7JT+3L9Lf8AGD9kp/bl+lv+MHotV3SjA9e3VefJzB2WopHuPmi2xUtk7vxnlmHRHV723nze/wAItsOOGB4hu7keSvhvhzUDtpIZ7NRQTR1JoK0ArU+EUJaDvMWr5S9o51jkyGk4SZk/k2DVAZeRnPSozXNBnn4RWLBe9mtmS1kzszybU6VN60ycd655ioEehp5wwYXLHV0rpDjb8k+lyHZAy9IEMWHDCwWnfXEvpho0vPLosPNn+EOJdomSKIw+b5RHNN+FgaA99Bl3CH9p5K0LWXlNLAtWtSxRyVA8UGfFo14tdN0u7PQZEaH8KHtAWZlOXPc4yYfER1dMiWk2qirHGSxy3HQQT0aWSrrvOR0yNDQ+I1EcS8jilmh4H8OMcdGCMv0rGVDmuGIZ/Xz9UndF4zRJrLVSpqFltnQ1GIqB0sNWHnI0hK/L7Yy3WVjVcSgA9ahD4gDUnCaDfD+VOFcjyT1BPYcg16Q1GYGlNBERbrsnHEmHrOGFDVadPQ8MxrCmo4ZFKcjg6aW6frLonVNxOWNuYx9db9f3n1Vbmg04/r2xbLH+6l/y0/tEI2W6pcvrdNuH0R8YdT51Osc+yP1lG2kpIoMom+OpS6uq5aj/ACu8ByH7+ZSiORmMu+G863AaZnj+tYbTrQW7hwEImGAYL3KVYjawS4txPW6XvhZQGHRz7t8Mllk6R5MvMWZgwY8ouYC6g9+4RXJO2PLVaYKV8ufIbrarGPm0+6vuEew2uK1tNs0mY3WeWjHxZQTBCUr0IUR8pX/abb/l5n9pjCzaXWbiXECDRXU4WXQ0DDdUCqnI743T5Sv+023/AC8z+0xhc+2vXk8sOMNpnXKOtDc8S4b6K12DbAOOTtiBgNJqrRhn9NBmN3SWoOeQESD3aQBNs78ohFVZTWoI3EZMKRTWodfMfgY7sl4zbMS8t8NTmKVRjSnziZV+8pByGcWxzuZ8FXJA2Tnz3V2F6S5plCavSGMOxFBmKL1c8jU+J76xWr0tDM/IyDjJGbLXSlWHHLOvhCl5bTLPlgLLwz2IWoIKkHep31OVGAI9727bsnWLp/SYdI6j7p3jXWB8xqHdjEbD/cfwOpTKlpWcOi9OqhiP/G3c9538RpuUhd9jlomE6721qe8bvNC4sJByzB0IzHpiSwSJ/V+ZmU6uWBjkKDhWp9GkRJc4GoSNPfGp9FTytDXN5fP5pGeIVIkdKX3Lszrfw8/JFp5MKVPTJFCAch4n4RX1cyjhJJQmvgf1+t0SJj0WAzeiBXv3DzxGalaGh0Nmuby/o9CtnDuJljnQ1N3xSe8NRs5uxH15bJKtYdWW7XfdQcfhDazEWSaZdoUkAVWmueYyPHv0hG87+ebVR0E7I3/eOre7uitld2jchY69Cp1fBzSSe0cTDm0jk4f3uE/tN4ypOUukx+P0R4n6XgMu+IG221phqxr7h3AaAQgzwjMeKiSTcrgAaLBfSmz/APC2f+TK/wBtYfxH7Pfwln/kyv8AbWJCKVJEEEECEQQQQISdms6y0VFFFUAAdwhSCCOAACwQs8+Wf9xZP81/+W0xlUm7nBVWpRhjWueYzBG9TXeNI1X5acrNZScgLUKncK2e0KKndViB4kRlFgxCaA1cgaflFgw2N+eiib3FlZbs2snSaS54M5NM6coB3Mcpo0yNG7zFhsxlzQJtmmaHQEhkOtDvRu4xUGYEUYAj2flDKfOMh1eWzKTUBlPSA4VOTL3MCIkyVzOSrkhZKLOC0aXeooyT1JPJhFNNMIfDlXXEQcXdHNruoYXmSWxS1NDnU5AEkUyw9Id+sQF2bYS5q4bSAP8AyqDg/qGZl+Oa+ETL2Z1U8m2JHG6hBG4jcfERujma7lkfolk1K9o7w31TYT65MK9+8eeO26v7zocM6+FP0Ibx5N6nnHuMay0FYGuIXky1bky795+ENTHUObPdzNmchqd1BxNcgO8x1zmsFyuMjfKbNCaBSdIVaQqLjmMFXv39wGrHwhC33/KldGSBMbtHqDw3ufZ4xWbZbnmNidix4n3DgO4RgkqXOybkE4goWszfmfopO8NoCejKBRe19M/8fN6YhHeOWeEXmRkTBfR+yf8AA2b+RK/sWCPNkv4Gy/yJX+2sEVLqf26xJOlvKmqHR1Ksp0ZTkQYy3af5JJkvp2M8qgz5CY3zi/yph633XO/rbo1mCBC+aiWVmRgwZMnRgVmJ99Tn5xkYTtLArSuWUbR8pdmsXkxmWlAZgqJLKcE7FrRXGYXStajiDGUztkbWLMtpMl2lOK4kGN1G52lgYih4rXjSmcZ5Xm/Zs5/ZOKGljDDV1P8AjHIavOw6blRtns9SQQRTEpBXeMNRQ6rRh+hE3dm0c6z0VvnJemFm0Fc8DkEjI9RqrkAMMQNlmGobHjSlFYNiXXQHd4Q+E3zxbGwRiwWGrqpKqUyyfLQDQDoFb7Oki1AtIbC4ALSmyZa9panLXpKSuRzhlabK6gqVNTSm+ue6KjPn8m6laimakEgqdKowzU04Rabu21mcm3KIsxggZHPQJ6SoRMC5Mc61XDXQ8Y3R1Lm5HNK5KVrsxkndmuKi8pPYIg1qaDwJ49wqYZXhtSFGCzLhH1hAxf0rovianwiFvK9pk9sUxsVNBoqjgo0AhgzxF8jn81bHE2MZLudNLEliSTmSTUk8TWEWMcu8WHZzYO12xTMRAsuhKu9VDmlQEyzB46d8YpoyD2jOf3Ce0NVG5hpKn3DyOrHbjpuFXZaM7BVBZmNAqgkk8ABrGi7K/I+8yky2kouvIqemfvsOr4Ka94iQ+Sm0WaWzyHlLKtYLAs3WmAVqormpWmajKmfGNNibJRI27VgqqWSllMUnP6EaEdCuJElUVVUUVQFA4ACgHojmZaUU0LKDwJAhWKrtDOpOP3VjNV1HYMx2vmsb3YRdWPy2X209YfGDy2X209YfGKV5TB5TCv1u7ufX9Kntzsrr5bL7aesPjB5bL7aesPjFK8pg8pg9bu7n1/SO3Oyt11W/lFoT0h7RuMPopVhvArMUrmagU7VTSnni6xvoKkzx58wrY34gk7RZ1mKUdVZWFCrAEEHcQcjGbbS/JCAC9gIXf5PMY8n/AOp82lHgM1y0XWNNgjerF85TeVkzDKmo6TBmZbgBwOKkHDMX7Skwha3VsPVOT0xFgoenRx0IIFdaUj6DvzZ2z2yXydolLMXUE5MjdpGHSRu8EGMp2p+SufIq8itqlDPCBS0yx7pw8KNloxgQqtdtkUghgFaimitiwHOoDbxkDnxzh/YrdPshqhrLrUrSqHjVdVP2k89YirtmKuLOorQ5UKsNVcHNGHA6RJrO84jqFZ7vveRaqD93NOiEjpH/AMbaOO7Ju6FZ13P1e/WM9vGoZiq9Do4ujVantbqmJyz7U2hZLIJh/wAOjnOYqsr1UOelTojM5ipzi+Ooe3JZZaWOQ3IVitk6RZP3hxTN0taYvPuQeOfdFWvbaGZPyJwJulr1f6t7HvPsiMeZCLPHHOLjdyuYxrBZosumeEmeBFZmCqCzMaBVBLE8ABmTGibK/JC70mW04F15FT0z99h1fAZ94iJNlNUe5rhtFsfBZ5Zc7zoi97NoPf3RreyfyVSLNSZPpPnDMVHzaH7K7z3t7IuF33dKkIJcpFloNFUUH5nvhzEC5dQBBBBEUIhlfF7y7NJabNNFUecncBxJMOLVallozuwVVBLE6ACMvQTb8tlTiSxSTppX4u3+kH00yyYcm8zyTKgohOTJKbRtzcfwOp0Smz11Tb3tJtlqBFnQ0ly/otQ9UcVH0jvOW4gagBCdmsyy0VEUKqgBVGQAGghWOxR4B1PMqFdWmqeLCzG5NboB/Z1Kp+1PyaWe1Fpks+TzzmXQApMNP8VNH3ZijfajKb+2ctFibDPl4FJos0dKQ/CjayyajovTPSusfQ0Jz5CupV1DKwoVYBlIOoIOREWrAvmidaStRShYUzUNoa5g6g9xB4EGOkmAUplWUf8Adlxp203yQqQWsJC7/J5jNyR48m1C0o8BmuVKLrGYW+xzZVoWQ8qZLmYHHJsvSJ5SWRhIqHB3FSfTHRzQk2eHV03LPtb4JEtnOVSMlUcWY5Ae3hWLtst8kcyZSZbCZaaiUp+cb7x+h4Cp8I1S7brlWeWJclFloNyinnPE95iRcuKmbKfJRJs9JlpInzdQtPmkPcPpHvPoEXwCPYIjddVJ292NaaRa7LVbTLoejlygXT+sbuIy4Q+2G2zW2y8L9G0Sx010ruxr3cRuPmraIzvbfZeZZ5vOFi6LqcU1Boe09N4P0hv14xke0xu7RvLUflPaWVlZEKSc2cP8btv4nodNlokRF57OrOmYy7LkBQAbvGFdnL48qs0ucUaWXFSreio4qdQd4iSix8bJm2cLhJJYixxjeMwbHwVd/Y1frX9Cwfsav1r+hYsUEUegU/d+/wDap7Nuyrv7Gr9a/oWD9jV+tf0LFigg9Ap+79/7R2bdlWdlrpNWmtuJVK9xILfgPPFmjxVAFAKAbo9i6ngbAwMapNbhFkQQQRepIggggQq3tRsFZrb02BlTqUE+XQPloGqCrrmcmB1yoc4yfaHZK1WAkzVxSvr5akyv/YlS0k95qv2t0b5HhFcjAhfMdqtDA1zANCCD3U1GTKRuNYUabmw+zJP+9Gt7TfJPJm4nshEiYakyyK2dzrmo/dnXpJxqQ0Zs2xVvNraT5K6tglgHWUQrTasJmmHpDWh7o6OaFDs8WPZfYC020hqclJ+tcaj7C6t46d8aBsr8lMmRSZaaT5uuH/CQ9wPXPe3oi9gUiRchQezOxlmsK/NLVyOlNahdvPuHcKCJ2CCIIRBBBAhEEEECFH37cku1yGkza4W3g0IIzBHgeMKXTdcuzSllSlwoooOJO8niSc4eQRHCL4tVb20nZ9lc4b3tpfdN7Zb0lLidqD9acYZptDLOizPV/OKrtJbC1pVToCTTvFPjD6Q2UKqmufHMY22sFlc8g2U9z6nZf1fzg59Tsv6v5xAWpWZSFdkPaUKT/rVh7IgLjv2ZyNk5QtOmWiz+UM7GVLWWFSRj6qjKs0U18YgK6Ui4suYyr9z6nZf1fzjlr5lEglHJGhwZiutOEU2VtSGIUJWY0wS0AboNWS07EHKjo4EbOmoyrWIkbVTlks5q00S7wcIxQSwLPbBKUMVXEWVSoFCAQGrU0IkKuY6BGJy0rn1Oy/q/nBz6nZf1fzinC+HExkws7mYqhMSBE+YExqNhBw66hjVtw0bNtj0XYSXpKkCfNqygoA8+W6ACuJ1Mh9DQ010rz0yY6BGJyvXPqdl/V/ODn1Oy/q/nFNtm0FGmS11EuYysCGwsksPRhSimjAgEnwiUss4lFJ1KqT4kCImulAubIxlWBb7Tg4/ph8rBhUZg+0RWpTxMXM3QI4Mae/8AGNdLVOlNnKTXEp6xoMhXuFBHEi0Bq01BoQciD3iFY4EkYi28gA+AJI95jfmrF3BBBHUIggggQiCCCBCIjrwvyXKIU1Zjoq5n8hD6c1FJ7ozrygvanJ4Ae+MlZM6GLE3moPdYK5LtAD/hv/p+Me8/D6t/Z8YhkbKOsUKxXy2VeMqX5+H1b+z4x7z8Pq39nxiDtEvGjISQGUrUEqRUEVBFCDnqM4p5viY6I7FjyHk8iYAzIGnvbZUmYThYNVQlQK0Im51BixlZK7VdxFaXz8Pq39nxg5+H1b+z4xQjfNpcyyrSkVrZOkUwMxKSjak6RLjMmUp6NMxrnSFpu1OFZLNgAebaUmHPoJIl2l8VK1/wVr9490d9Lm6ef/EYirvz8Pq39nxg5+H1b+z4xn8q/Js2dJVuiUthlNhqgmKbumzxiXE1M3XIk5qDkchacURdWyt5lGIqX5+H1b+z4x2l9rvRgOORp6DELihWS0Da6QlGMqzKa5iPYaXU3zS+cegkQ7h004gCrQiCCCJLqI8Mex4YELOr9/ix/V+ESsnSIm/j/wBWP6vwiVkHKPM1v+pd4fYLM/3ilIYcwSMCJgqqSWs6qSxHIuJYZDU51EtMznl3mGW0998gvRcK+Ca4LYQnzag9JmI3kDCvSNeAJDa1X1ODueURJYmSJZJSolCZKSa8xiW78ArkC4JqIg1jrXHnRFlJ/s5JpSkwnErhzNmmYGVSoKuWxL0SVyOYJB1MeDZmz4MGA0wTpfXeuG0TBNmiuKtWcA1rUbqRDWi0utpnTZc1Ww2ayEnCrCYPKbWCKqQBliFRvod1CvMtjLOFHCjlbSOTAUCa6orKpqM3OffErP73my6paZcUojMPXErYxMmCZiRBLBxhsVcIoc8861qYOYZGF1wZTJQkOMTZyxyhpWta1mzDi1JbWIGy7RTmRGM2SFcyQ0zofMlsZeqq5wqcIRcdCrE1xaQpar0eXOnET8SrZZUxBRCrHlLQJjCgzoAhNO6u6DA/ldFipnmGTjZ6NVgwI5SZh6ahGouLCCQBmB7zD9EAAA0AAHgMorlsv93tCSpE2XgabKQuAJlA1ntc1qUNK/NJThCt0XxNmzqEpSs4NLqgdML0QgBy+lMWIZ4wRTQxLHWuSuWVjlRNXN1W++fcIhZRiZuXqt98+4Ru4f76mzmpGCCCHauRBBBAhEEEECEQQQQISVp6jeEZvZ/4h/N+MaRaeo3hGbSD/wBS/m/GFvE/8HiqpeSn00jqOUOUV+8rZNFqUIJoCzJANFmtLeW5pMOQ5NQoJqSS1VrkKGEjG4lUFYoZrKkFHYCUULl3NFwmZLYAsx0Lq0sZnMFBwivXYZqybL5Q1qOOTimECYzieVl9FwgxoAA1BQCta5kQlJs8+VKUy+Wq9ovAMtGIEtjbZktgtOjV1lENvx78Qi3s7a+c/wClKytJsUp0pyctkLcpTCpUsW5THSlCxY4sXE1jkXRIxl+RlYySS/JpiJKlCSaVJwkr4EiK5aUnS/KGlidyjNZnP71gZRElJxTUcoFWZ0V6Y3DMVVkz5gKco9oMkmbhwS54dWGDCszo8qRlNIYgKagZ5EmA6HzzRZT1muqRLAEuTKQK2IBUVQHwYMQoMmwHDXWhppDuKqpeTMqotGEWxjN6M56ynkTQhAoca8o0uuCtKZ0w5JyHtbrNdTOxqttaSjgorP5RNFnDBqaJgoCQKEHgQGMnO65ZW6FZMQGzzucZLzChCUWYk5WVuliNZqgkEYcgKAg8aRPSYiBZ1kKduj90vn/uMPIZ3R+6Xz/3GHkemi9wfALQOSIIIIsXUQQQQIVA2su5xNxgVz9h1hjIvJgKYH9EaTNs6t1gDCPNsvsiMFRQsmdiJsVW5lzdUA3oTqjerBzoew3qxf8Am2X2RBzbL7IjP6qZ3io9l1VA5zPYb1YOdD2G9WL/AM2y+yIObZfZEHqpneKOy6qgc5n6ts/s6wc5nsN6sX/m2X2RBzbL7Ig9VM7xR2XVUAXmew3qwc6GtcDV44Yv/NsvsiDm2X2RB6qZ3ijsuqpVjvBmNAjk8KRc7psxSWA3WNWPid3ohWXYkU1CgQvGqmo2wEkElTazCiCCCNqmiCCCBCIIIIEIggggQuJq1UjujNL0srypxahodad2hjTobz7Cj5soMUzwiZmAqLhcWWey74y6reqY655+y3qmL3zTK7Ig5pldkQs9Ut7yr7LqqJzz9lvVMHPP2W9Uxe+aZXZEHNMrsiD1S3vHz4o7LqqJzz9lvVMHPP2W9Uxe+aZXZEHNMrsiD1S3vHz4o7LqqJzz9lvVMHPP2W9Uxe+aZXZEHNMrsiD1S3vHz4o7LqqLzz9lvVMPLFeBc0VWLHQUIi3c0yuyIWkWJE6qgR0cKaDfEUdl1RYbPglqp1Az8dT7YXgghuAALBXIgggjqF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2814286892"/>
              </p:ext>
            </p:extLst>
          </p:nvPr>
        </p:nvGraphicFramePr>
        <p:xfrm>
          <a:off x="2141974" y="1143000"/>
          <a:ext cx="6849626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359840" y="-1557"/>
            <a:ext cx="28418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Hecatonchire</a:t>
            </a:r>
            <a:r>
              <a:rPr lang="en-US" sz="1600" b="1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Project, July 2013</a:t>
            </a:r>
            <a:endParaRPr lang="en-US" sz="1600" b="1" i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81200" y="5352480"/>
            <a:ext cx="693420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2">
              <a:lnSpc>
                <a:spcPct val="150000"/>
              </a:lnSpc>
            </a:pPr>
            <a:r>
              <a:rPr lang="en-US" sz="1000" b="1" dirty="0" smtClean="0"/>
              <a:t>Quicksort over 1GB of data</a:t>
            </a:r>
          </a:p>
          <a:p>
            <a:pPr marL="171450" lvl="2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 smtClean="0"/>
              <a:t>Main host: Intel i5-2500, 16GB RAM; memory capped with a </a:t>
            </a:r>
            <a:r>
              <a:rPr lang="en-US" sz="1000" i="1" dirty="0" err="1" smtClean="0"/>
              <a:t>cgroup</a:t>
            </a:r>
            <a:r>
              <a:rPr lang="en-US" sz="1000" dirty="0" smtClean="0"/>
              <a:t>.</a:t>
            </a:r>
          </a:p>
          <a:p>
            <a:pPr marL="171450" lvl="2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 smtClean="0"/>
              <a:t>Memory providers: Intel i5-2500, 16GB RAM; Intel Xeon X5650, 96GB RAM</a:t>
            </a:r>
          </a:p>
          <a:p>
            <a:pPr marL="171450" lvl="2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 smtClean="0"/>
              <a:t>Parallel execution, 4 threads (corresponding to 4 cores).</a:t>
            </a:r>
            <a:endParaRPr lang="en-US" sz="1000" dirty="0"/>
          </a:p>
        </p:txBody>
      </p:sp>
      <p:sp>
        <p:nvSpPr>
          <p:cNvPr id="17" name="Text Placeholder 13"/>
          <p:cNvSpPr txBox="1">
            <a:spLocks/>
          </p:cNvSpPr>
          <p:nvPr/>
        </p:nvSpPr>
        <p:spPr>
          <a:xfrm>
            <a:off x="0" y="1143000"/>
            <a:ext cx="1828799" cy="4243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50000"/>
              </a:lnSpc>
              <a:buFont typeface="Wingdings" pitchFamily="2" charset="2"/>
              <a:buChar char="Ø"/>
            </a:pPr>
            <a:r>
              <a:rPr lang="en-US" sz="1100" dirty="0" smtClean="0"/>
              <a:t>Leading Example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100" dirty="0" smtClean="0"/>
              <a:t>Transparent Memory Scale-out</a:t>
            </a: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Ø"/>
            </a:pPr>
            <a:r>
              <a:rPr lang="en-US" sz="1100" b="1" dirty="0" smtClean="0"/>
              <a:t>Memory Mirroring</a:t>
            </a: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Ø"/>
            </a:pPr>
            <a:r>
              <a:rPr lang="en-US" sz="1100" dirty="0" err="1" smtClean="0"/>
              <a:t>Hecatonchire</a:t>
            </a:r>
            <a:r>
              <a:rPr lang="en-US" sz="1100" dirty="0" smtClean="0"/>
              <a:t> Project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529" y="336997"/>
            <a:ext cx="6988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Memory mirroring: synthetic evaluation</a:t>
            </a:r>
            <a:endParaRPr lang="en-US" sz="32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1905000" y="1143000"/>
            <a:ext cx="76200" cy="5257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1629" y="893549"/>
            <a:ext cx="68425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20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336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s://si0.twimg.com/profile_images/2347555447/saphanawatch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466" y="1600200"/>
            <a:ext cx="2054832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Placeholder 13"/>
          <p:cNvSpPr>
            <a:spLocks noGrp="1"/>
          </p:cNvSpPr>
          <p:nvPr>
            <p:ph type="body" sz="half" idx="2"/>
          </p:nvPr>
        </p:nvSpPr>
        <p:spPr>
          <a:xfrm>
            <a:off x="0" y="1143000"/>
            <a:ext cx="1828799" cy="4243615"/>
          </a:xfrm>
        </p:spPr>
        <p:txBody>
          <a:bodyPr>
            <a:normAutofit/>
          </a:bodyPr>
          <a:lstStyle/>
          <a:p>
            <a:pPr marL="285750" indent="-285750">
              <a:lnSpc>
                <a:spcPct val="250000"/>
              </a:lnSpc>
              <a:buFont typeface="Wingdings" pitchFamily="2" charset="2"/>
              <a:buChar char="Ø"/>
            </a:pPr>
            <a:r>
              <a:rPr lang="en-US" sz="1100" b="1" dirty="0" smtClean="0"/>
              <a:t>Leading Example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100" dirty="0"/>
              <a:t>Transparent Memory Scale-out</a:t>
            </a: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Ø"/>
            </a:pPr>
            <a:r>
              <a:rPr lang="en-US" sz="1100" dirty="0" smtClean="0"/>
              <a:t>Memory </a:t>
            </a:r>
            <a:r>
              <a:rPr lang="en-US" sz="1100" dirty="0"/>
              <a:t>Mirroring</a:t>
            </a: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Ø"/>
            </a:pPr>
            <a:r>
              <a:rPr lang="en-US" sz="1100" dirty="0" err="1" smtClean="0"/>
              <a:t>Hecatonchire</a:t>
            </a:r>
            <a:r>
              <a:rPr lang="en-US" sz="1100" dirty="0" smtClean="0"/>
              <a:t> Project</a:t>
            </a:r>
          </a:p>
        </p:txBody>
      </p:sp>
      <p:sp>
        <p:nvSpPr>
          <p:cNvPr id="9" name="Content Placeholder 1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2400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50266" y="1600200"/>
            <a:ext cx="3180679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u="sng" dirty="0" smtClean="0"/>
              <a:t>A Standard Configuration:</a:t>
            </a:r>
            <a:r>
              <a:rPr lang="en-US" sz="1400" dirty="0" smtClean="0"/>
              <a:t> (</a:t>
            </a:r>
            <a:r>
              <a:rPr lang="en-US" sz="1400" smtClean="0"/>
              <a:t>at t</a:t>
            </a:r>
            <a:r>
              <a:rPr lang="en-US" sz="1400" baseline="-25000" smtClean="0"/>
              <a:t>0</a:t>
            </a:r>
            <a:r>
              <a:rPr lang="en-US" sz="1400" smtClean="0"/>
              <a:t>)</a:t>
            </a:r>
            <a:endParaRPr lang="en-US" sz="1400" u="sng" baseline="-25000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200" dirty="0" smtClean="0"/>
              <a:t>8 Intel Xeon E7-8870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200" dirty="0" smtClean="0"/>
              <a:t>1TB RAM (for 5TB uncompressed data)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200" dirty="0" smtClean="0"/>
              <a:t>10.8TB Storage</a:t>
            </a:r>
            <a:endParaRPr lang="en-US" sz="1200" dirty="0"/>
          </a:p>
        </p:txBody>
      </p:sp>
      <p:pic>
        <p:nvPicPr>
          <p:cNvPr id="1032" name="Picture 8" descr="S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9" y="22671"/>
            <a:ext cx="628650" cy="31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81200" y="5985303"/>
            <a:ext cx="6858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SAP HANA PAM: Supported Hardware Platforms for SAP HANA Single Node, June 2013</a:t>
            </a:r>
          </a:p>
          <a:p>
            <a:r>
              <a:rPr lang="en-US" sz="1050" dirty="0">
                <a:hlinkClick r:id="rId4"/>
              </a:rPr>
              <a:t>https://websmp209.sap-ag.de/~sapidb/011000358700000701932011E</a:t>
            </a:r>
            <a:endParaRPr lang="en-US" sz="1050" dirty="0"/>
          </a:p>
        </p:txBody>
      </p:sp>
      <p:pic>
        <p:nvPicPr>
          <p:cNvPr id="1034" name="Picture 10" descr="http://www.vibrant.com/images/products/ibm_p55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684" y="3886200"/>
            <a:ext cx="2777982" cy="1140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650098" y="3886200"/>
            <a:ext cx="2374368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u="sng" dirty="0" smtClean="0"/>
              <a:t>Solution: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200" dirty="0"/>
              <a:t>“Off the shelf”</a:t>
            </a:r>
            <a:endParaRPr lang="en-US" sz="1100" dirty="0"/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200" dirty="0" smtClean="0"/>
              <a:t>IBM x3950 X5 Server System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200" dirty="0" smtClean="0"/>
              <a:t>94,707$ - 122,547$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59840" y="-1557"/>
            <a:ext cx="28418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Hecatonchire</a:t>
            </a:r>
            <a:r>
              <a:rPr lang="en-US" sz="1600" b="1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Project, July 2013</a:t>
            </a:r>
            <a:endParaRPr lang="en-US" sz="1600" b="1" i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529" y="336997"/>
            <a:ext cx="52659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SAP HANA: Scale-out use case</a:t>
            </a:r>
            <a:endParaRPr lang="en-US" sz="32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905000" y="1143000"/>
            <a:ext cx="76200" cy="5257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1629" y="893549"/>
            <a:ext cx="68425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09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9144000" cy="336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S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9" y="22671"/>
            <a:ext cx="628650" cy="31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data:image/jpeg;base64,/9j/4AAQSkZJRgABAQAAAQABAAD/2wCEAAkGBhMSERUUExQVFRUWFxYXGBYYFxcVFxYWFxQVFRcYGB0aGyYeGhkjGRcWHy8gIycpLSwsFx4yODAqNSYrLCkBCQoKDgwOGg8PGiklHyUsLDIqLDAwNC0pLC4sLCwqKi0pKSosLDQ0LCwsLCwsKiwsLCwsLSwsLCwsLywsLCwqLP/AABEIAKwBJQMBIgACEQEDEQH/xAAcAAABBQEBAQAAAAAAAAAAAAAAAwQFBgcCAQj/xABIEAACAAMFAwcHCQYFBQEAAAABAgADEQQFEiExBkFRExUiMlJhcRSBkZKhsdEHI0JTYnLB4fAWMzRzgrJDdKKz0iQ1Y4PxxP/EABoBAAIDAQEAAAAAAAAAAAAAAAAFAgMEAQb/xAA3EQABAwIEAwQKAgEFAQAAAAABAAIDBBESIUFRBTFhE1KB8BQVIjJxkaGxweFi0TM0QkNy8SP/2gAMAwEAAhEDEQA/ANZ2svx7JZmnJKM0rTIZBQfpNvwju9gzCuzu0Eq2SFmyz3Mu9G3qf1mIkXQEEEAgihBzBB1BjLr1u6bc1r8pkAtZJho6D6NfomvA5q3m8c8j3RnF/t16dU3oqeGrjMIyl5tOjv49DstTghrdl5y7RKWbKbEjioPvB4EHIiHUXg3zCVOaWEtcLEIggjidOVFLMQqjUk0AjvJRXcEU2+tu9Vs4r/5GGX9IOvifREXc99zlq/KMSWzxGoOmo+ELpOIxMdYZ9Uwj4fK9tzktGgiIu3aOXMoG6Dd+h8D8Yl42xyskGJhusckbozZwsiCCCLFWiELbbpclDMmMERdWOQEKzZoUFmIAAJJOQAGpMZdb7VNvu1cjKJSxyjVn7W7F945hRuGZ4RVLJgFhmTyCYUNF6S4uecLG5udsNh1OgWoSpqsoZSGUgEEGoIOhB3iO4b2CwpJlrKljCiAKo7h7z3w4iwdVhda5w8tEQQQR1RRBBBAhEEEECEQQQQIRBBBAhEEeM4GZyiHvfaaVIFWYDhvJ8BEXODRdxsFJrS42aLlTMEM7HeiTBUHzb4dgx1pDhcclxzS02K9gggjq4iCCCBCIIIIEIggggQiEbZY0mo0uYoZGFCDoRC0EC6CQbhZVIebcdrKtiexzjkczh76dtRke0APAajZ7QrqrowZWAIYGoIOYIiF2vm2VpDSrSahxkq0Lg7mXgRxOUZNYL/n2ZfJWmMJJJIplr36hTvHEwtfO2mcWDMaDUL03YHi0XajKUe9/Mbj+Q13Wr31tjKk1VPnJnAHoj7x/ARSLzvibaGrMao3KMlHgPx1hgI9EKJ6qSbny2XIKWOHlz3QYfXe3RPj+EMHcDWHF3z8j4xmstN1JBolrs2hmSqA9NeBOY8Du8IhQY9DRNkjoziabFRfG2QWcLrQ7vvWXOHROe9TkRDyM0lzSCCCQRoRkRDLaTbue6eSSjWY/RaYOsFOq5ZV4ncPSHMPEQRaQZpe3g75pA2I5a30G6ebVX9NvG0eQWM/Ng/OzBoaa6fQHtOXjerguGVY5KypQyGbNvdt7N3+4UER+xGzkmyWcCWQ7vQzJg+keHco3D4xYo3Qs/wCR3M/QdFTX1TLClp8o2/Nx1cfwNAiG068ZaHCzUI3UPwhzFRv+fSew+7/aIrrKgwR4mjVJJHYRdWLniV2/Y3wg54ldv2N8IpvlUHlUKfW0ndCp7cq5c8Su37G+EHPErt+xvhFN8qg8qg9bSd0I7cq2XJbsaBWPSUCtdSOPjElFKu21tyqYM2JpTiN9e6kXWGXD5zLFZ3MZX3VsTsQRBBCU60qup80MFalYIhZO1Elppl4hUDOmYGdMzpWJdJoOhiLXtd7pupOY5vvCyrO0t5MGMpHCTCCQSK5ClaDjnGe3hY5qtWbUk/TriDef8ItW1tqKW6UVFZnSCZVBrQEU40OsMpt8IFYMuAjAuA9NZmXSqKZeekKuI0sjhjdfDpt5v8PFNOH1UbTgbbFrv4eHx8F5d9vbUHJdWrQL4ndEtcm2onWhJMs4hXpPSgI4D4xUrPJa22oyMfJylL0CjogKdw7RG8xKzbdIsNUs0qswihmuNfPliHhQRlpMVOO0e6zfv8AtVUBOcDW3d9viVpqTwSQDpCkZTct/TeUd2diTTwGuQGlIut3bSBut6d3n4Qxg4jFKbcvil83D5Yhfn8FYYIb2G3LNTGmYqRXjT8IcQwS9EEEECEQQQQIXE2aFUsTQAEk8ABUxR7828Y1SzgqNC7Dpf0g6eJz7otl/fws/+TM/saMokWoMML58G3iFXEJ5GWaw2v8ANM6GFj7udouZk0sSzEknUk1J8TDe22ITVwnXceBh+1gOozHt9EItNA0zMI9U+Y8xkOabEKIuu2mW3IzciOqT7B4cIlJlo4RH3nY+VH2hofw8IQu23V+bfJxlnvp+MTw3zW2ZoqGGePmPeH5HTfZPyYd2FsjDUwvZG1gSxSCTIXWYDDINDS9b2ElK5Fj1R+J7hHLXVsTHyPDGC5K6v++jKGBM5jaUzwg76ceEd7P3PyIxNnMbU60rnT4wzuC7SDy03N2zFdRXf4+4RYVodIDkLBb55WRN7CI/9judvgE8sdueWaoxB9h8Rvi03ZtOj0WZ0G4/RPwikzJ4XWI+1W9mBAyH61i+Cokh93ltoks8EcvvDPdbFEZbdnpU1y7YqmmjUGQpD+zdRfuj3QpHpHxskFngEdV5kgHIqF/ZKR9v1oP2Skfb9aJqCKfQ6fuN+QUcDdlC/slI+360H7JSPt+tE1BB6HT9xvyCMDdlXtkrrKS+VfrOBTuX4n4RYYIIsghbDGGN0XWtwiyRtczChP61jOr9tc+eKyXrKI6q5MfHe3hl4RoF6GkpvN7xGY3ReoSVQSy8pS1KZMHatQW0J6vfkMjFdXDLJH7F7a259PytlLNFE/27X0vy6/hMLrmlHO40p7YssrabydcUxsIOi6lvur+OUQt932qEmWEdxQCYV6S1rkdAxFBQkZVgunZ6XMk+V2t2dWqcAriNGIzIzOm6njHn6eJ7ZP8A5u5a8gPin08jHM9sc9OZPwUwJwt2CZgYOTiVhQcmMitSTmeIhltDd8+UFxoCAeuoGEpQAAilcqcTDe3bVMU5OzqJMsCgw5NTzdXzemLBdW0JwBX6QoAQ2e6H8fGYWuDDmNTokMnBpXNL+RvkNRsqxs7ZX8peZSi0mgHQdLSkStgZZslVmlXcKS4bo51AGE8aHUHURKW2zSR84r4KgrgOYzFKrwEV2zXaqIsubkcXRmjNWrSmZOFQM9aHSlY2TwMrGhzCMhlt582WOCd9E4tcDmbk6/Hx/HNeWyySrPV2dgK4eToC+KlQK9XDT6XsMMkslqt3RkryUnjUhPOdXP6yhres0shLMzHlBWpqclYa8ItFlteOzWez1dS0gMMBoSAMx6N2+EjuGOhBklbYX5DX9ebJ0ziTJyI4nXNrnLl+1IDaOXYpKyFblHXI4chXvO4d2Ziy2G/UfuPA/gYy62XI8sYh00H0l3feG73d8SMm2cmod2wJurq33Rq3u74oHEphJm3Lb9rQeHQlmRz3/S1NXBjqM52T2se02tZYBWWu4mpbJtfRpGjQ9ikErA8apJLGY3lpRBBBFiqTS95DPZ5yKKs0t1A0qShAGffGReTCVMCzqqQwDCmYFc8t+Ua3fU4pZpzKaFZcwg8CEJEZM8sTampLakMamvGu+KZeHOqxia6xGmhVkfERSOwuFwfmFK26TjrMs9OSopCVowNHqADvAlk09ERUyhPSFD6D5xCcq0zpIZZbMobUClTkR7mMTnP8ieXExcGLRmOKtMbAVoMIBIAz3wkmpix2GQYXfQ/ApzDUiRuJhxD6j4hQMySRnqOI/WURl52DF0lyce384nbVY3lMwBDhcNWWtOkBSoIrQ1GehqOMNsSt9k+z8oyEFpzTKnndE4SMPnqo277fygocmGo/GH8iIy9buZG5RMjqaaHvH4wvZLzUoWJpTUcP/sBGoWyeBrwJoBkeY2O3w2T2124S1xHzDieER112Npr8tN/pH5cBuhCzSWtMzGw6AyA493xiwZLrr2R+PCJWspSOFGwxN98+8dhsOu6cIY8e1U09MNWnk+HCPBAAlBKX5WvWzjiZIyyzhWyWNpmgy4nSHXOkqymqfOTRv+iphhTcOmqM2iw3PLwWCp4jFBk43Ow/K1Kz9Rfuj3QpHEpqqDxAPsjuHSUIggggQiCCCBCIIa3dbeVlht9BUcDSHURY8PaHN5FcBumV7zkWUxmNhXiBU13UEZ5IlqCeQpTFXk3HeCcO6pwjI103axcNtmpZgR9YvuMUlcL/AGW9hhlTR3Ze6V1c5bIGkZfX5qEvNGLMMBU4uiCBiANcssvRE7Y5jyZdlDkqnzvK5YiAWDCgFTX4x07TKCp00bU+YxxaLMZgklTi5MsXQGjspYE08w9scqKcSsLDYAnMjcbqdLVdnJiaS4gZA6DUD75fJObxuaW4xVC1z5RM11+kv4j2xD2q3rIPJr87NBw5A4FPADVz7PGFbaFSWzS3KhmCOFBA6mKhxUYipYZgeJhPZ2ZS8S2prNPdo0eak4PKZMgLb/rfw8V6aPjEWDMm+372820Tm6Nn7Qzm0WyZyaYSAGIDUJByGijLTXuifuu9rK2KSssmWAOkdSTUVFc/1pEPeNna1qs5Jho1aK2S1GoXcCP0YjbFJeXMKFWDmmVMz4cYyurpIAI4h7O+61toY53GSU+1a3wVivDY6X15IMxK1wA6Hw4dw9ER1snMs2zqnQbAQD1cNDUg92Wke2jaoWUZnFM7CnIffOg8BWPVvQzlVpoDYgrcCpIB6JGlIfUVWKwYXtuQkFdS+he2x1gdvPLTboupt7TFpiSj1QI6ggYFoDWpOLKumWkVC8pzvNdnJPSahPCppTuiz2+yzHClG5QKxbOvKCpFQTXMZf8A2I6zbPlnLTDSpJC/SNT7I6eFQOfic427vnP89VwcVqGswtaL97S32/HRc7CznS0M4FCoFN/ajV7BfyPQN0W9h8Du88UeTKSSNAo4DU/GGlrvRmBC9Ee0wzbSMLbNbYaJM+ukD74sW99Vq8EI2L92n3V9wghcU5GYTTaL+EtH8mb/AGNGaXXZEmoFBCTamjEmrElAoA0IoXrvyBjStpbzSz2SfOmJjSXLZmQU6SgZjPLSM5kLJtIM2xzKFTnLNVaWeFD0l7q5HcaRrp5GtBaTZY6mJziHAXXk2q9F1oeJ36GqneMx6YZT7EGzGZ9v5w7F6TEHJzlLD7WbLUipUnXKtPHWHUy70cFrOxf7JoCN++h0r6I2SsZK3DKAR9P0sUbnxuxREg/X9qMsN9z7OMIOJKjomtBQg5dnSHk6XKtQZ0YrMVWbCQqimKdMJOfDAMt7CGZmg5MM9K7x48YbT7BlVcx+teEIKrhD2i8PtN7p5j4Hz4p7S8WY42m9k7jl4hdWuXMs7FJgApUkEgqQCRXLLUEeaKtaVDszohCAgkV04+Gfoh/eV5zLSyy8VQtatxqxYknfmTD+wyFVGUaU9OYrHn7AHJe9p5fV7A9+b3abDc9TpslbJbVZByQwrpT6XgTHUQsxDZ3xLmh1HCJyzKHXHXo61i6CnfO7DGLlK+JdnTN7fFdjuR1vseqEUnIQ46EvNzU9njDWdeQUUl+t8PziNdyTUmpj09LwmOL2pPaP0/fnJeLquKyS+zH7I+v6Utab9M0YeoOA0PjDKYlBDMCukSNjUS6NNoZYOak0qOFRnXwho97WDNK2RukOS2+z9VfAe6K3fdpInMKkdXeR9ERYbDaBMlI6igZFYDgGUED2xCXvs9NmzWdWQA01JrkANwjy3EGSPjtGM7/2m8gJbkory09o+k/GDy09o+k/GHP7JT+3L9Lf8YP2Sn9uX6W/4wj9Fqu6VnwPTby09o+k/GDy09o+k/GHP7JT+3L9Lf8AGD9kp/bl+lv+MHotV3SjA9e3VefJzB2WopHuPmi2xUtk7vxnlmHRHV723nze/wAItsOOGB4hu7keSvhvhzUDtpIZ7NRQTR1JoK0ArU+EUJaDvMWr5S9o51jkyGk4SZk/k2DVAZeRnPSozXNBnn4RWLBe9mtmS1kzszybU6VN60ycd655ioEehp5wwYXLHV0rpDjb8k+lyHZAy9IEMWHDCwWnfXEvpho0vPLosPNn+EOJdomSKIw+b5RHNN+FgaA99Bl3CH9p5K0LWXlNLAtWtSxRyVA8UGfFo14tdN0u7PQZEaH8KHtAWZlOXPc4yYfER1dMiWk2qirHGSxy3HQQT0aWSrrvOR0yNDQ+I1EcS8jilmh4H8OMcdGCMv0rGVDmuGIZ/Xz9UndF4zRJrLVSpqFltnQ1GIqB0sNWHnI0hK/L7Yy3WVjVcSgA9ahD4gDUnCaDfD+VOFcjyT1BPYcg16Q1GYGlNBERbrsnHEmHrOGFDVadPQ8MxrCmo4ZFKcjg6aW6frLonVNxOWNuYx9db9f3n1Vbmg04/r2xbLH+6l/y0/tEI2W6pcvrdNuH0R8YdT51Osc+yP1lG2kpIoMom+OpS6uq5aj/ACu8ByH7+ZSiORmMu+G863AaZnj+tYbTrQW7hwEImGAYL3KVYjawS4txPW6XvhZQGHRz7t8Mllk6R5MvMWZgwY8ouYC6g9+4RXJO2PLVaYKV8ufIbrarGPm0+6vuEew2uK1tNs0mY3WeWjHxZQTBCUr0IUR8pX/abb/l5n9pjCzaXWbiXECDRXU4WXQ0DDdUCqnI743T5Sv+023/AC8z+0xhc+2vXk8sOMNpnXKOtDc8S4b6K12DbAOOTtiBgNJqrRhn9NBmN3SWoOeQESD3aQBNs78ohFVZTWoI3EZMKRTWodfMfgY7sl4zbMS8t8NTmKVRjSnziZV+8pByGcWxzuZ8FXJA2Tnz3V2F6S5plCavSGMOxFBmKL1c8jU+J76xWr0tDM/IyDjJGbLXSlWHHLOvhCl5bTLPlgLLwz2IWoIKkHep31OVGAI9727bsnWLp/SYdI6j7p3jXWB8xqHdjEbD/cfwOpTKlpWcOi9OqhiP/G3c9538RpuUhd9jlomE6721qe8bvNC4sJByzB0IzHpiSwSJ/V+ZmU6uWBjkKDhWp9GkRJc4GoSNPfGp9FTytDXN5fP5pGeIVIkdKX3Lszrfw8/JFp5MKVPTJFCAch4n4RX1cyjhJJQmvgf1+t0SJj0WAzeiBXv3DzxGalaGh0Nmuby/o9CtnDuJljnQ1N3xSe8NRs5uxH15bJKtYdWW7XfdQcfhDazEWSaZdoUkAVWmueYyPHv0hG87+ebVR0E7I3/eOre7uitld2jchY69Cp1fBzSSe0cTDm0jk4f3uE/tN4ypOUukx+P0R4n6XgMu+IG221phqxr7h3AaAQgzwjMeKiSTcrgAaLBfSmz/APC2f+TK/wBtYfxH7Pfwln/kyv8AbWJCKVJEEEECEQQQQISdms6y0VFFFUAAdwhSCCOAACwQs8+Wf9xZP81/+W0xlUm7nBVWpRhjWueYzBG9TXeNI1X5acrNZScgLUKncK2e0KKndViB4kRlFgxCaA1cgaflFgw2N+eiib3FlZbs2snSaS54M5NM6coB3Mcpo0yNG7zFhsxlzQJtmmaHQEhkOtDvRu4xUGYEUYAj2flDKfOMh1eWzKTUBlPSA4VOTL3MCIkyVzOSrkhZKLOC0aXeooyT1JPJhFNNMIfDlXXEQcXdHNruoYXmSWxS1NDnU5AEkUyw9Id+sQF2bYS5q4bSAP8AyqDg/qGZl+Oa+ETL2Z1U8m2JHG6hBG4jcfERujma7lkfolk1K9o7w31TYT65MK9+8eeO26v7zocM6+FP0Ibx5N6nnHuMay0FYGuIXky1bky795+ENTHUObPdzNmchqd1BxNcgO8x1zmsFyuMjfKbNCaBSdIVaQqLjmMFXv39wGrHwhC33/KldGSBMbtHqDw3ufZ4xWbZbnmNidix4n3DgO4RgkqXOybkE4goWszfmfopO8NoCejKBRe19M/8fN6YhHeOWeEXmRkTBfR+yf8AA2b+RK/sWCPNkv4Gy/yJX+2sEVLqf26xJOlvKmqHR1Ksp0ZTkQYy3af5JJkvp2M8qgz5CY3zi/yph633XO/rbo1mCBC+aiWVmRgwZMnRgVmJ99Tn5xkYTtLArSuWUbR8pdmsXkxmWlAZgqJLKcE7FrRXGYXStajiDGUztkbWLMtpMl2lOK4kGN1G52lgYih4rXjSmcZ5Xm/Zs5/ZOKGljDDV1P8AjHIavOw6blRtns9SQQRTEpBXeMNRQ6rRh+hE3dm0c6z0VvnJemFm0Fc8DkEjI9RqrkAMMQNlmGobHjSlFYNiXXQHd4Q+E3zxbGwRiwWGrqpKqUyyfLQDQDoFb7Oki1AtIbC4ALSmyZa9panLXpKSuRzhlabK6gqVNTSm+ue6KjPn8m6laimakEgqdKowzU04Rabu21mcm3KIsxggZHPQJ6SoRMC5Mc61XDXQ8Y3R1Lm5HNK5KVrsxkndmuKi8pPYIg1qaDwJ49wqYZXhtSFGCzLhH1hAxf0rovianwiFvK9pk9sUxsVNBoqjgo0AhgzxF8jn81bHE2MZLudNLEliSTmSTUk8TWEWMcu8WHZzYO12xTMRAsuhKu9VDmlQEyzB46d8YpoyD2jOf3Ce0NVG5hpKn3DyOrHbjpuFXZaM7BVBZmNAqgkk8ABrGi7K/I+8yky2kouvIqemfvsOr4Ka94iQ+Sm0WaWzyHlLKtYLAs3WmAVqormpWmajKmfGNNibJRI27VgqqWSllMUnP6EaEdCuJElUVVUUVQFA4ACgHojmZaUU0LKDwJAhWKrtDOpOP3VjNV1HYMx2vmsb3YRdWPy2X209YfGDy2X209YfGKV5TB5TCv1u7ufX9Kntzsrr5bL7aesPjB5bL7aesPjFK8pg8pg9bu7n1/SO3Oyt11W/lFoT0h7RuMPopVhvArMUrmagU7VTSnni6xvoKkzx58wrY34gk7RZ1mKUdVZWFCrAEEHcQcjGbbS/JCAC9gIXf5PMY8n/AOp82lHgM1y0XWNNgjerF85TeVkzDKmo6TBmZbgBwOKkHDMX7Skwha3VsPVOT0xFgoenRx0IIFdaUj6DvzZ2z2yXydolLMXUE5MjdpGHSRu8EGMp2p+SufIq8itqlDPCBS0yx7pw8KNloxgQqtdtkUghgFaimitiwHOoDbxkDnxzh/YrdPshqhrLrUrSqHjVdVP2k89YirtmKuLOorQ5UKsNVcHNGHA6RJrO84jqFZ7vveRaqD93NOiEjpH/AMbaOO7Ju6FZ13P1e/WM9vGoZiq9Do4ujVantbqmJyz7U2hZLIJh/wAOjnOYqsr1UOelTojM5ipzi+Ooe3JZZaWOQ3IVitk6RZP3hxTN0taYvPuQeOfdFWvbaGZPyJwJulr1f6t7HvPsiMeZCLPHHOLjdyuYxrBZosumeEmeBFZmCqCzMaBVBLE8ABmTGibK/JC70mW04F15FT0z99h1fAZ94iJNlNUe5rhtFsfBZ5Zc7zoi97NoPf3RreyfyVSLNSZPpPnDMVHzaH7K7z3t7IuF33dKkIJcpFloNFUUH5nvhzEC5dQBBBBEUIhlfF7y7NJabNNFUecncBxJMOLVallozuwVVBLE6ACMvQTb8tlTiSxSTppX4u3+kH00yyYcm8zyTKgohOTJKbRtzcfwOp0Smz11Tb3tJtlqBFnQ0ly/otQ9UcVH0jvOW4gagBCdmsyy0VEUKqgBVGQAGghWOxR4B1PMqFdWmqeLCzG5NboB/Z1Kp+1PyaWe1Fpks+TzzmXQApMNP8VNH3ZijfajKb+2ctFibDPl4FJos0dKQ/CjayyajovTPSusfQ0Jz5CupV1DKwoVYBlIOoIOREWrAvmidaStRShYUzUNoa5g6g9xB4EGOkmAUplWUf8Adlxp203yQqQWsJC7/J5jNyR48m1C0o8BmuVKLrGYW+xzZVoWQ8qZLmYHHJsvSJ5SWRhIqHB3FSfTHRzQk2eHV03LPtb4JEtnOVSMlUcWY5Ae3hWLtst8kcyZSZbCZaaiUp+cb7x+h4Cp8I1S7brlWeWJclFloNyinnPE95iRcuKmbKfJRJs9JlpInzdQtPmkPcPpHvPoEXwCPYIjddVJ292NaaRa7LVbTLoejlygXT+sbuIy4Q+2G2zW2y8L9G0Sx010ruxr3cRuPmraIzvbfZeZZ5vOFi6LqcU1Boe09N4P0hv14xke0xu7RvLUflPaWVlZEKSc2cP8btv4nodNlokRF57OrOmYy7LkBQAbvGFdnL48qs0ucUaWXFSreio4qdQd4iSix8bJm2cLhJJYixxjeMwbHwVd/Y1frX9Cwfsav1r+hYsUEUegU/d+/wDap7Nuyrv7Gr9a/oWD9jV+tf0LFigg9Ap+79/7R2bdlWdlrpNWmtuJVK9xILfgPPFmjxVAFAKAbo9i6ngbAwMapNbhFkQQQRepIggggQq3tRsFZrb02BlTqUE+XQPloGqCrrmcmB1yoc4yfaHZK1WAkzVxSvr5akyv/YlS0k95qv2t0b5HhFcjAhfMdqtDA1zANCCD3U1GTKRuNYUabmw+zJP+9Gt7TfJPJm4nshEiYakyyK2dzrmo/dnXpJxqQ0Zs2xVvNraT5K6tglgHWUQrTasJmmHpDWh7o6OaFDs8WPZfYC020hqclJ+tcaj7C6t46d8aBsr8lMmRSZaaT5uuH/CQ9wPXPe3oi9gUiRchQezOxlmsK/NLVyOlNahdvPuHcKCJ2CCIIRBBBAhEEEECFH37cku1yGkza4W3g0IIzBHgeMKXTdcuzSllSlwoooOJO8niSc4eQRHCL4tVb20nZ9lc4b3tpfdN7Zb0lLidqD9acYZptDLOizPV/OKrtJbC1pVToCTTvFPjD6Q2UKqmufHMY22sFlc8g2U9z6nZf1fzg59Tsv6v5xAWpWZSFdkPaUKT/rVh7IgLjv2ZyNk5QtOmWiz+UM7GVLWWFSRj6qjKs0U18YgK6Ui4suYyr9z6nZf1fzjlr5lEglHJGhwZiutOEU2VtSGIUJWY0wS0AboNWS07EHKjo4EbOmoyrWIkbVTlks5q00S7wcIxQSwLPbBKUMVXEWVSoFCAQGrU0IkKuY6BGJy0rn1Oy/q/nBz6nZf1fzinC+HExkws7mYqhMSBE+YExqNhBw66hjVtw0bNtj0XYSXpKkCfNqygoA8+W6ACuJ1Mh9DQ010rz0yY6BGJyvXPqdl/V/ODn1Oy/q/nFNtm0FGmS11EuYysCGwsksPRhSimjAgEnwiUss4lFJ1KqT4kCImulAubIxlWBb7Tg4/ph8rBhUZg+0RWpTxMXM3QI4Mae/8AGNdLVOlNnKTXEp6xoMhXuFBHEi0Bq01BoQciD3iFY4EkYi28gA+AJI95jfmrF3BBBHUIggggQiCCCBCIjrwvyXKIU1Zjoq5n8hD6c1FJ7ozrygvanJ4Ae+MlZM6GLE3moPdYK5LtAD/hv/p+Me8/D6t/Z8YhkbKOsUKxXy2VeMqX5+H1b+z4x7z8Pq39nxiDtEvGjISQGUrUEqRUEVBFCDnqM4p5viY6I7FjyHk8iYAzIGnvbZUmYThYNVQlQK0Im51BixlZK7VdxFaXz8Pq39nxg5+H1b+z4xQjfNpcyyrSkVrZOkUwMxKSjak6RLjMmUp6NMxrnSFpu1OFZLNgAebaUmHPoJIl2l8VK1/wVr9490d9Lm6ef/EYirvz8Pq39nxg5+H1b+z4xn8q/Js2dJVuiUthlNhqgmKbumzxiXE1M3XIk5qDkchacURdWyt5lGIqX5+H1b+z4x2l9rvRgOORp6DELihWS0Da6QlGMqzKa5iPYaXU3zS+cegkQ7h004gCrQiCCCJLqI8Mex4YELOr9/ix/V+ESsnSIm/j/wBWP6vwiVkHKPM1v+pd4fYLM/3ilIYcwSMCJgqqSWs6qSxHIuJYZDU51EtMznl3mGW0998gvRcK+Ca4LYQnzag9JmI3kDCvSNeAJDa1X1ODueURJYmSJZJSolCZKSa8xiW78ArkC4JqIg1jrXHnRFlJ/s5JpSkwnErhzNmmYGVSoKuWxL0SVyOYJB1MeDZmz4MGA0wTpfXeuG0TBNmiuKtWcA1rUbqRDWi0utpnTZc1Ww2ayEnCrCYPKbWCKqQBliFRvod1CvMtjLOFHCjlbSOTAUCa6orKpqM3OffErP73my6paZcUojMPXErYxMmCZiRBLBxhsVcIoc8861qYOYZGF1wZTJQkOMTZyxyhpWta1mzDi1JbWIGy7RTmRGM2SFcyQ0zofMlsZeqq5wqcIRcdCrE1xaQpar0eXOnET8SrZZUxBRCrHlLQJjCgzoAhNO6u6DA/ldFipnmGTjZ6NVgwI5SZh6ahGouLCCQBmB7zD9EAAA0AAHgMorlsv93tCSpE2XgabKQuAJlA1ntc1qUNK/NJThCt0XxNmzqEpSs4NLqgdML0QgBy+lMWIZ4wRTQxLHWuSuWVjlRNXN1W++fcIhZRiZuXqt98+4Ru4f76mzmpGCCCHauRBBBAhEEEECEQQQQISVp6jeEZvZ/4h/N+MaRaeo3hGbSD/wBS/m/GFvE/8HiqpeSn00jqOUOUV+8rZNFqUIJoCzJANFmtLeW5pMOQ5NQoJqSS1VrkKGEjG4lUFYoZrKkFHYCUULl3NFwmZLYAsx0Lq0sZnMFBwivXYZqybL5Q1qOOTimECYzieVl9FwgxoAA1BQCta5kQlJs8+VKUy+Wq9ovAMtGIEtjbZktgtOjV1lENvx78Qi3s7a+c/wClKytJsUp0pyctkLcpTCpUsW5THSlCxY4sXE1jkXRIxl+RlYySS/JpiJKlCSaVJwkr4EiK5aUnS/KGlidyjNZnP71gZRElJxTUcoFWZ0V6Y3DMVVkz5gKco9oMkmbhwS54dWGDCszo8qRlNIYgKagZ5EmA6HzzRZT1muqRLAEuTKQK2IBUVQHwYMQoMmwHDXWhppDuKqpeTMqotGEWxjN6M56ynkTQhAoca8o0uuCtKZ0w5JyHtbrNdTOxqttaSjgorP5RNFnDBqaJgoCQKEHgQGMnO65ZW6FZMQGzzucZLzChCUWYk5WVuliNZqgkEYcgKAg8aRPSYiBZ1kKduj90vn/uMPIZ3R+6Xz/3GHkemi9wfALQOSIIIIsXUQQQQIVA2su5xNxgVz9h1hjIvJgKYH9EaTNs6t1gDCPNsvsiMFRQsmdiJsVW5lzdUA3oTqjerBzoew3qxf8Am2X2RBzbL7IjP6qZ3io9l1VA5zPYb1YOdD2G9WL/AM2y+yIObZfZEHqpneKOy6qgc5n6ts/s6wc5nsN6sX/m2X2RBzbL7Ig9VM7xR2XVUAXmew3qwc6GtcDV44Yv/NsvsiDm2X2RB6qZ3ijsuqpVjvBmNAjk8KRc7psxSWA3WNWPid3ohWXYkU1CgQvGqmo2wEkElTazCiCCCNqmiCCCBCIIIIEIggggQuJq1UjujNL0srypxahodad2hjTobz7Cj5soMUzwiZmAqLhcWWey74y6reqY655+y3qmL3zTK7Ig5pldkQs9Ut7yr7LqqJzz9lvVMHPP2W9Uxe+aZXZEHNMrsiD1S3vHz4o7LqqJzz9lvVMHPP2W9Uxe+aZXZEHNMrsiD1S3vHz4o7LqqJzz9lvVMHPP2W9Uxe+aZXZEHNMrsiD1S3vHz4o7LqqLzz9lvVMPLFeBc0VWLHQUIi3c0yuyIWkWJE6qgR0cKaDfEUdl1RYbPglqp1Az8dT7YXgghuAALBXIgggjqF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544248444"/>
              </p:ext>
            </p:extLst>
          </p:nvPr>
        </p:nvGraphicFramePr>
        <p:xfrm>
          <a:off x="2133600" y="1110342"/>
          <a:ext cx="6858000" cy="4147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359840" y="-1557"/>
            <a:ext cx="28418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Hecatonchire</a:t>
            </a:r>
            <a:r>
              <a:rPr lang="en-US" sz="1600" b="1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Project, July 2013</a:t>
            </a:r>
            <a:endParaRPr lang="en-US" sz="1600" b="1" i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81198" y="5352479"/>
            <a:ext cx="6912429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2">
              <a:lnSpc>
                <a:spcPct val="150000"/>
              </a:lnSpc>
            </a:pPr>
            <a:r>
              <a:rPr lang="en-US" sz="1000" b="1" dirty="0" smtClean="0"/>
              <a:t>SAP-H over 18GB of data</a:t>
            </a:r>
          </a:p>
          <a:p>
            <a:pPr marL="171450" lvl="2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 smtClean="0"/>
              <a:t>Main host: Intel Xeon X5650, 96GB RAM. Memory capped with a </a:t>
            </a:r>
            <a:r>
              <a:rPr lang="en-US" sz="1000" i="1" dirty="0" err="1" smtClean="0"/>
              <a:t>cgroup</a:t>
            </a:r>
            <a:r>
              <a:rPr lang="en-US" sz="1000" dirty="0" smtClean="0"/>
              <a:t>.</a:t>
            </a:r>
          </a:p>
          <a:p>
            <a:pPr marL="171450" lvl="2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 smtClean="0"/>
              <a:t>Memory providers: 2 * Intel i5-2500, 16GB RAM.</a:t>
            </a:r>
          </a:p>
          <a:p>
            <a:pPr marL="171450" lvl="2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 smtClean="0"/>
              <a:t>OLAP queries (only reads, no writes).</a:t>
            </a:r>
            <a:endParaRPr lang="en-US" sz="1000" dirty="0"/>
          </a:p>
        </p:txBody>
      </p:sp>
      <p:sp>
        <p:nvSpPr>
          <p:cNvPr id="13" name="Text Placeholder 13"/>
          <p:cNvSpPr txBox="1">
            <a:spLocks/>
          </p:cNvSpPr>
          <p:nvPr/>
        </p:nvSpPr>
        <p:spPr>
          <a:xfrm>
            <a:off x="0" y="1143000"/>
            <a:ext cx="1828799" cy="4243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50000"/>
              </a:lnSpc>
              <a:buFont typeface="Wingdings" pitchFamily="2" charset="2"/>
              <a:buChar char="Ø"/>
            </a:pPr>
            <a:r>
              <a:rPr lang="en-US" sz="1100" dirty="0" smtClean="0"/>
              <a:t>Leading Example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100" dirty="0" smtClean="0"/>
              <a:t>Transparent Memory Scale-out</a:t>
            </a: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Ø"/>
            </a:pPr>
            <a:r>
              <a:rPr lang="en-US" sz="1100" b="1" dirty="0" smtClean="0"/>
              <a:t>Memory Mirroring</a:t>
            </a: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Ø"/>
            </a:pPr>
            <a:r>
              <a:rPr lang="en-US" sz="1100" dirty="0" err="1" smtClean="0"/>
              <a:t>Hecatonchire</a:t>
            </a:r>
            <a:r>
              <a:rPr lang="en-US" sz="1100" dirty="0" smtClean="0"/>
              <a:t> Project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529" y="336997"/>
            <a:ext cx="7248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Memory mirroring: SAP-HANA evaluation</a:t>
            </a:r>
            <a:endParaRPr lang="en-US" sz="32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905000" y="1143000"/>
            <a:ext cx="76200" cy="5257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1629" y="893549"/>
            <a:ext cx="68425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41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9144000" cy="336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2"/>
          <p:cNvSpPr>
            <a:spLocks noGrp="1"/>
          </p:cNvSpPr>
          <p:nvPr>
            <p:ph idx="1"/>
          </p:nvPr>
        </p:nvSpPr>
        <p:spPr>
          <a:xfrm>
            <a:off x="2133600" y="982980"/>
            <a:ext cx="6037557" cy="557784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 smtClean="0"/>
              <a:t>Double amount of required memory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 smtClean="0"/>
              <a:t>Resiliency for main host still needed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 smtClean="0"/>
              <a:t>Alternative: RAID-5 style parity bits (R</a:t>
            </a:r>
            <a:r>
              <a:rPr lang="en-US" sz="2000" b="1" baseline="30000" dirty="0" smtClean="0"/>
              <a:t>2</a:t>
            </a:r>
            <a:r>
              <a:rPr lang="en-US" sz="2000" b="1" dirty="0" smtClean="0"/>
              <a:t>MS)</a:t>
            </a:r>
          </a:p>
          <a:p>
            <a:pPr marL="73152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1600" dirty="0" smtClean="0"/>
              <a:t>Only 25% additional memory required</a:t>
            </a:r>
          </a:p>
          <a:p>
            <a:pPr marL="73152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1600" dirty="0" smtClean="0"/>
              <a:t>Downtime of 10sec / 1GB </a:t>
            </a:r>
            <a:r>
              <a:rPr lang="en-US" sz="1600" dirty="0"/>
              <a:t>of </a:t>
            </a:r>
            <a:r>
              <a:rPr lang="en-US" sz="1600" dirty="0" smtClean="0"/>
              <a:t>data</a:t>
            </a:r>
          </a:p>
          <a:p>
            <a:pPr marL="731520" lvl="1" indent="-457200">
              <a:lnSpc>
                <a:spcPct val="200000"/>
              </a:lnSpc>
              <a:buFont typeface="+mj-lt"/>
              <a:buAutoNum type="arabicPeriod"/>
            </a:pPr>
            <a:endParaRPr lang="en-US" sz="1600" dirty="0" smtClean="0"/>
          </a:p>
        </p:txBody>
      </p:sp>
      <p:pic>
        <p:nvPicPr>
          <p:cNvPr id="1032" name="Picture 8" descr="S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9" y="22671"/>
            <a:ext cx="628650" cy="31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data:image/jpeg;base64,/9j/4AAQSkZJRgABAQAAAQABAAD/2wCEAAkGBhMSERUUExQVFRUWFxYXGBYYFxcVFxYWFxQVFRcYGB0aGyYeGhkjGRcWHy8gIycpLSwsFx4yODAqNSYrLCkBCQoKDgwOGg8PGiklHyUsLDIqLDAwNC0pLC4sLCwqKi0pKSosLDQ0LCwsLCwsKiwsLCwsLSwsLCwsLywsLCwqLP/AABEIAKwBJQMBIgACEQEDEQH/xAAcAAABBQEBAQAAAAAAAAAAAAAAAwQFBgcCAQj/xABIEAACAAMFAwcHCQYFBQEAAAABAgADEQQFEiExBkFRExUiMlJhcRSBkZKhsdEHI0JTYnLB4fAWMzRzgrJDdKKz0iQ1Y4PxxP/EABoBAAIDAQEAAAAAAAAAAAAAAAAFAgMEAQb/xAA3EQABAwIEAwQKAgEFAQAAAAABAAIDBBESIUFRBTFhE1KB8BQVIjJxkaGxweFi0TM0QkNy8SP/2gAMAwEAAhEDEQA/ANZ2svx7JZmnJKM0rTIZBQfpNvwju9gzCuzu0Eq2SFmyz3Mu9G3qf1mIkXQEEEAgihBzBB1BjLr1u6bc1r8pkAtZJho6D6NfomvA5q3m8c8j3RnF/t16dU3oqeGrjMIyl5tOjv49DstTghrdl5y7RKWbKbEjioPvB4EHIiHUXg3zCVOaWEtcLEIggjidOVFLMQqjUk0AjvJRXcEU2+tu9Vs4r/5GGX9IOvifREXc99zlq/KMSWzxGoOmo+ELpOIxMdYZ9Uwj4fK9tzktGgiIu3aOXMoG6Dd+h8D8Yl42xyskGJhusckbozZwsiCCCLFWiELbbpclDMmMERdWOQEKzZoUFmIAAJJOQAGpMZdb7VNvu1cjKJSxyjVn7W7F945hRuGZ4RVLJgFhmTyCYUNF6S4uecLG5udsNh1OgWoSpqsoZSGUgEEGoIOhB3iO4b2CwpJlrKljCiAKo7h7z3w4iwdVhda5w8tEQQQR1RRBBBAhEEEECEQQQQIRBBBAhEEeM4GZyiHvfaaVIFWYDhvJ8BEXODRdxsFJrS42aLlTMEM7HeiTBUHzb4dgx1pDhcclxzS02K9gggjq4iCCCBCIIIIEIggggQiEbZY0mo0uYoZGFCDoRC0EC6CQbhZVIebcdrKtiexzjkczh76dtRke0APAajZ7QrqrowZWAIYGoIOYIiF2vm2VpDSrSahxkq0Lg7mXgRxOUZNYL/n2ZfJWmMJJJIplr36hTvHEwtfO2mcWDMaDUL03YHi0XajKUe9/Mbj+Q13Wr31tjKk1VPnJnAHoj7x/ARSLzvibaGrMao3KMlHgPx1hgI9EKJ6qSbny2XIKWOHlz3QYfXe3RPj+EMHcDWHF3z8j4xmstN1JBolrs2hmSqA9NeBOY8Du8IhQY9DRNkjoziabFRfG2QWcLrQ7vvWXOHROe9TkRDyM0lzSCCCQRoRkRDLaTbue6eSSjWY/RaYOsFOq5ZV4ncPSHMPEQRaQZpe3g75pA2I5a30G6ebVX9NvG0eQWM/Ng/OzBoaa6fQHtOXjerguGVY5KypQyGbNvdt7N3+4UER+xGzkmyWcCWQ7vQzJg+keHco3D4xYo3Qs/wCR3M/QdFTX1TLClp8o2/Nx1cfwNAiG068ZaHCzUI3UPwhzFRv+fSew+7/aIrrKgwR4mjVJJHYRdWLniV2/Y3wg54ldv2N8IpvlUHlUKfW0ndCp7cq5c8Su37G+EHPErt+xvhFN8qg8qg9bSd0I7cq2XJbsaBWPSUCtdSOPjElFKu21tyqYM2JpTiN9e6kXWGXD5zLFZ3MZX3VsTsQRBBCU60qup80MFalYIhZO1Elppl4hUDOmYGdMzpWJdJoOhiLXtd7pupOY5vvCyrO0t5MGMpHCTCCQSK5ClaDjnGe3hY5qtWbUk/TriDef8ItW1tqKW6UVFZnSCZVBrQEU40OsMpt8IFYMuAjAuA9NZmXSqKZeekKuI0sjhjdfDpt5v8PFNOH1UbTgbbFrv4eHx8F5d9vbUHJdWrQL4ndEtcm2onWhJMs4hXpPSgI4D4xUrPJa22oyMfJylL0CjogKdw7RG8xKzbdIsNUs0qswihmuNfPliHhQRlpMVOO0e6zfv8AtVUBOcDW3d9viVpqTwSQDpCkZTct/TeUd2diTTwGuQGlIut3bSBut6d3n4Qxg4jFKbcvil83D5Yhfn8FYYIb2G3LNTGmYqRXjT8IcQwS9EEEECEQQQQIXE2aFUsTQAEk8ABUxR7828Y1SzgqNC7Dpf0g6eJz7otl/fws/+TM/saMokWoMML58G3iFXEJ5GWaw2v8ANM6GFj7udouZk0sSzEknUk1J8TDe22ITVwnXceBh+1gOozHt9EItNA0zMI9U+Y8xkOabEKIuu2mW3IzciOqT7B4cIlJlo4RH3nY+VH2hofw8IQu23V+bfJxlnvp+MTw3zW2ZoqGGePmPeH5HTfZPyYd2FsjDUwvZG1gSxSCTIXWYDDINDS9b2ElK5Fj1R+J7hHLXVsTHyPDGC5K6v++jKGBM5jaUzwg76ceEd7P3PyIxNnMbU60rnT4wzuC7SDy03N2zFdRXf4+4RYVodIDkLBb55WRN7CI/9judvgE8sdueWaoxB9h8Rvi03ZtOj0WZ0G4/RPwikzJ4XWI+1W9mBAyH61i+Cokh93ltoks8EcvvDPdbFEZbdnpU1y7YqmmjUGQpD+zdRfuj3QpHpHxskFngEdV5kgHIqF/ZKR9v1oP2Skfb9aJqCKfQ6fuN+QUcDdlC/slI+360H7JSPt+tE1BB6HT9xvyCMDdlXtkrrKS+VfrOBTuX4n4RYYIIsghbDGGN0XWtwiyRtczChP61jOr9tc+eKyXrKI6q5MfHe3hl4RoF6GkpvN7xGY3ReoSVQSy8pS1KZMHatQW0J6vfkMjFdXDLJH7F7a259PytlLNFE/27X0vy6/hMLrmlHO40p7YssrabydcUxsIOi6lvur+OUQt932qEmWEdxQCYV6S1rkdAxFBQkZVgunZ6XMk+V2t2dWqcAriNGIzIzOm6njHn6eJ7ZP8A5u5a8gPin08jHM9sc9OZPwUwJwt2CZgYOTiVhQcmMitSTmeIhltDd8+UFxoCAeuoGEpQAAilcqcTDe3bVMU5OzqJMsCgw5NTzdXzemLBdW0JwBX6QoAQ2e6H8fGYWuDDmNTokMnBpXNL+RvkNRsqxs7ZX8peZSi0mgHQdLSkStgZZslVmlXcKS4bo51AGE8aHUHURKW2zSR84r4KgrgOYzFKrwEV2zXaqIsubkcXRmjNWrSmZOFQM9aHSlY2TwMrGhzCMhlt582WOCd9E4tcDmbk6/Hx/HNeWyySrPV2dgK4eToC+KlQK9XDT6XsMMkslqt3RkryUnjUhPOdXP6yhres0shLMzHlBWpqclYa8ItFlteOzWez1dS0gMMBoSAMx6N2+EjuGOhBklbYX5DX9ebJ0ziTJyI4nXNrnLl+1IDaOXYpKyFblHXI4chXvO4d2Ziy2G/UfuPA/gYy62XI8sYh00H0l3feG73d8SMm2cmod2wJurq33Rq3u74oHEphJm3Lb9rQeHQlmRz3/S1NXBjqM52T2se02tZYBWWu4mpbJtfRpGjQ9ikErA8apJLGY3lpRBBBFiqTS95DPZ5yKKs0t1A0qShAGffGReTCVMCzqqQwDCmYFc8t+Ua3fU4pZpzKaFZcwg8CEJEZM8sTampLakMamvGu+KZeHOqxia6xGmhVkfERSOwuFwfmFK26TjrMs9OSopCVowNHqADvAlk09ERUyhPSFD6D5xCcq0zpIZZbMobUClTkR7mMTnP8ieXExcGLRmOKtMbAVoMIBIAz3wkmpix2GQYXfQ/ApzDUiRuJhxD6j4hQMySRnqOI/WURl52DF0lyce384nbVY3lMwBDhcNWWtOkBSoIrQ1GehqOMNsSt9k+z8oyEFpzTKnndE4SMPnqo277fygocmGo/GH8iIy9buZG5RMjqaaHvH4wvZLzUoWJpTUcP/sBGoWyeBrwJoBkeY2O3w2T2124S1xHzDieER112Npr8tN/pH5cBuhCzSWtMzGw6AyA493xiwZLrr2R+PCJWspSOFGwxN98+8dhsOu6cIY8e1U09MNWnk+HCPBAAlBKX5WvWzjiZIyyzhWyWNpmgy4nSHXOkqymqfOTRv+iphhTcOmqM2iw3PLwWCp4jFBk43Ow/K1Kz9Rfuj3QpHEpqqDxAPsjuHSUIggggQiCCCBCIIa3dbeVlht9BUcDSHURY8PaHN5FcBumV7zkWUxmNhXiBU13UEZ5IlqCeQpTFXk3HeCcO6pwjI103axcNtmpZgR9YvuMUlcL/AGW9hhlTR3Ze6V1c5bIGkZfX5qEvNGLMMBU4uiCBiANcssvRE7Y5jyZdlDkqnzvK5YiAWDCgFTX4x07TKCp00bU+YxxaLMZgklTi5MsXQGjspYE08w9scqKcSsLDYAnMjcbqdLVdnJiaS4gZA6DUD75fJObxuaW4xVC1z5RM11+kv4j2xD2q3rIPJr87NBw5A4FPADVz7PGFbaFSWzS3KhmCOFBA6mKhxUYipYZgeJhPZ2ZS8S2prNPdo0eak4PKZMgLb/rfw8V6aPjEWDMm+372820Tm6Nn7Qzm0WyZyaYSAGIDUJByGijLTXuifuu9rK2KSssmWAOkdSTUVFc/1pEPeNna1qs5Jho1aK2S1GoXcCP0YjbFJeXMKFWDmmVMz4cYyurpIAI4h7O+61toY53GSU+1a3wVivDY6X15IMxK1wA6Hw4dw9ER1snMs2zqnQbAQD1cNDUg92Wke2jaoWUZnFM7CnIffOg8BWPVvQzlVpoDYgrcCpIB6JGlIfUVWKwYXtuQkFdS+he2x1gdvPLTboupt7TFpiSj1QI6ggYFoDWpOLKumWkVC8pzvNdnJPSahPCppTuiz2+yzHClG5QKxbOvKCpFQTXMZf8A2I6zbPlnLTDSpJC/SNT7I6eFQOfic427vnP89VwcVqGswtaL97S32/HRc7CznS0M4FCoFN/ajV7BfyPQN0W9h8Du88UeTKSSNAo4DU/GGlrvRmBC9Ee0wzbSMLbNbYaJM+ukD74sW99Vq8EI2L92n3V9wghcU5GYTTaL+EtH8mb/AGNGaXXZEmoFBCTamjEmrElAoA0IoXrvyBjStpbzSz2SfOmJjSXLZmQU6SgZjPLSM5kLJtIM2xzKFTnLNVaWeFD0l7q5HcaRrp5GtBaTZY6mJziHAXXk2q9F1oeJ36GqneMx6YZT7EGzGZ9v5w7F6TEHJzlLD7WbLUipUnXKtPHWHUy70cFrOxf7JoCN++h0r6I2SsZK3DKAR9P0sUbnxuxREg/X9qMsN9z7OMIOJKjomtBQg5dnSHk6XKtQZ0YrMVWbCQqimKdMJOfDAMt7CGZmg5MM9K7x48YbT7BlVcx+teEIKrhD2i8PtN7p5j4Hz4p7S8WY42m9k7jl4hdWuXMs7FJgApUkEgqQCRXLLUEeaKtaVDszohCAgkV04+Gfoh/eV5zLSyy8VQtatxqxYknfmTD+wyFVGUaU9OYrHn7AHJe9p5fV7A9+b3abDc9TpslbJbVZByQwrpT6XgTHUQsxDZ3xLmh1HCJyzKHXHXo61i6CnfO7DGLlK+JdnTN7fFdjuR1vseqEUnIQ46EvNzU9njDWdeQUUl+t8PziNdyTUmpj09LwmOL2pPaP0/fnJeLquKyS+zH7I+v6Utab9M0YeoOA0PjDKYlBDMCukSNjUS6NNoZYOak0qOFRnXwho97WDNK2RukOS2+z9VfAe6K3fdpInMKkdXeR9ERYbDaBMlI6igZFYDgGUED2xCXvs9NmzWdWQA01JrkANwjy3EGSPjtGM7/2m8gJbkory09o+k/GDy09o+k/GHP7JT+3L9Lf8YP2Sn9uX6W/4wj9Fqu6VnwPTby09o+k/GDy09o+k/GHP7JT+3L9Lf8AGD9kp/bl+lv+MHotV3SjA9e3VefJzB2WopHuPmi2xUtk7vxnlmHRHV723nze/wAItsOOGB4hu7keSvhvhzUDtpIZ7NRQTR1JoK0ArU+EUJaDvMWr5S9o51jkyGk4SZk/k2DVAZeRnPSozXNBnn4RWLBe9mtmS1kzszybU6VN60ycd655ioEehp5wwYXLHV0rpDjb8k+lyHZAy9IEMWHDCwWnfXEvpho0vPLosPNn+EOJdomSKIw+b5RHNN+FgaA99Bl3CH9p5K0LWXlNLAtWtSxRyVA8UGfFo14tdN0u7PQZEaH8KHtAWZlOXPc4yYfER1dMiWk2qirHGSxy3HQQT0aWSrrvOR0yNDQ+I1EcS8jilmh4H8OMcdGCMv0rGVDmuGIZ/Xz9UndF4zRJrLVSpqFltnQ1GIqB0sNWHnI0hK/L7Yy3WVjVcSgA9ahD4gDUnCaDfD+VOFcjyT1BPYcg16Q1GYGlNBERbrsnHEmHrOGFDVadPQ8MxrCmo4ZFKcjg6aW6frLonVNxOWNuYx9db9f3n1Vbmg04/r2xbLH+6l/y0/tEI2W6pcvrdNuH0R8YdT51Osc+yP1lG2kpIoMom+OpS6uq5aj/ACu8ByH7+ZSiORmMu+G863AaZnj+tYbTrQW7hwEImGAYL3KVYjawS4txPW6XvhZQGHRz7t8Mllk6R5MvMWZgwY8ouYC6g9+4RXJO2PLVaYKV8ufIbrarGPm0+6vuEew2uK1tNs0mY3WeWjHxZQTBCUr0IUR8pX/abb/l5n9pjCzaXWbiXECDRXU4WXQ0DDdUCqnI743T5Sv+023/AC8z+0xhc+2vXk8sOMNpnXKOtDc8S4b6K12DbAOOTtiBgNJqrRhn9NBmN3SWoOeQESD3aQBNs78ohFVZTWoI3EZMKRTWodfMfgY7sl4zbMS8t8NTmKVRjSnziZV+8pByGcWxzuZ8FXJA2Tnz3V2F6S5plCavSGMOxFBmKL1c8jU+J76xWr0tDM/IyDjJGbLXSlWHHLOvhCl5bTLPlgLLwz2IWoIKkHep31OVGAI9727bsnWLp/SYdI6j7p3jXWB8xqHdjEbD/cfwOpTKlpWcOi9OqhiP/G3c9538RpuUhd9jlomE6721qe8bvNC4sJByzB0IzHpiSwSJ/V+ZmU6uWBjkKDhWp9GkRJc4GoSNPfGp9FTytDXN5fP5pGeIVIkdKX3Lszrfw8/JFp5MKVPTJFCAch4n4RX1cyjhJJQmvgf1+t0SJj0WAzeiBXv3DzxGalaGh0Nmuby/o9CtnDuJljnQ1N3xSe8NRs5uxH15bJKtYdWW7XfdQcfhDazEWSaZdoUkAVWmueYyPHv0hG87+ebVR0E7I3/eOre7uitld2jchY69Cp1fBzSSe0cTDm0jk4f3uE/tN4ypOUukx+P0R4n6XgMu+IG221phqxr7h3AaAQgzwjMeKiSTcrgAaLBfSmz/APC2f+TK/wBtYfxH7Pfwln/kyv8AbWJCKVJEEEECEQQQQISdms6y0VFFFUAAdwhSCCOAACwQs8+Wf9xZP81/+W0xlUm7nBVWpRhjWueYzBG9TXeNI1X5acrNZScgLUKncK2e0KKndViB4kRlFgxCaA1cgaflFgw2N+eiib3FlZbs2snSaS54M5NM6coB3Mcpo0yNG7zFhsxlzQJtmmaHQEhkOtDvRu4xUGYEUYAj2flDKfOMh1eWzKTUBlPSA4VOTL3MCIkyVzOSrkhZKLOC0aXeooyT1JPJhFNNMIfDlXXEQcXdHNruoYXmSWxS1NDnU5AEkUyw9Id+sQF2bYS5q4bSAP8AyqDg/qGZl+Oa+ETL2Z1U8m2JHG6hBG4jcfERujma7lkfolk1K9o7w31TYT65MK9+8eeO26v7zocM6+FP0Ibx5N6nnHuMay0FYGuIXky1bky795+ENTHUObPdzNmchqd1BxNcgO8x1zmsFyuMjfKbNCaBSdIVaQqLjmMFXv39wGrHwhC33/KldGSBMbtHqDw3ufZ4xWbZbnmNidix4n3DgO4RgkqXOybkE4goWszfmfopO8NoCejKBRe19M/8fN6YhHeOWeEXmRkTBfR+yf8AA2b+RK/sWCPNkv4Gy/yJX+2sEVLqf26xJOlvKmqHR1Ksp0ZTkQYy3af5JJkvp2M8qgz5CY3zi/yph633XO/rbo1mCBC+aiWVmRgwZMnRgVmJ99Tn5xkYTtLArSuWUbR8pdmsXkxmWlAZgqJLKcE7FrRXGYXStajiDGUztkbWLMtpMl2lOK4kGN1G52lgYih4rXjSmcZ5Xm/Zs5/ZOKGljDDV1P8AjHIavOw6blRtns9SQQRTEpBXeMNRQ6rRh+hE3dm0c6z0VvnJemFm0Fc8DkEjI9RqrkAMMQNlmGobHjSlFYNiXXQHd4Q+E3zxbGwRiwWGrqpKqUyyfLQDQDoFb7Oki1AtIbC4ALSmyZa9panLXpKSuRzhlabK6gqVNTSm+ue6KjPn8m6laimakEgqdKowzU04Rabu21mcm3KIsxggZHPQJ6SoRMC5Mc61XDXQ8Y3R1Lm5HNK5KVrsxkndmuKi8pPYIg1qaDwJ49wqYZXhtSFGCzLhH1hAxf0rovianwiFvK9pk9sUxsVNBoqjgo0AhgzxF8jn81bHE2MZLudNLEliSTmSTUk8TWEWMcu8WHZzYO12xTMRAsuhKu9VDmlQEyzB46d8YpoyD2jOf3Ce0NVG5hpKn3DyOrHbjpuFXZaM7BVBZmNAqgkk8ABrGi7K/I+8yky2kouvIqemfvsOr4Ka94iQ+Sm0WaWzyHlLKtYLAs3WmAVqormpWmajKmfGNNibJRI27VgqqWSllMUnP6EaEdCuJElUVVUUVQFA4ACgHojmZaUU0LKDwJAhWKrtDOpOP3VjNV1HYMx2vmsb3YRdWPy2X209YfGDy2X209YfGKV5TB5TCv1u7ufX9Kntzsrr5bL7aesPjB5bL7aesPjFK8pg8pg9bu7n1/SO3Oyt11W/lFoT0h7RuMPopVhvArMUrmagU7VTSnni6xvoKkzx58wrY34gk7RZ1mKUdVZWFCrAEEHcQcjGbbS/JCAC9gIXf5PMY8n/AOp82lHgM1y0XWNNgjerF85TeVkzDKmo6TBmZbgBwOKkHDMX7Skwha3VsPVOT0xFgoenRx0IIFdaUj6DvzZ2z2yXydolLMXUE5MjdpGHSRu8EGMp2p+SufIq8itqlDPCBS0yx7pw8KNloxgQqtdtkUghgFaimitiwHOoDbxkDnxzh/YrdPshqhrLrUrSqHjVdVP2k89YirtmKuLOorQ5UKsNVcHNGHA6RJrO84jqFZ7vveRaqD93NOiEjpH/AMbaOO7Ju6FZ13P1e/WM9vGoZiq9Do4ujVantbqmJyz7U2hZLIJh/wAOjnOYqsr1UOelTojM5ipzi+Ooe3JZZaWOQ3IVitk6RZP3hxTN0taYvPuQeOfdFWvbaGZPyJwJulr1f6t7HvPsiMeZCLPHHOLjdyuYxrBZosumeEmeBFZmCqCzMaBVBLE8ABmTGibK/JC70mW04F15FT0z99h1fAZ94iJNlNUe5rhtFsfBZ5Zc7zoi97NoPf3RreyfyVSLNSZPpPnDMVHzaH7K7z3t7IuF33dKkIJcpFloNFUUH5nvhzEC5dQBBBBEUIhlfF7y7NJabNNFUecncBxJMOLVallozuwVVBLE6ACMvQTb8tlTiSxSTppX4u3+kH00yyYcm8zyTKgohOTJKbRtzcfwOp0Smz11Tb3tJtlqBFnQ0ly/otQ9UcVH0jvOW4gagBCdmsyy0VEUKqgBVGQAGghWOxR4B1PMqFdWmqeLCzG5NboB/Z1Kp+1PyaWe1Fpks+TzzmXQApMNP8VNH3ZijfajKb+2ctFibDPl4FJos0dKQ/CjayyajovTPSusfQ0Jz5CupV1DKwoVYBlIOoIOREWrAvmidaStRShYUzUNoa5g6g9xB4EGOkmAUplWUf8Adlxp203yQqQWsJC7/J5jNyR48m1C0o8BmuVKLrGYW+xzZVoWQ8qZLmYHHJsvSJ5SWRhIqHB3FSfTHRzQk2eHV03LPtb4JEtnOVSMlUcWY5Ae3hWLtst8kcyZSZbCZaaiUp+cb7x+h4Cp8I1S7brlWeWJclFloNyinnPE95iRcuKmbKfJRJs9JlpInzdQtPmkPcPpHvPoEXwCPYIjddVJ292NaaRa7LVbTLoejlygXT+sbuIy4Q+2G2zW2y8L9G0Sx010ruxr3cRuPmraIzvbfZeZZ5vOFi6LqcU1Boe09N4P0hv14xke0xu7RvLUflPaWVlZEKSc2cP8btv4nodNlokRF57OrOmYy7LkBQAbvGFdnL48qs0ucUaWXFSreio4qdQd4iSix8bJm2cLhJJYixxjeMwbHwVd/Y1frX9Cwfsav1r+hYsUEUegU/d+/wDap7Nuyrv7Gr9a/oWD9jV+tf0LFigg9Ap+79/7R2bdlWdlrpNWmtuJVK9xILfgPPFmjxVAFAKAbo9i6ngbAwMapNbhFkQQQRepIggggQq3tRsFZrb02BlTqUE+XQPloGqCrrmcmB1yoc4yfaHZK1WAkzVxSvr5akyv/YlS0k95qv2t0b5HhFcjAhfMdqtDA1zANCCD3U1GTKRuNYUabmw+zJP+9Gt7TfJPJm4nshEiYakyyK2dzrmo/dnXpJxqQ0Zs2xVvNraT5K6tglgHWUQrTasJmmHpDWh7o6OaFDs8WPZfYC020hqclJ+tcaj7C6t46d8aBsr8lMmRSZaaT5uuH/CQ9wPXPe3oi9gUiRchQezOxlmsK/NLVyOlNahdvPuHcKCJ2CCIIRBBBAhEEEECFH37cku1yGkza4W3g0IIzBHgeMKXTdcuzSllSlwoooOJO8niSc4eQRHCL4tVb20nZ9lc4b3tpfdN7Zb0lLidqD9acYZptDLOizPV/OKrtJbC1pVToCTTvFPjD6Q2UKqmufHMY22sFlc8g2U9z6nZf1fzg59Tsv6v5xAWpWZSFdkPaUKT/rVh7IgLjv2ZyNk5QtOmWiz+UM7GVLWWFSRj6qjKs0U18YgK6Ui4suYyr9z6nZf1fzjlr5lEglHJGhwZiutOEU2VtSGIUJWY0wS0AboNWS07EHKjo4EbOmoyrWIkbVTlks5q00S7wcIxQSwLPbBKUMVXEWVSoFCAQGrU0IkKuY6BGJy0rn1Oy/q/nBz6nZf1fzinC+HExkws7mYqhMSBE+YExqNhBw66hjVtw0bNtj0XYSXpKkCfNqygoA8+W6ACuJ1Mh9DQ010rz0yY6BGJyvXPqdl/V/ODn1Oy/q/nFNtm0FGmS11EuYysCGwsksPRhSimjAgEnwiUss4lFJ1KqT4kCImulAubIxlWBb7Tg4/ph8rBhUZg+0RWpTxMXM3QI4Mae/8AGNdLVOlNnKTXEp6xoMhXuFBHEi0Bq01BoQciD3iFY4EkYi28gA+AJI95jfmrF3BBBHUIggggQiCCCBCIjrwvyXKIU1Zjoq5n8hD6c1FJ7ozrygvanJ4Ae+MlZM6GLE3moPdYK5LtAD/hv/p+Me8/D6t/Z8YhkbKOsUKxXy2VeMqX5+H1b+z4x7z8Pq39nxiDtEvGjISQGUrUEqRUEVBFCDnqM4p5viY6I7FjyHk8iYAzIGnvbZUmYThYNVQlQK0Im51BixlZK7VdxFaXz8Pq39nxg5+H1b+z4xQjfNpcyyrSkVrZOkUwMxKSjak6RLjMmUp6NMxrnSFpu1OFZLNgAebaUmHPoJIl2l8VK1/wVr9490d9Lm6ef/EYirvz8Pq39nxg5+H1b+z4xn8q/Js2dJVuiUthlNhqgmKbumzxiXE1M3XIk5qDkchacURdWyt5lGIqX5+H1b+z4x2l9rvRgOORp6DELihWS0Da6QlGMqzKa5iPYaXU3zS+cegkQ7h004gCrQiCCCJLqI8Mex4YELOr9/ix/V+ESsnSIm/j/wBWP6vwiVkHKPM1v+pd4fYLM/3ilIYcwSMCJgqqSWs6qSxHIuJYZDU51EtMznl3mGW0998gvRcK+Ca4LYQnzag9JmI3kDCvSNeAJDa1X1ODueURJYmSJZJSolCZKSa8xiW78ArkC4JqIg1jrXHnRFlJ/s5JpSkwnErhzNmmYGVSoKuWxL0SVyOYJB1MeDZmz4MGA0wTpfXeuG0TBNmiuKtWcA1rUbqRDWi0utpnTZc1Ww2ayEnCrCYPKbWCKqQBliFRvod1CvMtjLOFHCjlbSOTAUCa6orKpqM3OffErP73my6paZcUojMPXErYxMmCZiRBLBxhsVcIoc8861qYOYZGF1wZTJQkOMTZyxyhpWta1mzDi1JbWIGy7RTmRGM2SFcyQ0zofMlsZeqq5wqcIRcdCrE1xaQpar0eXOnET8SrZZUxBRCrHlLQJjCgzoAhNO6u6DA/ldFipnmGTjZ6NVgwI5SZh6ahGouLCCQBmB7zD9EAAA0AAHgMorlsv93tCSpE2XgabKQuAJlA1ntc1qUNK/NJThCt0XxNmzqEpSs4NLqgdML0QgBy+lMWIZ4wRTQxLHWuSuWVjlRNXN1W++fcIhZRiZuXqt98+4Ru4f76mzmpGCCCHauRBBBAhEEEECEQQQQISVp6jeEZvZ/4h/N+MaRaeo3hGbSD/wBS/m/GFvE/8HiqpeSn00jqOUOUV+8rZNFqUIJoCzJANFmtLeW5pMOQ5NQoJqSS1VrkKGEjG4lUFYoZrKkFHYCUULl3NFwmZLYAsx0Lq0sZnMFBwivXYZqybL5Q1qOOTimECYzieVl9FwgxoAA1BQCta5kQlJs8+VKUy+Wq9ovAMtGIEtjbZktgtOjV1lENvx78Qi3s7a+c/wClKytJsUp0pyctkLcpTCpUsW5THSlCxY4sXE1jkXRIxl+RlYySS/JpiJKlCSaVJwkr4EiK5aUnS/KGlidyjNZnP71gZRElJxTUcoFWZ0V6Y3DMVVkz5gKco9oMkmbhwS54dWGDCszo8qRlNIYgKagZ5EmA6HzzRZT1muqRLAEuTKQK2IBUVQHwYMQoMmwHDXWhppDuKqpeTMqotGEWxjN6M56ynkTQhAoca8o0uuCtKZ0w5JyHtbrNdTOxqttaSjgorP5RNFnDBqaJgoCQKEHgQGMnO65ZW6FZMQGzzucZLzChCUWYk5WVuliNZqgkEYcgKAg8aRPSYiBZ1kKduj90vn/uMPIZ3R+6Xz/3GHkemi9wfALQOSIIIIsXUQQQQIVA2su5xNxgVz9h1hjIvJgKYH9EaTNs6t1gDCPNsvsiMFRQsmdiJsVW5lzdUA3oTqjerBzoew3qxf8Am2X2RBzbL7IjP6qZ3io9l1VA5zPYb1YOdD2G9WL/AM2y+yIObZfZEHqpneKOy6qgc5n6ts/s6wc5nsN6sX/m2X2RBzbL7Ig9VM7xR2XVUAXmew3qwc6GtcDV44Yv/NsvsiDm2X2RB6qZ3ijsuqpVjvBmNAjk8KRc7psxSWA3WNWPid3ohWXYkU1CgQvGqmo2wEkElTazCiCCCNqmiCCCBCIIIIEIggggQuJq1UjujNL0srypxahodad2hjTobz7Cj5soMUzwiZmAqLhcWWey74y6reqY655+y3qmL3zTK7Ig5pldkQs9Ut7yr7LqqJzz9lvVMHPP2W9Uxe+aZXZEHNMrsiD1S3vHz4o7LqqJzz9lvVMHPP2W9Uxe+aZXZEHNMrsiD1S3vHz4o7LqqJzz9lvVMHPP2W9Uxe+aZXZEHNMrsiD1S3vHz4o7LqqLzz9lvVMPLFeBc0VWLHQUIi3c0yuyIWkWJE6qgR0cKaDfEUdl1RYbPglqp1Az8dT7YXgghuAALBXIgggjqF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59840" y="-1557"/>
            <a:ext cx="28418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Hecatonchire</a:t>
            </a:r>
            <a:r>
              <a:rPr lang="en-US" sz="1600" b="1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Project, July 2013</a:t>
            </a:r>
            <a:endParaRPr lang="en-US" sz="1600" b="1" i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81200" y="5846802"/>
            <a:ext cx="59619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2880">
              <a:lnSpc>
                <a:spcPct val="150000"/>
              </a:lnSpc>
            </a:pPr>
            <a:r>
              <a:rPr lang="en-US" sz="1000" dirty="0"/>
              <a:t>H. Han, H. Jung, S. Kang, and H. </a:t>
            </a:r>
            <a:r>
              <a:rPr lang="en-US" sz="1000" dirty="0" err="1"/>
              <a:t>Yeom</a:t>
            </a:r>
            <a:r>
              <a:rPr lang="en-US" sz="1000" dirty="0"/>
              <a:t> (2011). “Performance evaluation of a remote memory system with commodity hardware for large-memory data processing”.</a:t>
            </a:r>
          </a:p>
        </p:txBody>
      </p:sp>
      <p:sp>
        <p:nvSpPr>
          <p:cNvPr id="13" name="Text Placeholder 13"/>
          <p:cNvSpPr txBox="1">
            <a:spLocks/>
          </p:cNvSpPr>
          <p:nvPr/>
        </p:nvSpPr>
        <p:spPr>
          <a:xfrm>
            <a:off x="0" y="1143000"/>
            <a:ext cx="1828799" cy="4243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50000"/>
              </a:lnSpc>
              <a:buFont typeface="Wingdings" pitchFamily="2" charset="2"/>
              <a:buChar char="Ø"/>
            </a:pPr>
            <a:r>
              <a:rPr lang="en-US" sz="1100" dirty="0" smtClean="0"/>
              <a:t>Leading Example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100" dirty="0" smtClean="0"/>
              <a:t>Transparent Memory Scale-out</a:t>
            </a: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Ø"/>
            </a:pPr>
            <a:r>
              <a:rPr lang="en-US" sz="1100" b="1" dirty="0" smtClean="0"/>
              <a:t>Memory Mirroring</a:t>
            </a: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Ø"/>
            </a:pPr>
            <a:r>
              <a:rPr lang="en-US" sz="1100" dirty="0" err="1" smtClean="0"/>
              <a:t>Hecatonchire</a:t>
            </a:r>
            <a:r>
              <a:rPr lang="en-US" sz="1100" dirty="0" smtClean="0"/>
              <a:t> Project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529" y="336997"/>
            <a:ext cx="6917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Memory mirroring: pitfalls, alternatives</a:t>
            </a:r>
            <a:endParaRPr lang="en-US" sz="32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905000" y="1143000"/>
            <a:ext cx="76200" cy="5257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1629" y="893549"/>
            <a:ext cx="68425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5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336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2"/>
          <p:cNvSpPr>
            <a:spLocks noGrp="1"/>
          </p:cNvSpPr>
          <p:nvPr>
            <p:ph idx="1"/>
          </p:nvPr>
        </p:nvSpPr>
        <p:spPr>
          <a:xfrm>
            <a:off x="2133600" y="1095943"/>
            <a:ext cx="6629400" cy="557784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/>
              <a:t>Transparent memory scale-out - now possible with </a:t>
            </a:r>
            <a:r>
              <a:rPr lang="en-US" sz="2000" b="1" dirty="0" smtClean="0">
                <a:solidFill>
                  <a:srgbClr val="0070C0"/>
                </a:solidFill>
              </a:rPr>
              <a:t>zero-downtime guarantee </a:t>
            </a:r>
            <a:r>
              <a:rPr lang="en-US" sz="2000" b="1" dirty="0" smtClean="0"/>
              <a:t>for remote hosts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000" b="1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/>
              <a:t>Practical and simple approach, </a:t>
            </a:r>
            <a:r>
              <a:rPr lang="en-US" sz="2000" b="1" dirty="0" smtClean="0">
                <a:solidFill>
                  <a:srgbClr val="0070C0"/>
                </a:solidFill>
              </a:rPr>
              <a:t>usable in commercial/enterprise settings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000" b="1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/>
              <a:t>Improvements possible in terms of memory utilization?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endParaRPr lang="en-US" sz="1600" b="1" dirty="0" smtClean="0"/>
          </a:p>
        </p:txBody>
      </p:sp>
      <p:pic>
        <p:nvPicPr>
          <p:cNvPr id="1032" name="Picture 8" descr="S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9" y="22671"/>
            <a:ext cx="628650" cy="31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data:image/jpeg;base64,/9j/4AAQSkZJRgABAQAAAQABAAD/2wCEAAkGBhMSERUUExQVFRUWFxYXGBYYFxcVFxYWFxQVFRcYGB0aGyYeGhkjGRcWHy8gIycpLSwsFx4yODAqNSYrLCkBCQoKDgwOGg8PGiklHyUsLDIqLDAwNC0pLC4sLCwqKi0pKSosLDQ0LCwsLCwsKiwsLCwsLSwsLCwsLywsLCwqLP/AABEIAKwBJQMBIgACEQEDEQH/xAAcAAABBQEBAQAAAAAAAAAAAAAAAwQFBgcCAQj/xABIEAACAAMFAwcHCQYFBQEAAAABAgADEQQFEiExBkFRExUiMlJhcRSBkZKhsdEHI0JTYnLB4fAWMzRzgrJDdKKz0iQ1Y4PxxP/EABoBAAIDAQEAAAAAAAAAAAAAAAAFAgMEAQb/xAA3EQABAwIEAwQKAgEFAQAAAAABAAIDBBESIUFRBTFhE1KB8BQVIjJxkaGxweFi0TM0QkNy8SP/2gAMAwEAAhEDEQA/ANZ2svx7JZmnJKM0rTIZBQfpNvwju9gzCuzu0Eq2SFmyz3Mu9G3qf1mIkXQEEEAgihBzBB1BjLr1u6bc1r8pkAtZJho6D6NfomvA5q3m8c8j3RnF/t16dU3oqeGrjMIyl5tOjv49DstTghrdl5y7RKWbKbEjioPvB4EHIiHUXg3zCVOaWEtcLEIggjidOVFLMQqjUk0AjvJRXcEU2+tu9Vs4r/5GGX9IOvifREXc99zlq/KMSWzxGoOmo+ELpOIxMdYZ9Uwj4fK9tzktGgiIu3aOXMoG6Dd+h8D8Yl42xyskGJhusckbozZwsiCCCLFWiELbbpclDMmMERdWOQEKzZoUFmIAAJJOQAGpMZdb7VNvu1cjKJSxyjVn7W7F945hRuGZ4RVLJgFhmTyCYUNF6S4uecLG5udsNh1OgWoSpqsoZSGUgEEGoIOhB3iO4b2CwpJlrKljCiAKo7h7z3w4iwdVhda5w8tEQQQR1RRBBBAhEEEECEQQQQIRBBBAhEEeM4GZyiHvfaaVIFWYDhvJ8BEXODRdxsFJrS42aLlTMEM7HeiTBUHzb4dgx1pDhcclxzS02K9gggjq4iCCCBCIIIIEIggggQiEbZY0mo0uYoZGFCDoRC0EC6CQbhZVIebcdrKtiexzjkczh76dtRke0APAajZ7QrqrowZWAIYGoIOYIiF2vm2VpDSrSahxkq0Lg7mXgRxOUZNYL/n2ZfJWmMJJJIplr36hTvHEwtfO2mcWDMaDUL03YHi0XajKUe9/Mbj+Q13Wr31tjKk1VPnJnAHoj7x/ARSLzvibaGrMao3KMlHgPx1hgI9EKJ6qSbny2XIKWOHlz3QYfXe3RPj+EMHcDWHF3z8j4xmstN1JBolrs2hmSqA9NeBOY8Du8IhQY9DRNkjoziabFRfG2QWcLrQ7vvWXOHROe9TkRDyM0lzSCCCQRoRkRDLaTbue6eSSjWY/RaYOsFOq5ZV4ncPSHMPEQRaQZpe3g75pA2I5a30G6ebVX9NvG0eQWM/Ng/OzBoaa6fQHtOXjerguGVY5KypQyGbNvdt7N3+4UER+xGzkmyWcCWQ7vQzJg+keHco3D4xYo3Qs/wCR3M/QdFTX1TLClp8o2/Nx1cfwNAiG068ZaHCzUI3UPwhzFRv+fSew+7/aIrrKgwR4mjVJJHYRdWLniV2/Y3wg54ldv2N8IpvlUHlUKfW0ndCp7cq5c8Su37G+EHPErt+xvhFN8qg8qg9bSd0I7cq2XJbsaBWPSUCtdSOPjElFKu21tyqYM2JpTiN9e6kXWGXD5zLFZ3MZX3VsTsQRBBCU60qup80MFalYIhZO1Elppl4hUDOmYGdMzpWJdJoOhiLXtd7pupOY5vvCyrO0t5MGMpHCTCCQSK5ClaDjnGe3hY5qtWbUk/TriDef8ItW1tqKW6UVFZnSCZVBrQEU40OsMpt8IFYMuAjAuA9NZmXSqKZeekKuI0sjhjdfDpt5v8PFNOH1UbTgbbFrv4eHx8F5d9vbUHJdWrQL4ndEtcm2onWhJMs4hXpPSgI4D4xUrPJa22oyMfJylL0CjogKdw7RG8xKzbdIsNUs0qswihmuNfPliHhQRlpMVOO0e6zfv8AtVUBOcDW3d9viVpqTwSQDpCkZTct/TeUd2diTTwGuQGlIut3bSBut6d3n4Qxg4jFKbcvil83D5Yhfn8FYYIb2G3LNTGmYqRXjT8IcQwS9EEEECEQQQQIXE2aFUsTQAEk8ABUxR7828Y1SzgqNC7Dpf0g6eJz7otl/fws/+TM/saMokWoMML58G3iFXEJ5GWaw2v8ANM6GFj7udouZk0sSzEknUk1J8TDe22ITVwnXceBh+1gOozHt9EItNA0zMI9U+Y8xkOabEKIuu2mW3IzciOqT7B4cIlJlo4RH3nY+VH2hofw8IQu23V+bfJxlnvp+MTw3zW2ZoqGGePmPeH5HTfZPyYd2FsjDUwvZG1gSxSCTIXWYDDINDS9b2ElK5Fj1R+J7hHLXVsTHyPDGC5K6v++jKGBM5jaUzwg76ceEd7P3PyIxNnMbU60rnT4wzuC7SDy03N2zFdRXf4+4RYVodIDkLBb55WRN7CI/9judvgE8sdueWaoxB9h8Rvi03ZtOj0WZ0G4/RPwikzJ4XWI+1W9mBAyH61i+Cokh93ltoks8EcvvDPdbFEZbdnpU1y7YqmmjUGQpD+zdRfuj3QpHpHxskFngEdV5kgHIqF/ZKR9v1oP2Skfb9aJqCKfQ6fuN+QUcDdlC/slI+360H7JSPt+tE1BB6HT9xvyCMDdlXtkrrKS+VfrOBTuX4n4RYYIIsghbDGGN0XWtwiyRtczChP61jOr9tc+eKyXrKI6q5MfHe3hl4RoF6GkpvN7xGY3ReoSVQSy8pS1KZMHatQW0J6vfkMjFdXDLJH7F7a259PytlLNFE/27X0vy6/hMLrmlHO40p7YssrabydcUxsIOi6lvur+OUQt932qEmWEdxQCYV6S1rkdAxFBQkZVgunZ6XMk+V2t2dWqcAriNGIzIzOm6njHn6eJ7ZP8A5u5a8gPin08jHM9sc9OZPwUwJwt2CZgYOTiVhQcmMitSTmeIhltDd8+UFxoCAeuoGEpQAAilcqcTDe3bVMU5OzqJMsCgw5NTzdXzemLBdW0JwBX6QoAQ2e6H8fGYWuDDmNTokMnBpXNL+RvkNRsqxs7ZX8peZSi0mgHQdLSkStgZZslVmlXcKS4bo51AGE8aHUHURKW2zSR84r4KgrgOYzFKrwEV2zXaqIsubkcXRmjNWrSmZOFQM9aHSlY2TwMrGhzCMhlt582WOCd9E4tcDmbk6/Hx/HNeWyySrPV2dgK4eToC+KlQK9XDT6XsMMkslqt3RkryUnjUhPOdXP6yhres0shLMzHlBWpqclYa8ItFlteOzWez1dS0gMMBoSAMx6N2+EjuGOhBklbYX5DX9ebJ0ziTJyI4nXNrnLl+1IDaOXYpKyFblHXI4chXvO4d2Ziy2G/UfuPA/gYy62XI8sYh00H0l3feG73d8SMm2cmod2wJurq33Rq3u74oHEphJm3Lb9rQeHQlmRz3/S1NXBjqM52T2se02tZYBWWu4mpbJtfRpGjQ9ikErA8apJLGY3lpRBBBFiqTS95DPZ5yKKs0t1A0qShAGffGReTCVMCzqqQwDCmYFc8t+Ua3fU4pZpzKaFZcwg8CEJEZM8sTampLakMamvGu+KZeHOqxia6xGmhVkfERSOwuFwfmFK26TjrMs9OSopCVowNHqADvAlk09ERUyhPSFD6D5xCcq0zpIZZbMobUClTkR7mMTnP8ieXExcGLRmOKtMbAVoMIBIAz3wkmpix2GQYXfQ/ApzDUiRuJhxD6j4hQMySRnqOI/WURl52DF0lyce384nbVY3lMwBDhcNWWtOkBSoIrQ1GehqOMNsSt9k+z8oyEFpzTKnndE4SMPnqo277fygocmGo/GH8iIy9buZG5RMjqaaHvH4wvZLzUoWJpTUcP/sBGoWyeBrwJoBkeY2O3w2T2124S1xHzDieER112Npr8tN/pH5cBuhCzSWtMzGw6AyA493xiwZLrr2R+PCJWspSOFGwxN98+8dhsOu6cIY8e1U09MNWnk+HCPBAAlBKX5WvWzjiZIyyzhWyWNpmgy4nSHXOkqymqfOTRv+iphhTcOmqM2iw3PLwWCp4jFBk43Ow/K1Kz9Rfuj3QpHEpqqDxAPsjuHSUIggggQiCCCBCIIa3dbeVlht9BUcDSHURY8PaHN5FcBumV7zkWUxmNhXiBU13UEZ5IlqCeQpTFXk3HeCcO6pwjI103axcNtmpZgR9YvuMUlcL/AGW9hhlTR3Ze6V1c5bIGkZfX5qEvNGLMMBU4uiCBiANcssvRE7Y5jyZdlDkqnzvK5YiAWDCgFTX4x07TKCp00bU+YxxaLMZgklTi5MsXQGjspYE08w9scqKcSsLDYAnMjcbqdLVdnJiaS4gZA6DUD75fJObxuaW4xVC1z5RM11+kv4j2xD2q3rIPJr87NBw5A4FPADVz7PGFbaFSWzS3KhmCOFBA6mKhxUYipYZgeJhPZ2ZS8S2prNPdo0eak4PKZMgLb/rfw8V6aPjEWDMm+372820Tm6Nn7Qzm0WyZyaYSAGIDUJByGijLTXuifuu9rK2KSssmWAOkdSTUVFc/1pEPeNna1qs5Jho1aK2S1GoXcCP0YjbFJeXMKFWDmmVMz4cYyurpIAI4h7O+61toY53GSU+1a3wVivDY6X15IMxK1wA6Hw4dw9ER1snMs2zqnQbAQD1cNDUg92Wke2jaoWUZnFM7CnIffOg8BWPVvQzlVpoDYgrcCpIB6JGlIfUVWKwYXtuQkFdS+he2x1gdvPLTboupt7TFpiSj1QI6ggYFoDWpOLKumWkVC8pzvNdnJPSahPCppTuiz2+yzHClG5QKxbOvKCpFQTXMZf8A2I6zbPlnLTDSpJC/SNT7I6eFQOfic427vnP89VwcVqGswtaL97S32/HRc7CznS0M4FCoFN/ajV7BfyPQN0W9h8Du88UeTKSSNAo4DU/GGlrvRmBC9Ee0wzbSMLbNbYaJM+ukD74sW99Vq8EI2L92n3V9wghcU5GYTTaL+EtH8mb/AGNGaXXZEmoFBCTamjEmrElAoA0IoXrvyBjStpbzSz2SfOmJjSXLZmQU6SgZjPLSM5kLJtIM2xzKFTnLNVaWeFD0l7q5HcaRrp5GtBaTZY6mJziHAXXk2q9F1oeJ36GqneMx6YZT7EGzGZ9v5w7F6TEHJzlLD7WbLUipUnXKtPHWHUy70cFrOxf7JoCN++h0r6I2SsZK3DKAR9P0sUbnxuxREg/X9qMsN9z7OMIOJKjomtBQg5dnSHk6XKtQZ0YrMVWbCQqimKdMJOfDAMt7CGZmg5MM9K7x48YbT7BlVcx+teEIKrhD2i8PtN7p5j4Hz4p7S8WY42m9k7jl4hdWuXMs7FJgApUkEgqQCRXLLUEeaKtaVDszohCAgkV04+Gfoh/eV5zLSyy8VQtatxqxYknfmTD+wyFVGUaU9OYrHn7AHJe9p5fV7A9+b3abDc9TpslbJbVZByQwrpT6XgTHUQsxDZ3xLmh1HCJyzKHXHXo61i6CnfO7DGLlK+JdnTN7fFdjuR1vseqEUnIQ46EvNzU9njDWdeQUUl+t8PziNdyTUmpj09LwmOL2pPaP0/fnJeLquKyS+zH7I+v6Utab9M0YeoOA0PjDKYlBDMCukSNjUS6NNoZYOak0qOFRnXwho97WDNK2RukOS2+z9VfAe6K3fdpInMKkdXeR9ERYbDaBMlI6igZFYDgGUED2xCXvs9NmzWdWQA01JrkANwjy3EGSPjtGM7/2m8gJbkory09o+k/GDy09o+k/GHP7JT+3L9Lf8YP2Sn9uX6W/4wj9Fqu6VnwPTby09o+k/GDy09o+k/GHP7JT+3L9Lf8AGD9kp/bl+lv+MHotV3SjA9e3VefJzB2WopHuPmi2xUtk7vxnlmHRHV723nze/wAItsOOGB4hu7keSvhvhzUDtpIZ7NRQTR1JoK0ArU+EUJaDvMWr5S9o51jkyGk4SZk/k2DVAZeRnPSozXNBnn4RWLBe9mtmS1kzszybU6VN60ycd655ioEehp5wwYXLHV0rpDjb8k+lyHZAy9IEMWHDCwWnfXEvpho0vPLosPNn+EOJdomSKIw+b5RHNN+FgaA99Bl3CH9p5K0LWXlNLAtWtSxRyVA8UGfFo14tdN0u7PQZEaH8KHtAWZlOXPc4yYfER1dMiWk2qirHGSxy3HQQT0aWSrrvOR0yNDQ+I1EcS8jilmh4H8OMcdGCMv0rGVDmuGIZ/Xz9UndF4zRJrLVSpqFltnQ1GIqB0sNWHnI0hK/L7Yy3WVjVcSgA9ahD4gDUnCaDfD+VOFcjyT1BPYcg16Q1GYGlNBERbrsnHEmHrOGFDVadPQ8MxrCmo4ZFKcjg6aW6frLonVNxOWNuYx9db9f3n1Vbmg04/r2xbLH+6l/y0/tEI2W6pcvrdNuH0R8YdT51Osc+yP1lG2kpIoMom+OpS6uq5aj/ACu8ByH7+ZSiORmMu+G863AaZnj+tYbTrQW7hwEImGAYL3KVYjawS4txPW6XvhZQGHRz7t8Mllk6R5MvMWZgwY8ouYC6g9+4RXJO2PLVaYKV8ufIbrarGPm0+6vuEew2uK1tNs0mY3WeWjHxZQTBCUr0IUR8pX/abb/l5n9pjCzaXWbiXECDRXU4WXQ0DDdUCqnI743T5Sv+023/AC8z+0xhc+2vXk8sOMNpnXKOtDc8S4b6K12DbAOOTtiBgNJqrRhn9NBmN3SWoOeQESD3aQBNs78ohFVZTWoI3EZMKRTWodfMfgY7sl4zbMS8t8NTmKVRjSnziZV+8pByGcWxzuZ8FXJA2Tnz3V2F6S5plCavSGMOxFBmKL1c8jU+J76xWr0tDM/IyDjJGbLXSlWHHLOvhCl5bTLPlgLLwz2IWoIKkHep31OVGAI9727bsnWLp/SYdI6j7p3jXWB8xqHdjEbD/cfwOpTKlpWcOi9OqhiP/G3c9538RpuUhd9jlomE6721qe8bvNC4sJByzB0IzHpiSwSJ/V+ZmU6uWBjkKDhWp9GkRJc4GoSNPfGp9FTytDXN5fP5pGeIVIkdKX3Lszrfw8/JFp5MKVPTJFCAch4n4RX1cyjhJJQmvgf1+t0SJj0WAzeiBXv3DzxGalaGh0Nmuby/o9CtnDuJljnQ1N3xSe8NRs5uxH15bJKtYdWW7XfdQcfhDazEWSaZdoUkAVWmueYyPHv0hG87+ebVR0E7I3/eOre7uitld2jchY69Cp1fBzSSe0cTDm0jk4f3uE/tN4ypOUukx+P0R4n6XgMu+IG221phqxr7h3AaAQgzwjMeKiSTcrgAaLBfSmz/APC2f+TK/wBtYfxH7Pfwln/kyv8AbWJCKVJEEEECEQQQQISdms6y0VFFFUAAdwhSCCOAACwQs8+Wf9xZP81/+W0xlUm7nBVWpRhjWueYzBG9TXeNI1X5acrNZScgLUKncK2e0KKndViB4kRlFgxCaA1cgaflFgw2N+eiib3FlZbs2snSaS54M5NM6coB3Mcpo0yNG7zFhsxlzQJtmmaHQEhkOtDvRu4xUGYEUYAj2flDKfOMh1eWzKTUBlPSA4VOTL3MCIkyVzOSrkhZKLOC0aXeooyT1JPJhFNNMIfDlXXEQcXdHNruoYXmSWxS1NDnU5AEkUyw9Id+sQF2bYS5q4bSAP8AyqDg/qGZl+Oa+ETL2Z1U8m2JHG6hBG4jcfERujma7lkfolk1K9o7w31TYT65MK9+8eeO26v7zocM6+FP0Ibx5N6nnHuMay0FYGuIXky1bky795+ENTHUObPdzNmchqd1BxNcgO8x1zmsFyuMjfKbNCaBSdIVaQqLjmMFXv39wGrHwhC33/KldGSBMbtHqDw3ufZ4xWbZbnmNidix4n3DgO4RgkqXOybkE4goWszfmfopO8NoCejKBRe19M/8fN6YhHeOWeEXmRkTBfR+yf8AA2b+RK/sWCPNkv4Gy/yJX+2sEVLqf26xJOlvKmqHR1Ksp0ZTkQYy3af5JJkvp2M8qgz5CY3zi/yph633XO/rbo1mCBC+aiWVmRgwZMnRgVmJ99Tn5xkYTtLArSuWUbR8pdmsXkxmWlAZgqJLKcE7FrRXGYXStajiDGUztkbWLMtpMl2lOK4kGN1G52lgYih4rXjSmcZ5Xm/Zs5/ZOKGljDDV1P8AjHIavOw6blRtns9SQQRTEpBXeMNRQ6rRh+hE3dm0c6z0VvnJemFm0Fc8DkEjI9RqrkAMMQNlmGobHjSlFYNiXXQHd4Q+E3zxbGwRiwWGrqpKqUyyfLQDQDoFb7Oki1AtIbC4ALSmyZa9panLXpKSuRzhlabK6gqVNTSm+ue6KjPn8m6laimakEgqdKowzU04Rabu21mcm3KIsxggZHPQJ6SoRMC5Mc61XDXQ8Y3R1Lm5HNK5KVrsxkndmuKi8pPYIg1qaDwJ49wqYZXhtSFGCzLhH1hAxf0rovianwiFvK9pk9sUxsVNBoqjgo0AhgzxF8jn81bHE2MZLudNLEliSTmSTUk8TWEWMcu8WHZzYO12xTMRAsuhKu9VDmlQEyzB46d8YpoyD2jOf3Ce0NVG5hpKn3DyOrHbjpuFXZaM7BVBZmNAqgkk8ABrGi7K/I+8yky2kouvIqemfvsOr4Ka94iQ+Sm0WaWzyHlLKtYLAs3WmAVqormpWmajKmfGNNibJRI27VgqqWSllMUnP6EaEdCuJElUVVUUVQFA4ACgHojmZaUU0LKDwJAhWKrtDOpOP3VjNV1HYMx2vmsb3YRdWPy2X209YfGDy2X209YfGKV5TB5TCv1u7ufX9Kntzsrr5bL7aesPjB5bL7aesPjFK8pg8pg9bu7n1/SO3Oyt11W/lFoT0h7RuMPopVhvArMUrmagU7VTSnni6xvoKkzx58wrY34gk7RZ1mKUdVZWFCrAEEHcQcjGbbS/JCAC9gIXf5PMY8n/AOp82lHgM1y0XWNNgjerF85TeVkzDKmo6TBmZbgBwOKkHDMX7Skwha3VsPVOT0xFgoenRx0IIFdaUj6DvzZ2z2yXydolLMXUE5MjdpGHSRu8EGMp2p+SufIq8itqlDPCBS0yx7pw8KNloxgQqtdtkUghgFaimitiwHOoDbxkDnxzh/YrdPshqhrLrUrSqHjVdVP2k89YirtmKuLOorQ5UKsNVcHNGHA6RJrO84jqFZ7vveRaqD93NOiEjpH/AMbaOO7Ju6FZ13P1e/WM9vGoZiq9Do4ujVantbqmJyz7U2hZLIJh/wAOjnOYqsr1UOelTojM5ipzi+Ooe3JZZaWOQ3IVitk6RZP3hxTN0taYvPuQeOfdFWvbaGZPyJwJulr1f6t7HvPsiMeZCLPHHOLjdyuYxrBZosumeEmeBFZmCqCzMaBVBLE8ABmTGibK/JC70mW04F15FT0z99h1fAZ94iJNlNUe5rhtFsfBZ5Zc7zoi97NoPf3RreyfyVSLNSZPpPnDMVHzaH7K7z3t7IuF33dKkIJcpFloNFUUH5nvhzEC5dQBBBBEUIhlfF7y7NJabNNFUecncBxJMOLVallozuwVVBLE6ACMvQTb8tlTiSxSTppX4u3+kH00yyYcm8zyTKgohOTJKbRtzcfwOp0Smz11Tb3tJtlqBFnQ0ly/otQ9UcVH0jvOW4gagBCdmsyy0VEUKqgBVGQAGghWOxR4B1PMqFdWmqeLCzG5NboB/Z1Kp+1PyaWe1Fpks+TzzmXQApMNP8VNH3ZijfajKb+2ctFibDPl4FJos0dKQ/CjayyajovTPSusfQ0Jz5CupV1DKwoVYBlIOoIOREWrAvmidaStRShYUzUNoa5g6g9xB4EGOkmAUplWUf8Adlxp203yQqQWsJC7/J5jNyR48m1C0o8BmuVKLrGYW+xzZVoWQ8qZLmYHHJsvSJ5SWRhIqHB3FSfTHRzQk2eHV03LPtb4JEtnOVSMlUcWY5Ae3hWLtst8kcyZSZbCZaaiUp+cb7x+h4Cp8I1S7brlWeWJclFloNyinnPE95iRcuKmbKfJRJs9JlpInzdQtPmkPcPpHvPoEXwCPYIjddVJ292NaaRa7LVbTLoejlygXT+sbuIy4Q+2G2zW2y8L9G0Sx010ruxr3cRuPmraIzvbfZeZZ5vOFi6LqcU1Boe09N4P0hv14xke0xu7RvLUflPaWVlZEKSc2cP8btv4nodNlokRF57OrOmYy7LkBQAbvGFdnL48qs0ucUaWXFSreio4qdQd4iSix8bJm2cLhJJYixxjeMwbHwVd/Y1frX9Cwfsav1r+hYsUEUegU/d+/wDap7Nuyrv7Gr9a/oWD9jV+tf0LFigg9Ap+79/7R2bdlWdlrpNWmtuJVK9xILfgPPFmjxVAFAKAbo9i6ngbAwMapNbhFkQQQRepIggggQq3tRsFZrb02BlTqUE+XQPloGqCrrmcmB1yoc4yfaHZK1WAkzVxSvr5akyv/YlS0k95qv2t0b5HhFcjAhfMdqtDA1zANCCD3U1GTKRuNYUabmw+zJP+9Gt7TfJPJm4nshEiYakyyK2dzrmo/dnXpJxqQ0Zs2xVvNraT5K6tglgHWUQrTasJmmHpDWh7o6OaFDs8WPZfYC020hqclJ+tcaj7C6t46d8aBsr8lMmRSZaaT5uuH/CQ9wPXPe3oi9gUiRchQezOxlmsK/NLVyOlNahdvPuHcKCJ2CCIIRBBBAhEEEECFH37cku1yGkza4W3g0IIzBHgeMKXTdcuzSllSlwoooOJO8niSc4eQRHCL4tVb20nZ9lc4b3tpfdN7Zb0lLidqD9acYZptDLOizPV/OKrtJbC1pVToCTTvFPjD6Q2UKqmufHMY22sFlc8g2U9z6nZf1fzg59Tsv6v5xAWpWZSFdkPaUKT/rVh7IgLjv2ZyNk5QtOmWiz+UM7GVLWWFSRj6qjKs0U18YgK6Ui4suYyr9z6nZf1fzjlr5lEglHJGhwZiutOEU2VtSGIUJWY0wS0AboNWS07EHKjo4EbOmoyrWIkbVTlks5q00S7wcIxQSwLPbBKUMVXEWVSoFCAQGrU0IkKuY6BGJy0rn1Oy/q/nBz6nZf1fzinC+HExkws7mYqhMSBE+YExqNhBw66hjVtw0bNtj0XYSXpKkCfNqygoA8+W6ACuJ1Mh9DQ010rz0yY6BGJyvXPqdl/V/ODn1Oy/q/nFNtm0FGmS11EuYysCGwsksPRhSimjAgEnwiUss4lFJ1KqT4kCImulAubIxlWBb7Tg4/ph8rBhUZg+0RWpTxMXM3QI4Mae/8AGNdLVOlNnKTXEp6xoMhXuFBHEi0Bq01BoQciD3iFY4EkYi28gA+AJI95jfmrF3BBBHUIggggQiCCCBCIjrwvyXKIU1Zjoq5n8hD6c1FJ7ozrygvanJ4Ae+MlZM6GLE3moPdYK5LtAD/hv/p+Me8/D6t/Z8YhkbKOsUKxXy2VeMqX5+H1b+z4x7z8Pq39nxiDtEvGjISQGUrUEqRUEVBFCDnqM4p5viY6I7FjyHk8iYAzIGnvbZUmYThYNVQlQK0Im51BixlZK7VdxFaXz8Pq39nxg5+H1b+z4xQjfNpcyyrSkVrZOkUwMxKSjak6RLjMmUp6NMxrnSFpu1OFZLNgAebaUmHPoJIl2l8VK1/wVr9490d9Lm6ef/EYirvz8Pq39nxg5+H1b+z4xn8q/Js2dJVuiUthlNhqgmKbumzxiXE1M3XIk5qDkchacURdWyt5lGIqX5+H1b+z4x2l9rvRgOORp6DELihWS0Da6QlGMqzKa5iPYaXU3zS+cegkQ7h004gCrQiCCCJLqI8Mex4YELOr9/ix/V+ESsnSIm/j/wBWP6vwiVkHKPM1v+pd4fYLM/3ilIYcwSMCJgqqSWs6qSxHIuJYZDU51EtMznl3mGW0998gvRcK+Ca4LYQnzag9JmI3kDCvSNeAJDa1X1ODueURJYmSJZJSolCZKSa8xiW78ArkC4JqIg1jrXHnRFlJ/s5JpSkwnErhzNmmYGVSoKuWxL0SVyOYJB1MeDZmz4MGA0wTpfXeuG0TBNmiuKtWcA1rUbqRDWi0utpnTZc1Ww2ayEnCrCYPKbWCKqQBliFRvod1CvMtjLOFHCjlbSOTAUCa6orKpqM3OffErP73my6paZcUojMPXErYxMmCZiRBLBxhsVcIoc8861qYOYZGF1wZTJQkOMTZyxyhpWta1mzDi1JbWIGy7RTmRGM2SFcyQ0zofMlsZeqq5wqcIRcdCrE1xaQpar0eXOnET8SrZZUxBRCrHlLQJjCgzoAhNO6u6DA/ldFipnmGTjZ6NVgwI5SZh6ahGouLCCQBmB7zD9EAAA0AAHgMorlsv93tCSpE2XgabKQuAJlA1ntc1qUNK/NJThCt0XxNmzqEpSs4NLqgdML0QgBy+lMWIZ4wRTQxLHWuSuWVjlRNXN1W++fcIhZRiZuXqt98+4Ru4f76mzmpGCCCHauRBBBAhEEEECEQQQQISVp6jeEZvZ/4h/N+MaRaeo3hGbSD/wBS/m/GFvE/8HiqpeSn00jqOUOUV+8rZNFqUIJoCzJANFmtLeW5pMOQ5NQoJqSS1VrkKGEjG4lUFYoZrKkFHYCUULl3NFwmZLYAsx0Lq0sZnMFBwivXYZqybL5Q1qOOTimECYzieVl9FwgxoAA1BQCta5kQlJs8+VKUy+Wq9ovAMtGIEtjbZktgtOjV1lENvx78Qi3s7a+c/wClKytJsUp0pyctkLcpTCpUsW5THSlCxY4sXE1jkXRIxl+RlYySS/JpiJKlCSaVJwkr4EiK5aUnS/KGlidyjNZnP71gZRElJxTUcoFWZ0V6Y3DMVVkz5gKco9oMkmbhwS54dWGDCszo8qRlNIYgKagZ5EmA6HzzRZT1muqRLAEuTKQK2IBUVQHwYMQoMmwHDXWhppDuKqpeTMqotGEWxjN6M56ynkTQhAoca8o0uuCtKZ0w5JyHtbrNdTOxqttaSjgorP5RNFnDBqaJgoCQKEHgQGMnO65ZW6FZMQGzzucZLzChCUWYk5WVuliNZqgkEYcgKAg8aRPSYiBZ1kKduj90vn/uMPIZ3R+6Xz/3GHkemi9wfALQOSIIIIsXUQQQQIVA2su5xNxgVz9h1hjIvJgKYH9EaTNs6t1gDCPNsvsiMFRQsmdiJsVW5lzdUA3oTqjerBzoew3qxf8Am2X2RBzbL7IjP6qZ3io9l1VA5zPYb1YOdD2G9WL/AM2y+yIObZfZEHqpneKOy6qgc5n6ts/s6wc5nsN6sX/m2X2RBzbL7Ig9VM7xR2XVUAXmew3qwc6GtcDV44Yv/NsvsiDm2X2RB6qZ3ijsuqpVjvBmNAjk8KRc7psxSWA3WNWPid3ohWXYkU1CgQvGqmo2wEkElTazCiCCCNqmiCCCBCIIIIEIggggQuJq1UjujNL0srypxahodad2hjTobz7Cj5soMUzwiZmAqLhcWWey74y6reqY655+y3qmL3zTK7Ig5pldkQs9Ut7yr7LqqJzz9lvVMHPP2W9Uxe+aZXZEHNMrsiD1S3vHz4o7LqqJzz9lvVMHPP2W9Uxe+aZXZEHNMrsiD1S3vHz4o7LqqJzz9lvVMHPP2W9Uxe+aZXZEHNMrsiD1S3vHz4o7LqqLzz9lvVMPLFeBc0VWLHQUIi3c0yuyIWkWJE6qgR0cKaDfEUdl1RYbPglqp1Az8dT7YXgghuAALBXIgggjqF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59840" y="-1557"/>
            <a:ext cx="28418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Hecatonchire</a:t>
            </a:r>
            <a:r>
              <a:rPr lang="en-US" sz="1600" b="1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Project, July 2013</a:t>
            </a:r>
            <a:endParaRPr lang="en-US" sz="1600" b="1" i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 Placeholder 13"/>
          <p:cNvSpPr txBox="1">
            <a:spLocks/>
          </p:cNvSpPr>
          <p:nvPr/>
        </p:nvSpPr>
        <p:spPr>
          <a:xfrm>
            <a:off x="0" y="1143000"/>
            <a:ext cx="1828799" cy="4243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50000"/>
              </a:lnSpc>
              <a:buFont typeface="Wingdings" pitchFamily="2" charset="2"/>
              <a:buChar char="Ø"/>
            </a:pPr>
            <a:r>
              <a:rPr lang="en-US" sz="1100" dirty="0" smtClean="0"/>
              <a:t>Leading Example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100" dirty="0" smtClean="0"/>
              <a:t>Transparent Memory Scale-out</a:t>
            </a: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Ø"/>
            </a:pPr>
            <a:r>
              <a:rPr lang="en-US" sz="1100" b="1" dirty="0" smtClean="0"/>
              <a:t>Memory Mirroring</a:t>
            </a: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Ø"/>
            </a:pPr>
            <a:r>
              <a:rPr lang="en-US" sz="1100" dirty="0" err="1" smtClean="0"/>
              <a:t>Hecatonchire</a:t>
            </a:r>
            <a:r>
              <a:rPr lang="en-US" sz="1100" dirty="0" smtClean="0"/>
              <a:t> Project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529" y="336997"/>
            <a:ext cx="55206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Memory mirroring: conclusions</a:t>
            </a:r>
            <a:endParaRPr lang="en-US" sz="32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1905000" y="1143000"/>
            <a:ext cx="76200" cy="5257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1629" y="893549"/>
            <a:ext cx="68425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23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0" y="0"/>
            <a:ext cx="9144000" cy="336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s://si0.twimg.com/profile_images/2347555447/saphanawatch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238" y="2667000"/>
            <a:ext cx="2054832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12"/>
          <p:cNvSpPr>
            <a:spLocks noGrp="1"/>
          </p:cNvSpPr>
          <p:nvPr>
            <p:ph idx="1"/>
          </p:nvPr>
        </p:nvSpPr>
        <p:spPr>
          <a:xfrm>
            <a:off x="2286000" y="1143000"/>
            <a:ext cx="6553200" cy="5577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SAP HANA Cloud: </a:t>
            </a:r>
            <a:r>
              <a:rPr lang="en-US" sz="2400" dirty="0" smtClean="0"/>
              <a:t>dynamically deploy instances on an array of commodity hosts.</a:t>
            </a:r>
          </a:p>
        </p:txBody>
      </p:sp>
      <p:pic>
        <p:nvPicPr>
          <p:cNvPr id="1032" name="Picture 8" descr="SA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9" y="22671"/>
            <a:ext cx="628650" cy="31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0" descr="http://www.vibrant.com/images/products/ibm_p55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926356"/>
            <a:ext cx="805677" cy="33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 descr="http://www.vibrant.com/images/products/ibm_p55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473548"/>
            <a:ext cx="805677" cy="33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 descr="http://www.vibrant.com/images/products/ibm_p55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584" y="4926969"/>
            <a:ext cx="805677" cy="33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http://www.vibrant.com/images/products/ibm_p55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584" y="4474161"/>
            <a:ext cx="805677" cy="33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http://www.vibrant.com/images/products/ibm_p55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926356"/>
            <a:ext cx="805677" cy="33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http://www.vibrant.com/images/products/ibm_p55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473548"/>
            <a:ext cx="805677" cy="33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0" descr="http://www.vibrant.com/images/products/ibm_p55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584" y="4926969"/>
            <a:ext cx="805677" cy="33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0" descr="http://www.vibrant.com/images/products/ibm_p55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584" y="4474161"/>
            <a:ext cx="805677" cy="33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0" descr="http://www.vibrant.com/images/products/ibm_p55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709" y="4926355"/>
            <a:ext cx="805677" cy="33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0" descr="http://www.vibrant.com/images/products/ibm_p55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709" y="4473547"/>
            <a:ext cx="805677" cy="33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https://si0.twimg.com/profile_images/2347555447/saphanawatch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881" y="2667000"/>
            <a:ext cx="2054832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6359840" y="-1557"/>
            <a:ext cx="28418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Hecatonchire</a:t>
            </a:r>
            <a:r>
              <a:rPr lang="en-US" sz="1600" b="1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Project, July 2013</a:t>
            </a:r>
            <a:endParaRPr lang="en-US" sz="1600" b="1" i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32" name="Text Placeholder 13"/>
          <p:cNvSpPr txBox="1">
            <a:spLocks/>
          </p:cNvSpPr>
          <p:nvPr/>
        </p:nvSpPr>
        <p:spPr>
          <a:xfrm>
            <a:off x="0" y="1143000"/>
            <a:ext cx="1981200" cy="4243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50000"/>
              </a:lnSpc>
              <a:buFont typeface="Wingdings" pitchFamily="2" charset="2"/>
              <a:buChar char="Ø"/>
            </a:pPr>
            <a:r>
              <a:rPr lang="en-US" sz="1100" dirty="0" smtClean="0"/>
              <a:t>Leading Example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100" dirty="0" smtClean="0"/>
              <a:t>Transparent Memory Scale-out</a:t>
            </a: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Ø"/>
            </a:pPr>
            <a:r>
              <a:rPr lang="en-US" sz="1100" dirty="0" smtClean="0"/>
              <a:t>Memory Mirroring</a:t>
            </a: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Ø"/>
            </a:pPr>
            <a:r>
              <a:rPr lang="en-US" sz="1100" b="1" dirty="0" err="1" smtClean="0"/>
              <a:t>Hecatonchire</a:t>
            </a:r>
            <a:r>
              <a:rPr lang="en-US" sz="1100" b="1" dirty="0" smtClean="0"/>
              <a:t> Project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3529" y="336997"/>
            <a:ext cx="5945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Hecatonchire</a:t>
            </a:r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open-source project</a:t>
            </a:r>
            <a:endParaRPr lang="en-US" sz="32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1905000" y="1143000"/>
            <a:ext cx="76200" cy="5257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91629" y="893549"/>
            <a:ext cx="68425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05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9144000" cy="336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S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9" y="22671"/>
            <a:ext cx="628650" cy="31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://hecatonchire.com/images/aggregated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058" y="2466439"/>
            <a:ext cx="4031553" cy="339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981200" y="6154579"/>
            <a:ext cx="18582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hlinkClick r:id="rId5"/>
              </a:rPr>
              <a:t>http://www.hecatonchire.com</a:t>
            </a:r>
            <a:r>
              <a:rPr lang="en-US" sz="1000" dirty="0" smtClean="0"/>
              <a:t> 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359840" y="-1557"/>
            <a:ext cx="28418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Hecatonchire</a:t>
            </a:r>
            <a:r>
              <a:rPr lang="en-US" sz="1600" b="1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Project, July 2013</a:t>
            </a:r>
            <a:endParaRPr lang="en-US" sz="1600" b="1" i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33600" y="1143000"/>
            <a:ext cx="71208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sz="2000" b="1" dirty="0" smtClean="0"/>
              <a:t>Current virtualization: </a:t>
            </a:r>
            <a:r>
              <a:rPr lang="en-US" sz="2000" dirty="0" smtClean="0"/>
              <a:t>guests constrained by host size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sz="2000" b="1" dirty="0" smtClean="0"/>
              <a:t>Inverse virtualization: </a:t>
            </a:r>
            <a:r>
              <a:rPr lang="en-US" sz="2000" dirty="0" smtClean="0"/>
              <a:t>host aggregation into larger guests</a:t>
            </a:r>
            <a:endParaRPr lang="en-US" sz="2000" dirty="0"/>
          </a:p>
        </p:txBody>
      </p:sp>
      <p:sp>
        <p:nvSpPr>
          <p:cNvPr id="13" name="Text Placeholder 13"/>
          <p:cNvSpPr txBox="1">
            <a:spLocks/>
          </p:cNvSpPr>
          <p:nvPr/>
        </p:nvSpPr>
        <p:spPr>
          <a:xfrm>
            <a:off x="0" y="1143000"/>
            <a:ext cx="1981200" cy="4243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50000"/>
              </a:lnSpc>
              <a:buFont typeface="Wingdings" pitchFamily="2" charset="2"/>
              <a:buChar char="Ø"/>
            </a:pPr>
            <a:r>
              <a:rPr lang="en-US" sz="1100" dirty="0" smtClean="0"/>
              <a:t>Leading Example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100" dirty="0" smtClean="0"/>
              <a:t>Transparent Memory Scale-out</a:t>
            </a: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Ø"/>
            </a:pPr>
            <a:r>
              <a:rPr lang="en-US" sz="1100" dirty="0" smtClean="0"/>
              <a:t>Memory Mirroring</a:t>
            </a: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Ø"/>
            </a:pPr>
            <a:r>
              <a:rPr lang="en-US" sz="1100" b="1" dirty="0" err="1" smtClean="0"/>
              <a:t>Hecatonchire</a:t>
            </a:r>
            <a:r>
              <a:rPr lang="en-US" sz="1100" b="1" dirty="0" smtClean="0"/>
              <a:t> Project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529" y="336997"/>
            <a:ext cx="5945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Hecatonchire</a:t>
            </a:r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open-source project</a:t>
            </a:r>
            <a:endParaRPr lang="en-US" sz="32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905000" y="1143000"/>
            <a:ext cx="76200" cy="5257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1629" y="893549"/>
            <a:ext cx="68425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52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336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2"/>
          <p:cNvSpPr>
            <a:spLocks noGrp="1"/>
          </p:cNvSpPr>
          <p:nvPr>
            <p:ph idx="1"/>
          </p:nvPr>
        </p:nvSpPr>
        <p:spPr>
          <a:xfrm>
            <a:off x="2727028" y="921772"/>
            <a:ext cx="5715000" cy="1135628"/>
          </a:xfrm>
        </p:spPr>
        <p:txBody>
          <a:bodyPr>
            <a:normAutofit fontScale="92500"/>
          </a:bodyPr>
          <a:lstStyle/>
          <a:p>
            <a:pPr marL="274320" lvl="1" indent="0">
              <a:buNone/>
            </a:pPr>
            <a:endParaRPr lang="en-US" sz="1000" b="1" dirty="0" smtClean="0">
              <a:solidFill>
                <a:srgbClr val="0070C0"/>
              </a:solidFill>
            </a:endParaRPr>
          </a:p>
          <a:p>
            <a:pPr marL="274320" lvl="1" indent="0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Actively supporting and encouraging users, contributors and collaborators!</a:t>
            </a:r>
          </a:p>
          <a:p>
            <a:pPr marL="0" indent="0" algn="ctr">
              <a:buNone/>
            </a:pPr>
            <a:endParaRPr lang="en-US" sz="900" u="sng" dirty="0" smtClean="0">
              <a:hlinkClick r:id="rId3"/>
            </a:endParaRPr>
          </a:p>
          <a:p>
            <a:pPr marL="0" indent="0" algn="ctr">
              <a:buNone/>
            </a:pPr>
            <a:endParaRPr lang="en-US" sz="2000" u="sng" dirty="0" smtClean="0"/>
          </a:p>
        </p:txBody>
      </p:sp>
      <p:pic>
        <p:nvPicPr>
          <p:cNvPr id="1032" name="Picture 8" descr="SA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9" y="22671"/>
            <a:ext cx="628650" cy="31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143" y="2667000"/>
            <a:ext cx="6597057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142" y="4724400"/>
            <a:ext cx="6597057" cy="1600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2590800" y="1981200"/>
            <a:ext cx="6096000" cy="0"/>
          </a:xfrm>
          <a:prstGeom prst="line">
            <a:avLst/>
          </a:prstGeom>
          <a:ln w="38100">
            <a:solidFill>
              <a:srgbClr val="0070C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59840" y="-1557"/>
            <a:ext cx="28418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Hecatonchire</a:t>
            </a:r>
            <a:r>
              <a:rPr lang="en-US" sz="1600" b="1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Project, July 2013</a:t>
            </a:r>
            <a:endParaRPr lang="en-US" sz="1600" b="1" i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Text Placeholder 13"/>
          <p:cNvSpPr txBox="1">
            <a:spLocks/>
          </p:cNvSpPr>
          <p:nvPr/>
        </p:nvSpPr>
        <p:spPr>
          <a:xfrm>
            <a:off x="0" y="1143000"/>
            <a:ext cx="1981200" cy="4243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50000"/>
              </a:lnSpc>
              <a:buFont typeface="Wingdings" pitchFamily="2" charset="2"/>
              <a:buChar char="Ø"/>
            </a:pPr>
            <a:r>
              <a:rPr lang="en-US" sz="1100" dirty="0" smtClean="0"/>
              <a:t>Leading Example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100" dirty="0" smtClean="0"/>
              <a:t>Transparent Memory Scale-out</a:t>
            </a: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Ø"/>
            </a:pPr>
            <a:r>
              <a:rPr lang="en-US" sz="1100" dirty="0" smtClean="0"/>
              <a:t>Memory Mirroring</a:t>
            </a: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Ø"/>
            </a:pPr>
            <a:r>
              <a:rPr lang="en-US" sz="1100" b="1" dirty="0" err="1" smtClean="0"/>
              <a:t>Hecatonchire</a:t>
            </a:r>
            <a:r>
              <a:rPr lang="en-US" sz="1100" b="1" dirty="0" smtClean="0"/>
              <a:t> Project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529" y="336997"/>
            <a:ext cx="5945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Hecatonchire</a:t>
            </a:r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open-source project</a:t>
            </a:r>
            <a:endParaRPr lang="en-US" sz="32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1905000" y="1143000"/>
            <a:ext cx="76200" cy="5257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1629" y="893549"/>
            <a:ext cx="68425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42143" y="2302139"/>
            <a:ext cx="2866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hlinkClick r:id="rId3"/>
              </a:rPr>
              <a:t>http://www.hecatonchire.com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2242142" y="4385846"/>
            <a:ext cx="2993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hlinkClick r:id="rId7"/>
              </a:rPr>
              <a:t>http://github.com/hecatonchire</a:t>
            </a:r>
            <a:r>
              <a:rPr lang="en-US" sz="1600" dirty="0" smtClean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680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9144000" cy="336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2"/>
          <p:cNvSpPr>
            <a:spLocks noGrp="1"/>
          </p:cNvSpPr>
          <p:nvPr>
            <p:ph idx="1"/>
          </p:nvPr>
        </p:nvSpPr>
        <p:spPr>
          <a:xfrm>
            <a:off x="2209800" y="1143000"/>
            <a:ext cx="5715000" cy="557784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dirty="0" smtClean="0"/>
              <a:t>  Thank you for your time!</a:t>
            </a:r>
          </a:p>
          <a:p>
            <a:pPr>
              <a:buFont typeface="Wingdings" pitchFamily="2" charset="2"/>
              <a:buChar char="Ø"/>
            </a:pPr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US" sz="2000" b="1" dirty="0" smtClean="0"/>
              <a:t>  Any </a:t>
            </a:r>
            <a:r>
              <a:rPr lang="en-US" sz="2000" b="1" dirty="0"/>
              <a:t>questions</a:t>
            </a:r>
            <a:r>
              <a:rPr lang="en-US" sz="2000" b="1" dirty="0" smtClean="0"/>
              <a:t>?</a:t>
            </a:r>
            <a:endParaRPr lang="en-US" sz="2000" b="1" dirty="0"/>
          </a:p>
        </p:txBody>
      </p:sp>
      <p:pic>
        <p:nvPicPr>
          <p:cNvPr id="1032" name="Picture 8" descr="S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9" y="22671"/>
            <a:ext cx="628650" cy="31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359840" y="-1557"/>
            <a:ext cx="28418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Hecatonchire</a:t>
            </a:r>
            <a:r>
              <a:rPr lang="en-US" sz="1600" b="1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Project, July 2013</a:t>
            </a:r>
            <a:endParaRPr lang="en-US" sz="1600" b="1" i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Text Placeholder 13"/>
          <p:cNvSpPr txBox="1">
            <a:spLocks/>
          </p:cNvSpPr>
          <p:nvPr/>
        </p:nvSpPr>
        <p:spPr>
          <a:xfrm>
            <a:off x="0" y="1143000"/>
            <a:ext cx="1981200" cy="4243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50000"/>
              </a:lnSpc>
              <a:buFont typeface="Wingdings" pitchFamily="2" charset="2"/>
              <a:buChar char="Ø"/>
            </a:pPr>
            <a:r>
              <a:rPr lang="en-US" sz="1100" dirty="0" smtClean="0"/>
              <a:t>Leading Example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100" dirty="0" smtClean="0"/>
              <a:t>Transparent Memory Scale-out</a:t>
            </a: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Ø"/>
            </a:pPr>
            <a:r>
              <a:rPr lang="en-US" sz="1100" dirty="0" smtClean="0"/>
              <a:t>Memory Mirroring</a:t>
            </a: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Ø"/>
            </a:pPr>
            <a:r>
              <a:rPr lang="en-US" sz="1100" dirty="0" err="1" smtClean="0"/>
              <a:t>Hecatonchire</a:t>
            </a:r>
            <a:r>
              <a:rPr lang="en-US" sz="1100" dirty="0" smtClean="0"/>
              <a:t> Project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529" y="336997"/>
            <a:ext cx="5945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Hecatonchire</a:t>
            </a:r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open-source project</a:t>
            </a:r>
            <a:endParaRPr lang="en-US" sz="32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905000" y="1143000"/>
            <a:ext cx="76200" cy="5257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1629" y="893549"/>
            <a:ext cx="68425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819400" y="3503474"/>
            <a:ext cx="549381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u="sng" dirty="0" smtClean="0">
                <a:latin typeface="Consolas" pitchFamily="49" charset="0"/>
                <a:cs typeface="Consolas" pitchFamily="49" charset="0"/>
              </a:rPr>
              <a:t>Contact us, we are friendly: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Consolas" pitchFamily="49" charset="0"/>
                <a:cs typeface="Consolas" pitchFamily="49" charset="0"/>
                <a:hlinkClick r:id="rId4"/>
              </a:rPr>
              <a:t>benoit.hudzia@sap.com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(project lead)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Consolas" pitchFamily="49" charset="0"/>
                <a:cs typeface="Consolas" pitchFamily="49" charset="0"/>
                <a:hlinkClick r:id="rId5"/>
              </a:rPr>
              <a:t>roei.tell@sap.com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(presenter)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Consolas" pitchFamily="49" charset="0"/>
                <a:cs typeface="Consolas" pitchFamily="49" charset="0"/>
                <a:hlinkClick r:id="rId6"/>
              </a:rPr>
              <a:t>aidan.shribman@sap.com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Consolas" pitchFamily="49" charset="0"/>
                <a:cs typeface="Consolas" pitchFamily="49" charset="0"/>
                <a:hlinkClick r:id="rId7"/>
              </a:rPr>
              <a:t>peter.izsak@sap.com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Consolas" pitchFamily="49" charset="0"/>
                <a:cs typeface="Consolas" pitchFamily="49" charset="0"/>
                <a:hlinkClick r:id="rId8"/>
              </a:rPr>
              <a:t>steve.walsh@sap.com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590800" y="3276600"/>
            <a:ext cx="6096000" cy="0"/>
          </a:xfrm>
          <a:prstGeom prst="line">
            <a:avLst/>
          </a:prstGeom>
          <a:ln w="38100">
            <a:solidFill>
              <a:srgbClr val="0070C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24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336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24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2" name="Picture 8" descr="S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9" y="22671"/>
            <a:ext cx="628650" cy="31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81200" y="5985302"/>
            <a:ext cx="609814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/>
              <a:t>VMWare</a:t>
            </a:r>
            <a:r>
              <a:rPr lang="en-US" sz="1050" dirty="0" smtClean="0"/>
              <a:t> “Best Practices”: Capacity Planning;</a:t>
            </a:r>
            <a:r>
              <a:rPr lang="en-US" sz="1050" i="1" dirty="0"/>
              <a:t> </a:t>
            </a:r>
            <a:r>
              <a:rPr lang="en-US" sz="1050" i="1" dirty="0" err="1"/>
              <a:t>VMWare</a:t>
            </a:r>
            <a:r>
              <a:rPr lang="en-US" sz="1050" i="1" dirty="0"/>
              <a:t> Blogs. Author: </a:t>
            </a:r>
            <a:r>
              <a:rPr lang="en-US" sz="1050" i="1" dirty="0" err="1"/>
              <a:t>Sudhir</a:t>
            </a:r>
            <a:r>
              <a:rPr lang="en-US" sz="1050" i="1" dirty="0"/>
              <a:t> </a:t>
            </a:r>
            <a:r>
              <a:rPr lang="en-US" sz="1050" i="1" dirty="0" err="1"/>
              <a:t>Bhatti</a:t>
            </a:r>
            <a:endParaRPr lang="en-US" sz="1050" i="1" dirty="0"/>
          </a:p>
          <a:p>
            <a:r>
              <a:rPr lang="en-US" sz="1050" dirty="0" smtClean="0">
                <a:hlinkClick r:id="rId4"/>
              </a:rPr>
              <a:t>https</a:t>
            </a:r>
            <a:r>
              <a:rPr lang="en-US" sz="1050" dirty="0">
                <a:hlinkClick r:id="rId4"/>
              </a:rPr>
              <a:t>://blogs.vmware.com/management/2012/09/capacity-management-planning-private-cloud.html</a:t>
            </a:r>
            <a:endParaRPr lang="en-US" sz="1050" i="1" dirty="0"/>
          </a:p>
        </p:txBody>
      </p:sp>
      <p:pic>
        <p:nvPicPr>
          <p:cNvPr id="13" name="Picture 12" descr="http://blogs.vmware.com/management/files/2012/09/Capacity-Management-Trend-line-cha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38400" y="1905000"/>
            <a:ext cx="6084652" cy="2757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359840" y="-1557"/>
            <a:ext cx="28418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Hecatonchire</a:t>
            </a:r>
            <a:r>
              <a:rPr lang="en-US" sz="1600" b="1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Project, July 2013</a:t>
            </a:r>
            <a:endParaRPr lang="en-US" sz="1600" b="1" i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half" idx="2"/>
          </p:nvPr>
        </p:nvSpPr>
        <p:spPr>
          <a:xfrm>
            <a:off x="0" y="1143000"/>
            <a:ext cx="1828799" cy="4243615"/>
          </a:xfrm>
        </p:spPr>
        <p:txBody>
          <a:bodyPr>
            <a:normAutofit/>
          </a:bodyPr>
          <a:lstStyle/>
          <a:p>
            <a:pPr marL="285750" indent="-285750">
              <a:lnSpc>
                <a:spcPct val="250000"/>
              </a:lnSpc>
              <a:buFont typeface="Wingdings" pitchFamily="2" charset="2"/>
              <a:buChar char="Ø"/>
            </a:pPr>
            <a:r>
              <a:rPr lang="en-US" sz="1100" b="1" dirty="0" smtClean="0"/>
              <a:t>Leading Example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100" dirty="0"/>
              <a:t>Transparent Memory Scale-out</a:t>
            </a: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Ø"/>
            </a:pPr>
            <a:r>
              <a:rPr lang="en-US" sz="1100" dirty="0" smtClean="0"/>
              <a:t>Memory </a:t>
            </a:r>
            <a:r>
              <a:rPr lang="en-US" sz="1100" dirty="0"/>
              <a:t>Mirroring</a:t>
            </a: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Ø"/>
            </a:pPr>
            <a:r>
              <a:rPr lang="en-US" sz="1100" dirty="0" err="1" smtClean="0"/>
              <a:t>Hecatonchire</a:t>
            </a:r>
            <a:r>
              <a:rPr lang="en-US" sz="1100" dirty="0" smtClean="0"/>
              <a:t> Project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529" y="336997"/>
            <a:ext cx="52659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SAP HANA: Scale-out use case</a:t>
            </a:r>
            <a:endParaRPr lang="en-US" sz="32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1905000" y="1143000"/>
            <a:ext cx="76200" cy="5257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1629" y="893549"/>
            <a:ext cx="68425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48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336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s://si0.twimg.com/profile_images/2347555447/saphanawatch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836" y="1334070"/>
            <a:ext cx="2054832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1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24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63636" y="1334070"/>
            <a:ext cx="3421129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u="sng" dirty="0" smtClean="0"/>
              <a:t>Updated configuration:</a:t>
            </a:r>
            <a:r>
              <a:rPr lang="en-US" sz="1400" dirty="0" smtClean="0"/>
              <a:t> (at t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)</a:t>
            </a:r>
            <a:endParaRPr lang="en-US" sz="1400" u="sng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200" dirty="0" smtClean="0"/>
              <a:t>8 Intel Xeon E7-8870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200" b="1" dirty="0" smtClean="0">
                <a:solidFill>
                  <a:srgbClr val="0070C0"/>
                </a:solidFill>
              </a:rPr>
              <a:t>2TB RAM (for 10TB uncompressed data)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200" b="1" dirty="0" smtClean="0">
                <a:solidFill>
                  <a:srgbClr val="0070C0"/>
                </a:solidFill>
              </a:rPr>
              <a:t>21.6TB Storage</a:t>
            </a:r>
            <a:endParaRPr lang="en-US" sz="1200" b="1" dirty="0">
              <a:solidFill>
                <a:srgbClr val="0070C0"/>
              </a:solidFill>
            </a:endParaRPr>
          </a:p>
        </p:txBody>
      </p:sp>
      <p:pic>
        <p:nvPicPr>
          <p:cNvPr id="1032" name="Picture 8" descr="SA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9" y="22671"/>
            <a:ext cx="628650" cy="31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653836" y="2847652"/>
            <a:ext cx="3469219" cy="10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sz="1600" dirty="0" smtClean="0"/>
              <a:t>No additional CPU requirements!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sz="1600" dirty="0" smtClean="0"/>
              <a:t>Standard alternatives: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42204" y="4153470"/>
            <a:ext cx="18437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Scale-up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/>
              <a:t>Hardware utilization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/>
              <a:t>Repetitive process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04404" y="4153470"/>
            <a:ext cx="184377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Scale-out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/>
              <a:t>Application changes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/>
              <a:t>Current practice</a:t>
            </a:r>
            <a:br>
              <a:rPr lang="en-US" sz="1200" dirty="0" smtClean="0"/>
            </a:br>
            <a:r>
              <a:rPr lang="en-US" sz="1200" dirty="0" smtClean="0"/>
              <a:t>for SAP HANA!</a:t>
            </a:r>
          </a:p>
        </p:txBody>
      </p:sp>
      <p:pic>
        <p:nvPicPr>
          <p:cNvPr id="20" name="Picture 10" descr="http://www.vibrant.com/images/products/ibm_p55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453" y="5385246"/>
            <a:ext cx="1611351" cy="66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0" descr="http://www.vibrant.com/images/products/ibm_p550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896" y="5715463"/>
            <a:ext cx="805677" cy="33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 descr="http://www.vibrant.com/images/products/ibm_p550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896" y="5262655"/>
            <a:ext cx="805677" cy="33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 descr="http://www.vibrant.com/images/products/ibm_p550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080" y="5716076"/>
            <a:ext cx="805677" cy="33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http://www.vibrant.com/images/products/ibm_p550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080" y="5263268"/>
            <a:ext cx="805677" cy="33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6359840" y="-1557"/>
            <a:ext cx="28418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Hecatonchire</a:t>
            </a:r>
            <a:r>
              <a:rPr lang="en-US" sz="1600" b="1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Project, July 2013</a:t>
            </a:r>
            <a:endParaRPr lang="en-US" sz="1600" b="1" i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Text Placeholder 13"/>
          <p:cNvSpPr txBox="1">
            <a:spLocks/>
          </p:cNvSpPr>
          <p:nvPr/>
        </p:nvSpPr>
        <p:spPr>
          <a:xfrm>
            <a:off x="0" y="1143000"/>
            <a:ext cx="1828799" cy="4243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50000"/>
              </a:lnSpc>
              <a:buFont typeface="Wingdings" pitchFamily="2" charset="2"/>
              <a:buChar char="Ø"/>
            </a:pPr>
            <a:r>
              <a:rPr lang="en-US" sz="1100" b="1" dirty="0" smtClean="0"/>
              <a:t>Leading Example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100" dirty="0" smtClean="0"/>
              <a:t>Transparent Memory Scale-out</a:t>
            </a: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Ø"/>
            </a:pPr>
            <a:r>
              <a:rPr lang="en-US" sz="1100" dirty="0" smtClean="0"/>
              <a:t>Memory Mirroring</a:t>
            </a: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Ø"/>
            </a:pPr>
            <a:r>
              <a:rPr lang="en-US" sz="1100" dirty="0" err="1" smtClean="0"/>
              <a:t>Hecatonchire</a:t>
            </a:r>
            <a:r>
              <a:rPr lang="en-US" sz="1100" dirty="0" smtClean="0"/>
              <a:t> Project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3529" y="336997"/>
            <a:ext cx="52659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SAP HANA: Scale-out use case</a:t>
            </a:r>
            <a:endParaRPr lang="en-US" sz="32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1905000" y="1143000"/>
            <a:ext cx="76200" cy="5257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91629" y="893549"/>
            <a:ext cx="68425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93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0" y="0"/>
            <a:ext cx="9144000" cy="336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2"/>
          <p:cNvSpPr>
            <a:spLocks noGrp="1"/>
          </p:cNvSpPr>
          <p:nvPr>
            <p:ph idx="1"/>
          </p:nvPr>
        </p:nvSpPr>
        <p:spPr>
          <a:xfrm>
            <a:off x="2357012" y="444412"/>
            <a:ext cx="6558387" cy="55778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800" b="1" dirty="0" smtClean="0"/>
              <a:t>Transparent memory scale-out operates in the infrastructure level </a:t>
            </a:r>
            <a:r>
              <a:rPr lang="en-US" sz="1800" b="1" dirty="0" smtClean="0">
                <a:sym typeface="Wingdings" pitchFamily="2" charset="2"/>
              </a:rPr>
              <a:t>(avoids application changes).</a:t>
            </a:r>
          </a:p>
        </p:txBody>
      </p:sp>
      <p:pic>
        <p:nvPicPr>
          <p:cNvPr id="1032" name="Picture 8" descr="S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9" y="22671"/>
            <a:ext cx="628650" cy="31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981200" y="6000690"/>
            <a:ext cx="5052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J. </a:t>
            </a:r>
            <a:r>
              <a:rPr lang="en-US" sz="1000" dirty="0" err="1" smtClean="0"/>
              <a:t>Protic</a:t>
            </a:r>
            <a:r>
              <a:rPr lang="en-US" sz="1000" dirty="0" smtClean="0"/>
              <a:t>, M. </a:t>
            </a:r>
            <a:r>
              <a:rPr lang="en-US" sz="1000" dirty="0" err="1" smtClean="0"/>
              <a:t>Tomasevic</a:t>
            </a:r>
            <a:r>
              <a:rPr lang="en-US" sz="1000" dirty="0" smtClean="0"/>
              <a:t>, and V. </a:t>
            </a:r>
            <a:r>
              <a:rPr lang="en-US" sz="1000" dirty="0" err="1" smtClean="0"/>
              <a:t>Milutinovic</a:t>
            </a:r>
            <a:r>
              <a:rPr lang="en-US" sz="1000" dirty="0" smtClean="0"/>
              <a:t>, Eds. (1997). “</a:t>
            </a:r>
            <a:r>
              <a:rPr lang="en-US" sz="1000" i="1" dirty="0" smtClean="0"/>
              <a:t>Distributed Shared Memory: </a:t>
            </a:r>
            <a:br>
              <a:rPr lang="en-US" sz="1000" i="1" dirty="0" smtClean="0"/>
            </a:br>
            <a:r>
              <a:rPr lang="en-US" sz="1000" i="1" dirty="0" smtClean="0"/>
              <a:t>Concepts and Systems”</a:t>
            </a:r>
            <a:endParaRPr lang="en-US" sz="1000" dirty="0"/>
          </a:p>
        </p:txBody>
      </p:sp>
      <p:pic>
        <p:nvPicPr>
          <p:cNvPr id="2050" name="Picture 2" descr="http://www.jamstec.go.jp/es/en/images/mmu_cpu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968" y="2519357"/>
            <a:ext cx="88988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elexhere.com/site/images/stories/News/linux_on_hardwar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967" y="3281357"/>
            <a:ext cx="88988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i1-scripts.softpedia-static.com/thumbnails/Xen-hypervisor-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853" y="3995732"/>
            <a:ext cx="76200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udsn.com/home/news/images/2009-09-13-ide-compiler-xml-exampl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968" y="4681532"/>
            <a:ext cx="889885" cy="46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187731" y="2684554"/>
            <a:ext cx="2432076" cy="469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Hardware</a:t>
            </a:r>
            <a:r>
              <a:rPr lang="en-US" sz="1400" u="sng" dirty="0"/>
              <a:t>:</a:t>
            </a:r>
            <a:r>
              <a:rPr lang="en-US" sz="1400" dirty="0"/>
              <a:t> memory </a:t>
            </a:r>
            <a:r>
              <a:rPr lang="en-US" sz="1400" dirty="0" smtClean="0"/>
              <a:t>modules</a:t>
            </a:r>
            <a:br>
              <a:rPr lang="en-US" sz="1400" dirty="0" smtClean="0"/>
            </a:br>
            <a:r>
              <a:rPr lang="en-US" sz="1000" dirty="0" smtClean="0"/>
              <a:t>Dash, </a:t>
            </a:r>
            <a:r>
              <a:rPr lang="en-US" sz="1000" dirty="0" err="1" smtClean="0"/>
              <a:t>MemNet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187731" y="3432268"/>
            <a:ext cx="4036682" cy="469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Operating System:</a:t>
            </a:r>
            <a:r>
              <a:rPr lang="en-US" sz="1400" dirty="0" smtClean="0"/>
              <a:t> block devices, swap changes</a:t>
            </a:r>
          </a:p>
          <a:p>
            <a:r>
              <a:rPr lang="en-US" sz="1000" dirty="0" err="1" smtClean="0"/>
              <a:t>Hecatonchire</a:t>
            </a:r>
            <a:r>
              <a:rPr lang="en-US" sz="1000" dirty="0" smtClean="0"/>
              <a:t>, R</a:t>
            </a:r>
            <a:r>
              <a:rPr lang="en-US" sz="1000" baseline="30000" dirty="0" smtClean="0"/>
              <a:t>2</a:t>
            </a:r>
            <a:r>
              <a:rPr lang="en-US" sz="1000" dirty="0" smtClean="0"/>
              <a:t>MS, Ivy, Mirage, Clouds</a:t>
            </a:r>
            <a:endParaRPr 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4187731" y="4103781"/>
            <a:ext cx="315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Virtualization:</a:t>
            </a:r>
            <a:r>
              <a:rPr lang="en-US" sz="1400" dirty="0" smtClean="0"/>
              <a:t> specialized hypervisors</a:t>
            </a:r>
          </a:p>
          <a:p>
            <a:r>
              <a:rPr lang="en-US" sz="1000" dirty="0" err="1" smtClean="0"/>
              <a:t>MemX</a:t>
            </a:r>
            <a:r>
              <a:rPr lang="en-US" sz="1000" dirty="0" smtClean="0"/>
              <a:t>, </a:t>
            </a:r>
            <a:r>
              <a:rPr lang="en-US" sz="1000" dirty="0" err="1" smtClean="0"/>
              <a:t>vNuma</a:t>
            </a:r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4187731" y="4760706"/>
            <a:ext cx="3656770" cy="469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Compilers:</a:t>
            </a:r>
            <a:r>
              <a:rPr lang="en-US" sz="1400" dirty="0" smtClean="0"/>
              <a:t> automatic application adaptation</a:t>
            </a:r>
          </a:p>
          <a:p>
            <a:r>
              <a:rPr lang="en-US" sz="1000" dirty="0" smtClean="0"/>
              <a:t>Midway, Orca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6359840" y="-1557"/>
            <a:ext cx="28418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Hecatonchire</a:t>
            </a:r>
            <a:r>
              <a:rPr lang="en-US" sz="1600" b="1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Project, July 2013</a:t>
            </a:r>
            <a:endParaRPr lang="en-US" sz="1600" b="1" i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Up Arrow 2"/>
          <p:cNvSpPr/>
          <p:nvPr/>
        </p:nvSpPr>
        <p:spPr>
          <a:xfrm>
            <a:off x="2776113" y="2319332"/>
            <a:ext cx="228600" cy="2971800"/>
          </a:xfrm>
          <a:prstGeom prst="upArrow">
            <a:avLst/>
          </a:prstGeom>
          <a:gradFill flip="none" rotWithShape="1">
            <a:path path="circle">
              <a:fillToRect l="100000" b="100000"/>
            </a:path>
            <a:tileRect t="-100000" r="-100000"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 rot="16200000">
            <a:off x="2017732" y="3841843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Performance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3119013" y="3233733"/>
            <a:ext cx="5105400" cy="7620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Placeholder 13"/>
          <p:cNvSpPr txBox="1">
            <a:spLocks/>
          </p:cNvSpPr>
          <p:nvPr/>
        </p:nvSpPr>
        <p:spPr>
          <a:xfrm>
            <a:off x="0" y="1143000"/>
            <a:ext cx="1828799" cy="4243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50000"/>
              </a:lnSpc>
              <a:buFont typeface="Wingdings" pitchFamily="2" charset="2"/>
              <a:buChar char="Ø"/>
            </a:pPr>
            <a:r>
              <a:rPr lang="en-US" sz="1100" dirty="0" smtClean="0"/>
              <a:t>Leading Example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100" b="1" dirty="0" smtClean="0"/>
              <a:t>Transparent Memory Scale-out</a:t>
            </a: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Ø"/>
            </a:pPr>
            <a:r>
              <a:rPr lang="en-US" sz="1100" dirty="0" smtClean="0"/>
              <a:t>Memory Mirroring</a:t>
            </a: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Ø"/>
            </a:pPr>
            <a:r>
              <a:rPr lang="en-US" sz="1100" dirty="0" err="1" smtClean="0"/>
              <a:t>Hecatonchire</a:t>
            </a:r>
            <a:r>
              <a:rPr lang="en-US" sz="1100" dirty="0" smtClean="0"/>
              <a:t> Project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3529" y="336997"/>
            <a:ext cx="5390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Transparent memory scale-out</a:t>
            </a:r>
            <a:endParaRPr lang="en-US" sz="32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1905000" y="1143000"/>
            <a:ext cx="76200" cy="5257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91629" y="893549"/>
            <a:ext cx="68425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67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336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2"/>
          <p:cNvSpPr>
            <a:spLocks noGrp="1"/>
          </p:cNvSpPr>
          <p:nvPr>
            <p:ph idx="1"/>
          </p:nvPr>
        </p:nvSpPr>
        <p:spPr>
          <a:xfrm>
            <a:off x="2057400" y="1143000"/>
            <a:ext cx="6934200" cy="3516086"/>
          </a:xfrm>
        </p:spPr>
        <p:txBody>
          <a:bodyPr>
            <a:noAutofit/>
          </a:bodyPr>
          <a:lstStyle/>
          <a:p>
            <a:pPr>
              <a:lnSpc>
                <a:spcPct val="250000"/>
              </a:lnSpc>
              <a:buFont typeface="Arial" charset="0"/>
              <a:buChar char="•"/>
            </a:pPr>
            <a:r>
              <a:rPr lang="en-US" sz="2000" b="1" dirty="0" smtClean="0">
                <a:solidFill>
                  <a:srgbClr val="0070C0"/>
                </a:solidFill>
              </a:rPr>
              <a:t>Transparently</a:t>
            </a:r>
            <a:r>
              <a:rPr lang="en-US" sz="2000" b="1" dirty="0" smtClean="0">
                <a:solidFill>
                  <a:srgbClr val="00B0F0"/>
                </a:solidFill>
              </a:rPr>
              <a:t> </a:t>
            </a:r>
            <a:r>
              <a:rPr lang="en-US" sz="2000" b="1" dirty="0" smtClean="0"/>
              <a:t>handle fault tolerance</a:t>
            </a:r>
          </a:p>
          <a:p>
            <a:pPr>
              <a:lnSpc>
                <a:spcPct val="250000"/>
              </a:lnSpc>
              <a:buFont typeface="Arial" charset="0"/>
              <a:buChar char="•"/>
            </a:pPr>
            <a:r>
              <a:rPr lang="en-US" sz="2000" b="1" dirty="0" smtClean="0"/>
              <a:t>Show-stopper </a:t>
            </a:r>
            <a:r>
              <a:rPr lang="en-US" sz="2000" dirty="0" smtClean="0"/>
              <a:t>(since “day one”)</a:t>
            </a:r>
          </a:p>
          <a:p>
            <a:pPr lvl="1">
              <a:lnSpc>
                <a:spcPct val="250000"/>
              </a:lnSpc>
              <a:buFont typeface="Arial" charset="0"/>
              <a:buChar char="•"/>
            </a:pPr>
            <a:r>
              <a:rPr lang="en-US" sz="1800" b="1" dirty="0" smtClean="0">
                <a:solidFill>
                  <a:srgbClr val="0070C0"/>
                </a:solidFill>
              </a:rPr>
              <a:t>Enterprise </a:t>
            </a:r>
            <a:r>
              <a:rPr lang="en-US" sz="1800" b="1" dirty="0" smtClean="0"/>
              <a:t>environments (long-running, mission-critical)</a:t>
            </a:r>
          </a:p>
          <a:p>
            <a:pPr>
              <a:lnSpc>
                <a:spcPct val="250000"/>
              </a:lnSpc>
              <a:buFont typeface="Arial" charset="0"/>
              <a:buChar char="•"/>
            </a:pPr>
            <a:r>
              <a:rPr lang="en-US" sz="2000" b="1" dirty="0" smtClean="0"/>
              <a:t>Challenge: </a:t>
            </a:r>
            <a:r>
              <a:rPr lang="en-US" sz="2000" b="1" u="sng" dirty="0" smtClean="0">
                <a:solidFill>
                  <a:srgbClr val="0070C0"/>
                </a:solidFill>
              </a:rPr>
              <a:t>zero-downtime</a:t>
            </a:r>
            <a:r>
              <a:rPr lang="en-US" sz="2000" b="1" dirty="0" smtClean="0"/>
              <a:t> guarantee for remote hosts</a:t>
            </a:r>
            <a:endParaRPr lang="en-US" sz="1800" b="1" u="sng" dirty="0">
              <a:solidFill>
                <a:srgbClr val="FF0000"/>
              </a:solidFill>
            </a:endParaRPr>
          </a:p>
        </p:txBody>
      </p:sp>
      <p:pic>
        <p:nvPicPr>
          <p:cNvPr id="1032" name="Picture 8" descr="S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9" y="22671"/>
            <a:ext cx="628650" cy="31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data:image/jpeg;base64,/9j/4AAQSkZJRgABAQAAAQABAAD/2wCEAAkGBhMSERUUExQVFRUWFxYXGBYYFxcVFxYWFxQVFRcYGB0aGyYeGhkjGRcWHy8gIycpLSwsFx4yODAqNSYrLCkBCQoKDgwOGg8PGiklHyUsLDIqLDAwNC0pLC4sLCwqKi0pKSosLDQ0LCwsLCwsKiwsLCwsLSwsLCwsLywsLCwqLP/AABEIAKwBJQMBIgACEQEDEQH/xAAcAAABBQEBAQAAAAAAAAAAAAAAAwQFBgcCAQj/xABIEAACAAMFAwcHCQYFBQEAAAABAgADEQQFEiExBkFRExUiMlJhcRSBkZKhsdEHI0JTYnLB4fAWMzRzgrJDdKKz0iQ1Y4PxxP/EABoBAAIDAQEAAAAAAAAAAAAAAAAFAgMEAQb/xAA3EQABAwIEAwQKAgEFAQAAAAABAAIDBBESIUFRBTFhE1KB8BQVIjJxkaGxweFi0TM0QkNy8SP/2gAMAwEAAhEDEQA/ANZ2svx7JZmnJKM0rTIZBQfpNvwju9gzCuzu0Eq2SFmyz3Mu9G3qf1mIkXQEEEAgihBzBB1BjLr1u6bc1r8pkAtZJho6D6NfomvA5q3m8c8j3RnF/t16dU3oqeGrjMIyl5tOjv49DstTghrdl5y7RKWbKbEjioPvB4EHIiHUXg3zCVOaWEtcLEIggjidOVFLMQqjUk0AjvJRXcEU2+tu9Vs4r/5GGX9IOvifREXc99zlq/KMSWzxGoOmo+ELpOIxMdYZ9Uwj4fK9tzktGgiIu3aOXMoG6Dd+h8D8Yl42xyskGJhusckbozZwsiCCCLFWiELbbpclDMmMERdWOQEKzZoUFmIAAJJOQAGpMZdb7VNvu1cjKJSxyjVn7W7F945hRuGZ4RVLJgFhmTyCYUNF6S4uecLG5udsNh1OgWoSpqsoZSGUgEEGoIOhB3iO4b2CwpJlrKljCiAKo7h7z3w4iwdVhda5w8tEQQQR1RRBBBAhEEEECEQQQQIRBBBAhEEeM4GZyiHvfaaVIFWYDhvJ8BEXODRdxsFJrS42aLlTMEM7HeiTBUHzb4dgx1pDhcclxzS02K9gggjq4iCCCBCIIIIEIggggQiEbZY0mo0uYoZGFCDoRC0EC6CQbhZVIebcdrKtiexzjkczh76dtRke0APAajZ7QrqrowZWAIYGoIOYIiF2vm2VpDSrSahxkq0Lg7mXgRxOUZNYL/n2ZfJWmMJJJIplr36hTvHEwtfO2mcWDMaDUL03YHi0XajKUe9/Mbj+Q13Wr31tjKk1VPnJnAHoj7x/ARSLzvibaGrMao3KMlHgPx1hgI9EKJ6qSbny2XIKWOHlz3QYfXe3RPj+EMHcDWHF3z8j4xmstN1JBolrs2hmSqA9NeBOY8Du8IhQY9DRNkjoziabFRfG2QWcLrQ7vvWXOHROe9TkRDyM0lzSCCCQRoRkRDLaTbue6eSSjWY/RaYOsFOq5ZV4ncPSHMPEQRaQZpe3g75pA2I5a30G6ebVX9NvG0eQWM/Ng/OzBoaa6fQHtOXjerguGVY5KypQyGbNvdt7N3+4UER+xGzkmyWcCWQ7vQzJg+keHco3D4xYo3Qs/wCR3M/QdFTX1TLClp8o2/Nx1cfwNAiG068ZaHCzUI3UPwhzFRv+fSew+7/aIrrKgwR4mjVJJHYRdWLniV2/Y3wg54ldv2N8IpvlUHlUKfW0ndCp7cq5c8Su37G+EHPErt+xvhFN8qg8qg9bSd0I7cq2XJbsaBWPSUCtdSOPjElFKu21tyqYM2JpTiN9e6kXWGXD5zLFZ3MZX3VsTsQRBBCU60qup80MFalYIhZO1Elppl4hUDOmYGdMzpWJdJoOhiLXtd7pupOY5vvCyrO0t5MGMpHCTCCQSK5ClaDjnGe3hY5qtWbUk/TriDef8ItW1tqKW6UVFZnSCZVBrQEU40OsMpt8IFYMuAjAuA9NZmXSqKZeekKuI0sjhjdfDpt5v8PFNOH1UbTgbbFrv4eHx8F5d9vbUHJdWrQL4ndEtcm2onWhJMs4hXpPSgI4D4xUrPJa22oyMfJylL0CjogKdw7RG8xKzbdIsNUs0qswihmuNfPliHhQRlpMVOO0e6zfv8AtVUBOcDW3d9viVpqTwSQDpCkZTct/TeUd2diTTwGuQGlIut3bSBut6d3n4Qxg4jFKbcvil83D5Yhfn8FYYIb2G3LNTGmYqRXjT8IcQwS9EEEECEQQQQIXE2aFUsTQAEk8ABUxR7828Y1SzgqNC7Dpf0g6eJz7otl/fws/+TM/saMokWoMML58G3iFXEJ5GWaw2v8ANM6GFj7udouZk0sSzEknUk1J8TDe22ITVwnXceBh+1gOozHt9EItNA0zMI9U+Y8xkOabEKIuu2mW3IzciOqT7B4cIlJlo4RH3nY+VH2hofw8IQu23V+bfJxlnvp+MTw3zW2ZoqGGePmPeH5HTfZPyYd2FsjDUwvZG1gSxSCTIXWYDDINDS9b2ElK5Fj1R+J7hHLXVsTHyPDGC5K6v++jKGBM5jaUzwg76ceEd7P3PyIxNnMbU60rnT4wzuC7SDy03N2zFdRXf4+4RYVodIDkLBb55WRN7CI/9judvgE8sdueWaoxB9h8Rvi03ZtOj0WZ0G4/RPwikzJ4XWI+1W9mBAyH61i+Cokh93ltoks8EcvvDPdbFEZbdnpU1y7YqmmjUGQpD+zdRfuj3QpHpHxskFngEdV5kgHIqF/ZKR9v1oP2Skfb9aJqCKfQ6fuN+QUcDdlC/slI+360H7JSPt+tE1BB6HT9xvyCMDdlXtkrrKS+VfrOBTuX4n4RYYIIsghbDGGN0XWtwiyRtczChP61jOr9tc+eKyXrKI6q5MfHe3hl4RoF6GkpvN7xGY3ReoSVQSy8pS1KZMHatQW0J6vfkMjFdXDLJH7F7a259PytlLNFE/27X0vy6/hMLrmlHO40p7YssrabydcUxsIOi6lvur+OUQt932qEmWEdxQCYV6S1rkdAxFBQkZVgunZ6XMk+V2t2dWqcAriNGIzIzOm6njHn6eJ7ZP8A5u5a8gPin08jHM9sc9OZPwUwJwt2CZgYOTiVhQcmMitSTmeIhltDd8+UFxoCAeuoGEpQAAilcqcTDe3bVMU5OzqJMsCgw5NTzdXzemLBdW0JwBX6QoAQ2e6H8fGYWuDDmNTokMnBpXNL+RvkNRsqxs7ZX8peZSi0mgHQdLSkStgZZslVmlXcKS4bo51AGE8aHUHURKW2zSR84r4KgrgOYzFKrwEV2zXaqIsubkcXRmjNWrSmZOFQM9aHSlY2TwMrGhzCMhlt582WOCd9E4tcDmbk6/Hx/HNeWyySrPV2dgK4eToC+KlQK9XDT6XsMMkslqt3RkryUnjUhPOdXP6yhres0shLMzHlBWpqclYa8ItFlteOzWez1dS0gMMBoSAMx6N2+EjuGOhBklbYX5DX9ebJ0ziTJyI4nXNrnLl+1IDaOXYpKyFblHXI4chXvO4d2Ziy2G/UfuPA/gYy62XI8sYh00H0l3feG73d8SMm2cmod2wJurq33Rq3u74oHEphJm3Lb9rQeHQlmRz3/S1NXBjqM52T2se02tZYBWWu4mpbJtfRpGjQ9ikErA8apJLGY3lpRBBBFiqTS95DPZ5yKKs0t1A0qShAGffGReTCVMCzqqQwDCmYFc8t+Ua3fU4pZpzKaFZcwg8CEJEZM8sTampLakMamvGu+KZeHOqxia6xGmhVkfERSOwuFwfmFK26TjrMs9OSopCVowNHqADvAlk09ERUyhPSFD6D5xCcq0zpIZZbMobUClTkR7mMTnP8ieXExcGLRmOKtMbAVoMIBIAz3wkmpix2GQYXfQ/ApzDUiRuJhxD6j4hQMySRnqOI/WURl52DF0lyce384nbVY3lMwBDhcNWWtOkBSoIrQ1GehqOMNsSt9k+z8oyEFpzTKnndE4SMPnqo277fygocmGo/GH8iIy9buZG5RMjqaaHvH4wvZLzUoWJpTUcP/sBGoWyeBrwJoBkeY2O3w2T2124S1xHzDieER112Npr8tN/pH5cBuhCzSWtMzGw6AyA493xiwZLrr2R+PCJWspSOFGwxN98+8dhsOu6cIY8e1U09MNWnk+HCPBAAlBKX5WvWzjiZIyyzhWyWNpmgy4nSHXOkqymqfOTRv+iphhTcOmqM2iw3PLwWCp4jFBk43Ow/K1Kz9Rfuj3QpHEpqqDxAPsjuHSUIggggQiCCCBCIIa3dbeVlht9BUcDSHURY8PaHN5FcBumV7zkWUxmNhXiBU13UEZ5IlqCeQpTFXk3HeCcO6pwjI103axcNtmpZgR9YvuMUlcL/AGW9hhlTR3Ze6V1c5bIGkZfX5qEvNGLMMBU4uiCBiANcssvRE7Y5jyZdlDkqnzvK5YiAWDCgFTX4x07TKCp00bU+YxxaLMZgklTi5MsXQGjspYE08w9scqKcSsLDYAnMjcbqdLVdnJiaS4gZA6DUD75fJObxuaW4xVC1z5RM11+kv4j2xD2q3rIPJr87NBw5A4FPADVz7PGFbaFSWzS3KhmCOFBA6mKhxUYipYZgeJhPZ2ZS8S2prNPdo0eak4PKZMgLb/rfw8V6aPjEWDMm+372820Tm6Nn7Qzm0WyZyaYSAGIDUJByGijLTXuifuu9rK2KSssmWAOkdSTUVFc/1pEPeNna1qs5Jho1aK2S1GoXcCP0YjbFJeXMKFWDmmVMz4cYyurpIAI4h7O+61toY53GSU+1a3wVivDY6X15IMxK1wA6Hw4dw9ER1snMs2zqnQbAQD1cNDUg92Wke2jaoWUZnFM7CnIffOg8BWPVvQzlVpoDYgrcCpIB6JGlIfUVWKwYXtuQkFdS+he2x1gdvPLTboupt7TFpiSj1QI6ggYFoDWpOLKumWkVC8pzvNdnJPSahPCppTuiz2+yzHClG5QKxbOvKCpFQTXMZf8A2I6zbPlnLTDSpJC/SNT7I6eFQOfic427vnP89VwcVqGswtaL97S32/HRc7CznS0M4FCoFN/ajV7BfyPQN0W9h8Du88UeTKSSNAo4DU/GGlrvRmBC9Ee0wzbSMLbNbYaJM+ukD74sW99Vq8EI2L92n3V9wghcU5GYTTaL+EtH8mb/AGNGaXXZEmoFBCTamjEmrElAoA0IoXrvyBjStpbzSz2SfOmJjSXLZmQU6SgZjPLSM5kLJtIM2xzKFTnLNVaWeFD0l7q5HcaRrp5GtBaTZY6mJziHAXXk2q9F1oeJ36GqneMx6YZT7EGzGZ9v5w7F6TEHJzlLD7WbLUipUnXKtPHWHUy70cFrOxf7JoCN++h0r6I2SsZK3DKAR9P0sUbnxuxREg/X9qMsN9z7OMIOJKjomtBQg5dnSHk6XKtQZ0YrMVWbCQqimKdMJOfDAMt7CGZmg5MM9K7x48YbT7BlVcx+teEIKrhD2i8PtN7p5j4Hz4p7S8WY42m9k7jl4hdWuXMs7FJgApUkEgqQCRXLLUEeaKtaVDszohCAgkV04+Gfoh/eV5zLSyy8VQtatxqxYknfmTD+wyFVGUaU9OYrHn7AHJe9p5fV7A9+b3abDc9TpslbJbVZByQwrpT6XgTHUQsxDZ3xLmh1HCJyzKHXHXo61i6CnfO7DGLlK+JdnTN7fFdjuR1vseqEUnIQ46EvNzU9njDWdeQUUl+t8PziNdyTUmpj09LwmOL2pPaP0/fnJeLquKyS+zH7I+v6Utab9M0YeoOA0PjDKYlBDMCukSNjUS6NNoZYOak0qOFRnXwho97WDNK2RukOS2+z9VfAe6K3fdpInMKkdXeR9ERYbDaBMlI6igZFYDgGUED2xCXvs9NmzWdWQA01JrkANwjy3EGSPjtGM7/2m8gJbkory09o+k/GDy09o+k/GHP7JT+3L9Lf8YP2Sn9uX6W/4wj9Fqu6VnwPTby09o+k/GDy09o+k/GHP7JT+3L9Lf8AGD9kp/bl+lv+MHotV3SjA9e3VefJzB2WopHuPmi2xUtk7vxnlmHRHV723nze/wAItsOOGB4hu7keSvhvhzUDtpIZ7NRQTR1JoK0ArU+EUJaDvMWr5S9o51jkyGk4SZk/k2DVAZeRnPSozXNBnn4RWLBe9mtmS1kzszybU6VN60ycd655ioEehp5wwYXLHV0rpDjb8k+lyHZAy9IEMWHDCwWnfXEvpho0vPLosPNn+EOJdomSKIw+b5RHNN+FgaA99Bl3CH9p5K0LWXlNLAtWtSxRyVA8UGfFo14tdN0u7PQZEaH8KHtAWZlOXPc4yYfER1dMiWk2qirHGSxy3HQQT0aWSrrvOR0yNDQ+I1EcS8jilmh4H8OMcdGCMv0rGVDmuGIZ/Xz9UndF4zRJrLVSpqFltnQ1GIqB0sNWHnI0hK/L7Yy3WVjVcSgA9ahD4gDUnCaDfD+VOFcjyT1BPYcg16Q1GYGlNBERbrsnHEmHrOGFDVadPQ8MxrCmo4ZFKcjg6aW6frLonVNxOWNuYx9db9f3n1Vbmg04/r2xbLH+6l/y0/tEI2W6pcvrdNuH0R8YdT51Osc+yP1lG2kpIoMom+OpS6uq5aj/ACu8ByH7+ZSiORmMu+G863AaZnj+tYbTrQW7hwEImGAYL3KVYjawS4txPW6XvhZQGHRz7t8Mllk6R5MvMWZgwY8ouYC6g9+4RXJO2PLVaYKV8ufIbrarGPm0+6vuEew2uK1tNs0mY3WeWjHxZQTBCUr0IUR8pX/abb/l5n9pjCzaXWbiXECDRXU4WXQ0DDdUCqnI743T5Sv+023/AC8z+0xhc+2vXk8sOMNpnXKOtDc8S4b6K12DbAOOTtiBgNJqrRhn9NBmN3SWoOeQESD3aQBNs78ohFVZTWoI3EZMKRTWodfMfgY7sl4zbMS8t8NTmKVRjSnziZV+8pByGcWxzuZ8FXJA2Tnz3V2F6S5plCavSGMOxFBmKL1c8jU+J76xWr0tDM/IyDjJGbLXSlWHHLOvhCl5bTLPlgLLwz2IWoIKkHep31OVGAI9727bsnWLp/SYdI6j7p3jXWB8xqHdjEbD/cfwOpTKlpWcOi9OqhiP/G3c9538RpuUhd9jlomE6721qe8bvNC4sJByzB0IzHpiSwSJ/V+ZmU6uWBjkKDhWp9GkRJc4GoSNPfGp9FTytDXN5fP5pGeIVIkdKX3Lszrfw8/JFp5MKVPTJFCAch4n4RX1cyjhJJQmvgf1+t0SJj0WAzeiBXv3DzxGalaGh0Nmuby/o9CtnDuJljnQ1N3xSe8NRs5uxH15bJKtYdWW7XfdQcfhDazEWSaZdoUkAVWmueYyPHv0hG87+ebVR0E7I3/eOre7uitld2jchY69Cp1fBzSSe0cTDm0jk4f3uE/tN4ypOUukx+P0R4n6XgMu+IG221phqxr7h3AaAQgzwjMeKiSTcrgAaLBfSmz/APC2f+TK/wBtYfxH7Pfwln/kyv8AbWJCKVJEEEECEQQQQISdms6y0VFFFUAAdwhSCCOAACwQs8+Wf9xZP81/+W0xlUm7nBVWpRhjWueYzBG9TXeNI1X5acrNZScgLUKncK2e0KKndViB4kRlFgxCaA1cgaflFgw2N+eiib3FlZbs2snSaS54M5NM6coB3Mcpo0yNG7zFhsxlzQJtmmaHQEhkOtDvRu4xUGYEUYAj2flDKfOMh1eWzKTUBlPSA4VOTL3MCIkyVzOSrkhZKLOC0aXeooyT1JPJhFNNMIfDlXXEQcXdHNruoYXmSWxS1NDnU5AEkUyw9Id+sQF2bYS5q4bSAP8AyqDg/qGZl+Oa+ETL2Z1U8m2JHG6hBG4jcfERujma7lkfolk1K9o7w31TYT65MK9+8eeO26v7zocM6+FP0Ibx5N6nnHuMay0FYGuIXky1bky795+ENTHUObPdzNmchqd1BxNcgO8x1zmsFyuMjfKbNCaBSdIVaQqLjmMFXv39wGrHwhC33/KldGSBMbtHqDw3ufZ4xWbZbnmNidix4n3DgO4RgkqXOybkE4goWszfmfopO8NoCejKBRe19M/8fN6YhHeOWeEXmRkTBfR+yf8AA2b+RK/sWCPNkv4Gy/yJX+2sEVLqf26xJOlvKmqHR1Ksp0ZTkQYy3af5JJkvp2M8qgz5CY3zi/yph633XO/rbo1mCBC+aiWVmRgwZMnRgVmJ99Tn5xkYTtLArSuWUbR8pdmsXkxmWlAZgqJLKcE7FrRXGYXStajiDGUztkbWLMtpMl2lOK4kGN1G52lgYih4rXjSmcZ5Xm/Zs5/ZOKGljDDV1P8AjHIavOw6blRtns9SQQRTEpBXeMNRQ6rRh+hE3dm0c6z0VvnJemFm0Fc8DkEjI9RqrkAMMQNlmGobHjSlFYNiXXQHd4Q+E3zxbGwRiwWGrqpKqUyyfLQDQDoFb7Oki1AtIbC4ALSmyZa9panLXpKSuRzhlabK6gqVNTSm+ue6KjPn8m6laimakEgqdKowzU04Rabu21mcm3KIsxggZHPQJ6SoRMC5Mc61XDXQ8Y3R1Lm5HNK5KVrsxkndmuKi8pPYIg1qaDwJ49wqYZXhtSFGCzLhH1hAxf0rovianwiFvK9pk9sUxsVNBoqjgo0AhgzxF8jn81bHE2MZLudNLEliSTmSTUk8TWEWMcu8WHZzYO12xTMRAsuhKu9VDmlQEyzB46d8YpoyD2jOf3Ce0NVG5hpKn3DyOrHbjpuFXZaM7BVBZmNAqgkk8ABrGi7K/I+8yky2kouvIqemfvsOr4Ka94iQ+Sm0WaWzyHlLKtYLAs3WmAVqormpWmajKmfGNNibJRI27VgqqWSllMUnP6EaEdCuJElUVVUUVQFA4ACgHojmZaUU0LKDwJAhWKrtDOpOP3VjNV1HYMx2vmsb3YRdWPy2X209YfGDy2X209YfGKV5TB5TCv1u7ufX9Kntzsrr5bL7aesPjB5bL7aesPjFK8pg8pg9bu7n1/SO3Oyt11W/lFoT0h7RuMPopVhvArMUrmagU7VTSnni6xvoKkzx58wrY34gk7RZ1mKUdVZWFCrAEEHcQcjGbbS/JCAC9gIXf5PMY8n/AOp82lHgM1y0XWNNgjerF85TeVkzDKmo6TBmZbgBwOKkHDMX7Skwha3VsPVOT0xFgoenRx0IIFdaUj6DvzZ2z2yXydolLMXUE5MjdpGHSRu8EGMp2p+SufIq8itqlDPCBS0yx7pw8KNloxgQqtdtkUghgFaimitiwHOoDbxkDnxzh/YrdPshqhrLrUrSqHjVdVP2k89YirtmKuLOorQ5UKsNVcHNGHA6RJrO84jqFZ7vveRaqD93NOiEjpH/AMbaOO7Ju6FZ13P1e/WM9vGoZiq9Do4ujVantbqmJyz7U2hZLIJh/wAOjnOYqsr1UOelTojM5ipzi+Ooe3JZZaWOQ3IVitk6RZP3hxTN0taYvPuQeOfdFWvbaGZPyJwJulr1f6t7HvPsiMeZCLPHHOLjdyuYxrBZosumeEmeBFZmCqCzMaBVBLE8ABmTGibK/JC70mW04F15FT0z99h1fAZ94iJNlNUe5rhtFsfBZ5Zc7zoi97NoPf3RreyfyVSLNSZPpPnDMVHzaH7K7z3t7IuF33dKkIJcpFloNFUUH5nvhzEC5dQBBBBEUIhlfF7y7NJabNNFUecncBxJMOLVallozuwVVBLE6ACMvQTb8tlTiSxSTppX4u3+kH00yyYcm8zyTKgohOTJKbRtzcfwOp0Smz11Tb3tJtlqBFnQ0ly/otQ9UcVH0jvOW4gagBCdmsyy0VEUKqgBVGQAGghWOxR4B1PMqFdWmqeLCzG5NboB/Z1Kp+1PyaWe1Fpks+TzzmXQApMNP8VNH3ZijfajKb+2ctFibDPl4FJos0dKQ/CjayyajovTPSusfQ0Jz5CupV1DKwoVYBlIOoIOREWrAvmidaStRShYUzUNoa5g6g9xB4EGOkmAUplWUf8Adlxp203yQqQWsJC7/J5jNyR48m1C0o8BmuVKLrGYW+xzZVoWQ8qZLmYHHJsvSJ5SWRhIqHB3FSfTHRzQk2eHV03LPtb4JEtnOVSMlUcWY5Ae3hWLtst8kcyZSZbCZaaiUp+cb7x+h4Cp8I1S7brlWeWJclFloNyinnPE95iRcuKmbKfJRJs9JlpInzdQtPmkPcPpHvPoEXwCPYIjddVJ292NaaRa7LVbTLoejlygXT+sbuIy4Q+2G2zW2y8L9G0Sx010ruxr3cRuPmraIzvbfZeZZ5vOFi6LqcU1Boe09N4P0hv14xke0xu7RvLUflPaWVlZEKSc2cP8btv4nodNlokRF57OrOmYy7LkBQAbvGFdnL48qs0ucUaWXFSreio4qdQd4iSix8bJm2cLhJJYixxjeMwbHwVd/Y1frX9Cwfsav1r+hYsUEUegU/d+/wDap7Nuyrv7Gr9a/oWD9jV+tf0LFigg9Ap+79/7R2bdlWdlrpNWmtuJVK9xILfgPPFmjxVAFAKAbo9i6ngbAwMapNbhFkQQQRepIggggQq3tRsFZrb02BlTqUE+XQPloGqCrrmcmB1yoc4yfaHZK1WAkzVxSvr5akyv/YlS0k95qv2t0b5HhFcjAhfMdqtDA1zANCCD3U1GTKRuNYUabmw+zJP+9Gt7TfJPJm4nshEiYakyyK2dzrmo/dnXpJxqQ0Zs2xVvNraT5K6tglgHWUQrTasJmmHpDWh7o6OaFDs8WPZfYC020hqclJ+tcaj7C6t46d8aBsr8lMmRSZaaT5uuH/CQ9wPXPe3oi9gUiRchQezOxlmsK/NLVyOlNahdvPuHcKCJ2CCIIRBBBAhEEEECFH37cku1yGkza4W3g0IIzBHgeMKXTdcuzSllSlwoooOJO8niSc4eQRHCL4tVb20nZ9lc4b3tpfdN7Zb0lLidqD9acYZptDLOizPV/OKrtJbC1pVToCTTvFPjD6Q2UKqmufHMY22sFlc8g2U9z6nZf1fzg59Tsv6v5xAWpWZSFdkPaUKT/rVh7IgLjv2ZyNk5QtOmWiz+UM7GVLWWFSRj6qjKs0U18YgK6Ui4suYyr9z6nZf1fzjlr5lEglHJGhwZiutOEU2VtSGIUJWY0wS0AboNWS07EHKjo4EbOmoyrWIkbVTlks5q00S7wcIxQSwLPbBKUMVXEWVSoFCAQGrU0IkKuY6BGJy0rn1Oy/q/nBz6nZf1fzinC+HExkws7mYqhMSBE+YExqNhBw66hjVtw0bNtj0XYSXpKkCfNqygoA8+W6ACuJ1Mh9DQ010rz0yY6BGJyvXPqdl/V/ODn1Oy/q/nFNtm0FGmS11EuYysCGwsksPRhSimjAgEnwiUss4lFJ1KqT4kCImulAubIxlWBb7Tg4/ph8rBhUZg+0RWpTxMXM3QI4Mae/8AGNdLVOlNnKTXEp6xoMhXuFBHEi0Bq01BoQciD3iFY4EkYi28gA+AJI95jfmrF3BBBHUIggggQiCCCBCIjrwvyXKIU1Zjoq5n8hD6c1FJ7ozrygvanJ4Ae+MlZM6GLE3moPdYK5LtAD/hv/p+Me8/D6t/Z8YhkbKOsUKxXy2VeMqX5+H1b+z4x7z8Pq39nxiDtEvGjISQGUrUEqRUEVBFCDnqM4p5viY6I7FjyHk8iYAzIGnvbZUmYThYNVQlQK0Im51BixlZK7VdxFaXz8Pq39nxg5+H1b+z4xQjfNpcyyrSkVrZOkUwMxKSjak6RLjMmUp6NMxrnSFpu1OFZLNgAebaUmHPoJIl2l8VK1/wVr9490d9Lm6ef/EYirvz8Pq39nxg5+H1b+z4xn8q/Js2dJVuiUthlNhqgmKbumzxiXE1M3XIk5qDkchacURdWyt5lGIqX5+H1b+z4x2l9rvRgOORp6DELihWS0Da6QlGMqzKa5iPYaXU3zS+cegkQ7h004gCrQiCCCJLqI8Mex4YELOr9/ix/V+ESsnSIm/j/wBWP6vwiVkHKPM1v+pd4fYLM/3ilIYcwSMCJgqqSWs6qSxHIuJYZDU51EtMznl3mGW0998gvRcK+Ca4LYQnzag9JmI3kDCvSNeAJDa1X1ODueURJYmSJZJSolCZKSa8xiW78ArkC4JqIg1jrXHnRFlJ/s5JpSkwnErhzNmmYGVSoKuWxL0SVyOYJB1MeDZmz4MGA0wTpfXeuG0TBNmiuKtWcA1rUbqRDWi0utpnTZc1Ww2ayEnCrCYPKbWCKqQBliFRvod1CvMtjLOFHCjlbSOTAUCa6orKpqM3OffErP73my6paZcUojMPXErYxMmCZiRBLBxhsVcIoc8861qYOYZGF1wZTJQkOMTZyxyhpWta1mzDi1JbWIGy7RTmRGM2SFcyQ0zofMlsZeqq5wqcIRcdCrE1xaQpar0eXOnET8SrZZUxBRCrHlLQJjCgzoAhNO6u6DA/ldFipnmGTjZ6NVgwI5SZh6ahGouLCCQBmB7zD9EAAA0AAHgMorlsv93tCSpE2XgabKQuAJlA1ntc1qUNK/NJThCt0XxNmzqEpSs4NLqgdML0QgBy+lMWIZ4wRTQxLHWuSuWVjlRNXN1W++fcIhZRiZuXqt98+4Ru4f76mzmpGCCCHauRBBBAhEEEECEQQQQISVp6jeEZvZ/4h/N+MaRaeo3hGbSD/wBS/m/GFvE/8HiqpeSn00jqOUOUV+8rZNFqUIJoCzJANFmtLeW5pMOQ5NQoJqSS1VrkKGEjG4lUFYoZrKkFHYCUULl3NFwmZLYAsx0Lq0sZnMFBwivXYZqybL5Q1qOOTimECYzieVl9FwgxoAA1BQCta5kQlJs8+VKUy+Wq9ovAMtGIEtjbZktgtOjV1lENvx78Qi3s7a+c/wClKytJsUp0pyctkLcpTCpUsW5THSlCxY4sXE1jkXRIxl+RlYySS/JpiJKlCSaVJwkr4EiK5aUnS/KGlidyjNZnP71gZRElJxTUcoFWZ0V6Y3DMVVkz5gKco9oMkmbhwS54dWGDCszo8qRlNIYgKagZ5EmA6HzzRZT1muqRLAEuTKQK2IBUVQHwYMQoMmwHDXWhppDuKqpeTMqotGEWxjN6M56ynkTQhAoca8o0uuCtKZ0w5JyHtbrNdTOxqttaSjgorP5RNFnDBqaJgoCQKEHgQGMnO65ZW6FZMQGzzucZLzChCUWYk5WVuliNZqgkEYcgKAg8aRPSYiBZ1kKduj90vn/uMPIZ3R+6Xz/3GHkemi9wfALQOSIIIIsXUQQQQIVA2su5xNxgVz9h1hjIvJgKYH9EaTNs6t1gDCPNsvsiMFRQsmdiJsVW5lzdUA3oTqjerBzoew3qxf8Am2X2RBzbL7IjP6qZ3io9l1VA5zPYb1YOdD2G9WL/AM2y+yIObZfZEHqpneKOy6qgc5n6ts/s6wc5nsN6sX/m2X2RBzbL7Ig9VM7xR2XVUAXmew3qwc6GtcDV44Yv/NsvsiDm2X2RB6qZ3ijsuqpVjvBmNAjk8KRc7psxSWA3WNWPid3ohWXYkU1CgQvGqmo2wEkElTazCiCCCNqmiCCCBCIIIIEIggggQuJq1UjujNL0srypxahodad2hjTobz7Cj5soMUzwiZmAqLhcWWey74y6reqY655+y3qmL3zTK7Ig5pldkQs9Ut7yr7LqqJzz9lvVMHPP2W9Uxe+aZXZEHNMrsiD1S3vHz4o7LqqJzz9lvVMHPP2W9Uxe+aZXZEHNMrsiD1S3vHz4o7LqqJzz9lvVMHPP2W9Uxe+aZXZEHNMrsiD1S3vHz4o7LqqLzz9lvVMPLFeBc0VWLHQUIi3c0yuyIWkWJE6qgR0cKaDfEUdl1RYbPglqp1Az8dT7YXgghuAALBXIgggjqF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59840" y="-1557"/>
            <a:ext cx="28418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Hecatonchire</a:t>
            </a:r>
            <a:r>
              <a:rPr lang="en-US" sz="1600" b="1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Project, July 2013</a:t>
            </a:r>
            <a:endParaRPr lang="en-US" sz="1600" b="1" i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 Placeholder 13"/>
          <p:cNvSpPr txBox="1">
            <a:spLocks/>
          </p:cNvSpPr>
          <p:nvPr/>
        </p:nvSpPr>
        <p:spPr>
          <a:xfrm>
            <a:off x="0" y="1143000"/>
            <a:ext cx="1828799" cy="4243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50000"/>
              </a:lnSpc>
              <a:buFont typeface="Wingdings" pitchFamily="2" charset="2"/>
              <a:buChar char="Ø"/>
            </a:pPr>
            <a:r>
              <a:rPr lang="en-US" sz="1100" dirty="0" smtClean="0"/>
              <a:t>Leading Example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100" b="1" dirty="0" smtClean="0"/>
              <a:t>Transparent Memory Scale-out</a:t>
            </a: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Ø"/>
            </a:pPr>
            <a:r>
              <a:rPr lang="en-US" sz="1100" dirty="0" smtClean="0"/>
              <a:t>Memory Mirroring</a:t>
            </a: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Ø"/>
            </a:pPr>
            <a:r>
              <a:rPr lang="en-US" sz="1100" dirty="0" err="1" smtClean="0"/>
              <a:t>Hecatonchire</a:t>
            </a:r>
            <a:r>
              <a:rPr lang="en-US" sz="1100" dirty="0" smtClean="0"/>
              <a:t> Project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529" y="336997"/>
            <a:ext cx="82114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Transparent memory scale-out: fault tolerance</a:t>
            </a:r>
            <a:endParaRPr lang="en-US" sz="32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1905000" y="1143000"/>
            <a:ext cx="76200" cy="5257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1629" y="893549"/>
            <a:ext cx="68425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47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0" y="0"/>
            <a:ext cx="9144000" cy="336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S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9" y="22671"/>
            <a:ext cx="628650" cy="31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6359840" y="-1557"/>
            <a:ext cx="28418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Hecatonchire</a:t>
            </a:r>
            <a:r>
              <a:rPr lang="en-US" sz="1600" b="1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Project, July 2013</a:t>
            </a:r>
            <a:endParaRPr lang="en-US" sz="1600" b="1" i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Text Placeholder 13"/>
          <p:cNvSpPr txBox="1">
            <a:spLocks/>
          </p:cNvSpPr>
          <p:nvPr/>
        </p:nvSpPr>
        <p:spPr>
          <a:xfrm>
            <a:off x="0" y="1143000"/>
            <a:ext cx="1828799" cy="4243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50000"/>
              </a:lnSpc>
              <a:buFont typeface="Wingdings" pitchFamily="2" charset="2"/>
              <a:buChar char="Ø"/>
            </a:pPr>
            <a:r>
              <a:rPr lang="en-US" sz="1100" dirty="0" smtClean="0"/>
              <a:t>Leading Example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100" b="1" dirty="0" smtClean="0"/>
              <a:t>Transparent Memory Scale-out</a:t>
            </a: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Ø"/>
            </a:pPr>
            <a:r>
              <a:rPr lang="en-US" sz="1100" dirty="0" smtClean="0"/>
              <a:t>Memory Mirroring</a:t>
            </a: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Ø"/>
            </a:pPr>
            <a:r>
              <a:rPr lang="en-US" sz="1100" dirty="0" err="1" smtClean="0"/>
              <a:t>Hecatonchire</a:t>
            </a:r>
            <a:r>
              <a:rPr lang="en-US" sz="1100" dirty="0" smtClean="0"/>
              <a:t> Project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3529" y="336997"/>
            <a:ext cx="839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Transparent memory scale-out: our contribution</a:t>
            </a:r>
            <a:endParaRPr lang="en-US" sz="32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1905000" y="1143000"/>
            <a:ext cx="76200" cy="5257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91629" y="893549"/>
            <a:ext cx="68425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own Arrow 10"/>
          <p:cNvSpPr/>
          <p:nvPr/>
        </p:nvSpPr>
        <p:spPr>
          <a:xfrm>
            <a:off x="2057400" y="1143000"/>
            <a:ext cx="611035" cy="4419600"/>
          </a:xfrm>
          <a:prstGeom prst="downArrow">
            <a:avLst/>
          </a:prstGeom>
          <a:gradFill flip="none" rotWithShape="1">
            <a:gsLst>
              <a:gs pos="0">
                <a:schemeClr val="accent6">
                  <a:tint val="50000"/>
                  <a:shade val="86000"/>
                  <a:satMod val="140000"/>
                </a:schemeClr>
              </a:gs>
              <a:gs pos="45000">
                <a:schemeClr val="accent6">
                  <a:tint val="48000"/>
                  <a:satMod val="150000"/>
                </a:schemeClr>
              </a:gs>
              <a:gs pos="100000">
                <a:schemeClr val="accent6">
                  <a:tint val="280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90800" y="1208314"/>
            <a:ext cx="4902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1985</a:t>
            </a:r>
            <a:r>
              <a:rPr lang="en-US" sz="2000" b="1" dirty="0" smtClean="0"/>
              <a:t>		Initial idea </a:t>
            </a:r>
            <a:r>
              <a:rPr lang="en-US" sz="2000" dirty="0" smtClean="0"/>
              <a:t>(</a:t>
            </a:r>
            <a:r>
              <a:rPr lang="en-US" sz="2000" dirty="0" err="1" smtClean="0"/>
              <a:t>Cheriton</a:t>
            </a:r>
            <a:r>
              <a:rPr lang="en-US" sz="2000" dirty="0" smtClean="0"/>
              <a:t>, Li)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2872170" y="4555618"/>
            <a:ext cx="6119430" cy="1015663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50000"/>
                  <a:shade val="86000"/>
                  <a:satMod val="140000"/>
                </a:schemeClr>
              </a:gs>
              <a:gs pos="45000">
                <a:schemeClr val="accent6">
                  <a:tint val="48000"/>
                  <a:satMod val="150000"/>
                </a:schemeClr>
              </a:gs>
              <a:gs pos="100000">
                <a:schemeClr val="accent6">
                  <a:tint val="28000"/>
                  <a:satMod val="160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Wingdings" pitchFamily="2" charset="2"/>
              <a:buChar char="Ø"/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sz="2400" dirty="0">
                <a:solidFill>
                  <a:schemeClr val="tx1"/>
                </a:solidFill>
              </a:rPr>
              <a:t>Our claim: </a:t>
            </a:r>
            <a:r>
              <a:rPr lang="en-US" sz="2400" dirty="0" smtClean="0"/>
              <a:t>Practical fault-tolerance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   now possible </a:t>
            </a:r>
            <a:r>
              <a:rPr lang="en-US" sz="2400" dirty="0">
                <a:solidFill>
                  <a:schemeClr val="tx1"/>
                </a:solidFill>
              </a:rPr>
              <a:t>using </a:t>
            </a:r>
            <a:r>
              <a:rPr lang="en-US" sz="2400" u="sng" dirty="0"/>
              <a:t>memory mirroring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64252" y="2089428"/>
            <a:ext cx="56765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1988-1996</a:t>
            </a:r>
            <a:r>
              <a:rPr lang="en-US" sz="2000" b="1" dirty="0" smtClean="0"/>
              <a:t>	1</a:t>
            </a:r>
            <a:r>
              <a:rPr lang="en-US" sz="2000" b="1" baseline="30000" dirty="0" smtClean="0"/>
              <a:t>st</a:t>
            </a:r>
            <a:r>
              <a:rPr lang="en-US" sz="2000" b="1" dirty="0" smtClean="0"/>
              <a:t> generation prototypes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Limited by network performance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2564252" y="3254514"/>
            <a:ext cx="58705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2006-</a:t>
            </a:r>
            <a:r>
              <a:rPr lang="en-US" sz="2000" b="1" dirty="0" smtClean="0"/>
              <a:t>		2</a:t>
            </a:r>
            <a:r>
              <a:rPr lang="en-US" sz="2000" b="1" baseline="30000" dirty="0" smtClean="0"/>
              <a:t>nd</a:t>
            </a:r>
            <a:r>
              <a:rPr lang="en-US" sz="2000" b="1" dirty="0" smtClean="0"/>
              <a:t> generation implementations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Performance cap lifted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849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336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82266" y="1689398"/>
            <a:ext cx="1219200" cy="2971800"/>
          </a:xfrm>
          <a:prstGeom prst="rect">
            <a:avLst/>
          </a:prstGeom>
          <a:solidFill>
            <a:srgbClr val="0070C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S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9" y="22671"/>
            <a:ext cx="628650" cy="31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43200" y="1689398"/>
            <a:ext cx="103906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sz="1400" i="1" dirty="0" smtClean="0"/>
              <a:t>0-1000</a:t>
            </a:r>
          </a:p>
          <a:p>
            <a:pPr algn="r">
              <a:lnSpc>
                <a:spcPct val="200000"/>
              </a:lnSpc>
            </a:pPr>
            <a:r>
              <a:rPr lang="en-US" sz="1400" i="1" dirty="0" smtClean="0"/>
              <a:t>1001-2000</a:t>
            </a:r>
          </a:p>
          <a:p>
            <a:pPr algn="r">
              <a:lnSpc>
                <a:spcPct val="200000"/>
              </a:lnSpc>
            </a:pPr>
            <a:r>
              <a:rPr lang="en-US" sz="1400" i="1" dirty="0" smtClean="0"/>
              <a:t>2001-3000</a:t>
            </a:r>
          </a:p>
          <a:p>
            <a:pPr algn="r">
              <a:lnSpc>
                <a:spcPct val="200000"/>
              </a:lnSpc>
            </a:pPr>
            <a:r>
              <a:rPr lang="en-US" sz="1400" i="1" dirty="0" smtClean="0"/>
              <a:t>3001-4000</a:t>
            </a:r>
          </a:p>
          <a:p>
            <a:pPr algn="r">
              <a:lnSpc>
                <a:spcPct val="200000"/>
              </a:lnSpc>
            </a:pPr>
            <a:r>
              <a:rPr lang="en-US" sz="1400" i="1" dirty="0" smtClean="0"/>
              <a:t>4001-5000</a:t>
            </a:r>
          </a:p>
          <a:p>
            <a:pPr algn="r">
              <a:lnSpc>
                <a:spcPct val="200000"/>
              </a:lnSpc>
            </a:pPr>
            <a:r>
              <a:rPr lang="en-US" sz="1400" i="1" dirty="0" smtClean="0"/>
              <a:t>…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476669" y="1219200"/>
            <a:ext cx="20724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1" dirty="0" smtClean="0"/>
              <a:t>Virtual Address Space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59840" y="-1557"/>
            <a:ext cx="28418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Hecatonchire</a:t>
            </a:r>
            <a:r>
              <a:rPr lang="en-US" sz="1600" b="1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Project, July 2013</a:t>
            </a:r>
            <a:endParaRPr lang="en-US" sz="1600" b="1" i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5" name="Picture 2" descr="http://t1.gstatic.com/images?q=tbn:ANd9GcQwub0AvtMNRiUTREPZpbrvX8YBf2rehtmMcVhGokVIGLAohz3rJ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475796"/>
            <a:ext cx="690602" cy="52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http://www.vibrant.com/images/products/ibm_p55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126" y="5739139"/>
            <a:ext cx="1611351" cy="66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own Arrow 2"/>
          <p:cNvSpPr/>
          <p:nvPr/>
        </p:nvSpPr>
        <p:spPr>
          <a:xfrm>
            <a:off x="5295115" y="1890781"/>
            <a:ext cx="269560" cy="2987225"/>
          </a:xfrm>
          <a:prstGeom prst="downArrow">
            <a:avLst/>
          </a:prstGeom>
          <a:gradFill flip="none" rotWithShape="1">
            <a:gsLst>
              <a:gs pos="0">
                <a:schemeClr val="accent6">
                  <a:tint val="50000"/>
                  <a:shade val="86000"/>
                  <a:satMod val="140000"/>
                </a:schemeClr>
              </a:gs>
              <a:gs pos="45000">
                <a:schemeClr val="accent6">
                  <a:tint val="48000"/>
                  <a:satMod val="150000"/>
                </a:schemeClr>
              </a:gs>
              <a:gs pos="100000">
                <a:schemeClr val="accent6">
                  <a:tint val="280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95155" y="2092259"/>
            <a:ext cx="20996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Virtual Address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Physical Address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226535" y="3036352"/>
            <a:ext cx="1197764" cy="369332"/>
          </a:xfrm>
          <a:prstGeom prst="rect">
            <a:avLst/>
          </a:prstGeom>
          <a:solidFill>
            <a:srgbClr val="0070C0">
              <a:alpha val="55000"/>
            </a:srgb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OS, MMU</a:t>
            </a:r>
            <a:endParaRPr lang="en-US" b="1" dirty="0"/>
          </a:p>
        </p:txBody>
      </p:sp>
      <p:sp>
        <p:nvSpPr>
          <p:cNvPr id="18" name="Text Placeholder 13"/>
          <p:cNvSpPr txBox="1">
            <a:spLocks/>
          </p:cNvSpPr>
          <p:nvPr/>
        </p:nvSpPr>
        <p:spPr>
          <a:xfrm>
            <a:off x="0" y="1143000"/>
            <a:ext cx="1828799" cy="4243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50000"/>
              </a:lnSpc>
              <a:buFont typeface="Wingdings" pitchFamily="2" charset="2"/>
              <a:buChar char="Ø"/>
            </a:pPr>
            <a:r>
              <a:rPr lang="en-US" sz="1100" dirty="0" smtClean="0"/>
              <a:t>Leading Example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100" b="1" dirty="0" smtClean="0"/>
              <a:t>Transparent Memory Scale-out</a:t>
            </a: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Ø"/>
            </a:pPr>
            <a:r>
              <a:rPr lang="en-US" sz="1100" dirty="0" smtClean="0"/>
              <a:t>Memory Mirroring</a:t>
            </a: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Ø"/>
            </a:pPr>
            <a:r>
              <a:rPr lang="en-US" sz="1100" dirty="0" err="1" smtClean="0"/>
              <a:t>Hecatonchire</a:t>
            </a:r>
            <a:r>
              <a:rPr lang="en-US" sz="1100" dirty="0" smtClean="0"/>
              <a:t> Project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529" y="336997"/>
            <a:ext cx="7758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Transparent memory scale-out: OS approach</a:t>
            </a:r>
            <a:endParaRPr lang="en-US" sz="32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1905000" y="1143000"/>
            <a:ext cx="76200" cy="5257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1629" y="893549"/>
            <a:ext cx="68425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4" descr="https://si0.twimg.com/profile_images/2347555447/saphanawatch4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114" y="4347240"/>
            <a:ext cx="1141800" cy="76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09800" y="1219200"/>
            <a:ext cx="2895600" cy="402799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6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0" y="0"/>
            <a:ext cx="9144000" cy="336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82266" y="1689398"/>
            <a:ext cx="1206000" cy="2971800"/>
          </a:xfrm>
          <a:prstGeom prst="rect">
            <a:avLst/>
          </a:prstGeom>
          <a:solidFill>
            <a:srgbClr val="0070C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" name="Rectangle 2048"/>
          <p:cNvSpPr/>
          <p:nvPr/>
        </p:nvSpPr>
        <p:spPr>
          <a:xfrm>
            <a:off x="3782266" y="1689398"/>
            <a:ext cx="1219200" cy="45384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782266" y="2143241"/>
            <a:ext cx="1219200" cy="45384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782266" y="2597084"/>
            <a:ext cx="1219200" cy="45384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782263" y="3051481"/>
            <a:ext cx="1219200" cy="45384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782263" y="3505324"/>
            <a:ext cx="1219200" cy="453843"/>
          </a:xfrm>
          <a:prstGeom prst="rect">
            <a:avLst/>
          </a:prstGeom>
          <a:solidFill>
            <a:schemeClr val="bg2">
              <a:lumMod val="1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S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9" y="22671"/>
            <a:ext cx="628650" cy="31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http://www.vibrant.com/images/products/ibm_p55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515" y="3896372"/>
            <a:ext cx="990600" cy="406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0" descr="http://www.vibrant.com/images/products/ibm_p55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515" y="3235259"/>
            <a:ext cx="990600" cy="406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0" descr="http://www.vibrant.com/images/products/ibm_p55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515" y="2600972"/>
            <a:ext cx="990600" cy="406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0" descr="http://www.vibrant.com/images/products/ibm_p55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515" y="1939859"/>
            <a:ext cx="990600" cy="406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t1.gstatic.com/images?q=tbn:ANd9GcQwub0AvtMNRiUTREPZpbrvX8YBf2rehtmMcVhGokVIGLAohz3rJw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315" y="1879898"/>
            <a:ext cx="690602" cy="52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ttp://t1.gstatic.com/images?q=tbn:ANd9GcQwub0AvtMNRiUTREPZpbrvX8YBf2rehtmMcVhGokVIGLAohz3rJw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315" y="2540036"/>
            <a:ext cx="690602" cy="52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http://t1.gstatic.com/images?q=tbn:ANd9GcQwub0AvtMNRiUTREPZpbrvX8YBf2rehtmMcVhGokVIGLAohz3rJw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315" y="3175298"/>
            <a:ext cx="690602" cy="52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http://t1.gstatic.com/images?q=tbn:ANd9GcQwub0AvtMNRiUTREPZpbrvX8YBf2rehtmMcVhGokVIGLAohz3rJw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315" y="3836411"/>
            <a:ext cx="690602" cy="52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43200" y="1689398"/>
            <a:ext cx="103906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sz="1400" i="1" dirty="0" smtClean="0"/>
              <a:t>0-1000</a:t>
            </a:r>
          </a:p>
          <a:p>
            <a:pPr algn="r">
              <a:lnSpc>
                <a:spcPct val="200000"/>
              </a:lnSpc>
            </a:pPr>
            <a:r>
              <a:rPr lang="en-US" sz="1400" i="1" dirty="0" smtClean="0"/>
              <a:t>1001-2000</a:t>
            </a:r>
          </a:p>
          <a:p>
            <a:pPr algn="r">
              <a:lnSpc>
                <a:spcPct val="200000"/>
              </a:lnSpc>
            </a:pPr>
            <a:r>
              <a:rPr lang="en-US" sz="1400" i="1" dirty="0" smtClean="0"/>
              <a:t>2001-3000</a:t>
            </a:r>
          </a:p>
          <a:p>
            <a:pPr algn="r">
              <a:lnSpc>
                <a:spcPct val="200000"/>
              </a:lnSpc>
            </a:pPr>
            <a:r>
              <a:rPr lang="en-US" sz="1400" i="1" dirty="0" smtClean="0"/>
              <a:t>3001-4000</a:t>
            </a:r>
          </a:p>
          <a:p>
            <a:pPr algn="r">
              <a:lnSpc>
                <a:spcPct val="200000"/>
              </a:lnSpc>
            </a:pPr>
            <a:r>
              <a:rPr lang="en-US" sz="1400" i="1" dirty="0" smtClean="0"/>
              <a:t>4001-5000</a:t>
            </a:r>
          </a:p>
          <a:p>
            <a:pPr algn="r">
              <a:lnSpc>
                <a:spcPct val="200000"/>
              </a:lnSpc>
            </a:pPr>
            <a:r>
              <a:rPr lang="en-US" sz="1400" i="1" dirty="0" smtClean="0"/>
              <a:t>…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391866" y="1939859"/>
            <a:ext cx="1970049" cy="203382"/>
          </a:xfrm>
          <a:prstGeom prst="straightConnector1">
            <a:avLst/>
          </a:prstGeom>
          <a:ln w="317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391865" y="2473259"/>
            <a:ext cx="1970049" cy="407776"/>
          </a:xfrm>
          <a:prstGeom prst="straightConnector1">
            <a:avLst/>
          </a:prstGeom>
          <a:ln w="317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391864" y="2881035"/>
            <a:ext cx="1970049" cy="574910"/>
          </a:xfrm>
          <a:prstGeom prst="straightConnector1">
            <a:avLst/>
          </a:prstGeom>
          <a:ln w="317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391864" y="3387659"/>
            <a:ext cx="1970051" cy="652134"/>
          </a:xfrm>
          <a:prstGeom prst="straightConnector1">
            <a:avLst/>
          </a:prstGeom>
          <a:ln w="317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281402" y="3729352"/>
            <a:ext cx="1110461" cy="1746444"/>
          </a:xfrm>
          <a:prstGeom prst="straightConnector1">
            <a:avLst/>
          </a:prstGeom>
          <a:ln w="317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359840" y="-1557"/>
            <a:ext cx="28418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Hecatonchire</a:t>
            </a:r>
            <a:r>
              <a:rPr lang="en-US" sz="1600" b="1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Project, July 2013</a:t>
            </a:r>
            <a:endParaRPr lang="en-US" sz="1600" b="1" i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61915" y="4622284"/>
            <a:ext cx="26564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b="1" dirty="0" smtClean="0"/>
              <a:t>Memory Providers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Contribute part of their memory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Continue functioning normally</a:t>
            </a:r>
            <a:endParaRPr lang="en-US" sz="1200" dirty="0"/>
          </a:p>
        </p:txBody>
      </p:sp>
      <p:sp>
        <p:nvSpPr>
          <p:cNvPr id="40" name="Text Placeholder 13"/>
          <p:cNvSpPr txBox="1">
            <a:spLocks/>
          </p:cNvSpPr>
          <p:nvPr/>
        </p:nvSpPr>
        <p:spPr>
          <a:xfrm>
            <a:off x="0" y="1143000"/>
            <a:ext cx="1828799" cy="4243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50000"/>
              </a:lnSpc>
              <a:buFont typeface="Wingdings" pitchFamily="2" charset="2"/>
              <a:buChar char="Ø"/>
            </a:pPr>
            <a:r>
              <a:rPr lang="en-US" sz="1100" dirty="0" smtClean="0"/>
              <a:t>Leading Example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100" b="1" dirty="0" smtClean="0"/>
              <a:t>Transparent Memory Scale-out</a:t>
            </a: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Ø"/>
            </a:pPr>
            <a:r>
              <a:rPr lang="en-US" sz="1100" dirty="0" smtClean="0"/>
              <a:t>Memory Mirroring</a:t>
            </a: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Ø"/>
            </a:pPr>
            <a:r>
              <a:rPr lang="en-US" sz="1100" dirty="0" err="1" smtClean="0"/>
              <a:t>Hecatonchire</a:t>
            </a:r>
            <a:r>
              <a:rPr lang="en-US" sz="1100" dirty="0" smtClean="0"/>
              <a:t> Project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529" y="336997"/>
            <a:ext cx="78509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Transparent memory scale-out: </a:t>
            </a:r>
            <a:r>
              <a:rPr lang="en-US" sz="32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OS approach</a:t>
            </a:r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1905000" y="1143000"/>
            <a:ext cx="76200" cy="5257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91629" y="893549"/>
            <a:ext cx="68425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4" descr="https://si0.twimg.com/profile_images/2347555447/saphanawatch4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114" y="4347240"/>
            <a:ext cx="1141800" cy="76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 51"/>
          <p:cNvSpPr/>
          <p:nvPr/>
        </p:nvSpPr>
        <p:spPr>
          <a:xfrm>
            <a:off x="2209800" y="1219200"/>
            <a:ext cx="2895600" cy="402799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2" descr="http://t1.gstatic.com/images?q=tbn:ANd9GcQwub0AvtMNRiUTREPZpbrvX8YBf2rehtmMcVhGokVIGLAohz3rJw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475796"/>
            <a:ext cx="690602" cy="52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0" descr="http://www.vibrant.com/images/products/ibm_p550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126" y="5739139"/>
            <a:ext cx="1611351" cy="66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2476669" y="1219200"/>
            <a:ext cx="20724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1" dirty="0" smtClean="0"/>
              <a:t>Virtual Address Space</a:t>
            </a:r>
          </a:p>
        </p:txBody>
      </p:sp>
    </p:spTree>
    <p:extLst>
      <p:ext uri="{BB962C8B-B14F-4D97-AF65-F5344CB8AC3E}">
        <p14:creationId xmlns:p14="http://schemas.microsoft.com/office/powerpoint/2010/main" val="132222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788</TotalTime>
  <Words>1649</Words>
  <Application>Microsoft Office PowerPoint</Application>
  <PresentationFormat>On-screen Show (4:3)</PresentationFormat>
  <Paragraphs>369</Paragraphs>
  <Slides>26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Clarity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Tell, Roei</dc:creator>
  <cp:lastModifiedBy>Tell, Roei</cp:lastModifiedBy>
  <cp:revision>813</cp:revision>
  <dcterms:created xsi:type="dcterms:W3CDTF">2006-08-16T00:00:00Z</dcterms:created>
  <dcterms:modified xsi:type="dcterms:W3CDTF">2013-07-14T05:06:14Z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-615764998</vt:i4>
  </property>
  <property fmtid="{D5CDD505-2E9C-101B-9397-08002B2CF9AE}" pid="3" name="_NewReviewCycle">
    <vt:lpwstr/>
  </property>
  <property fmtid="{D5CDD505-2E9C-101B-9397-08002B2CF9AE}" pid="4" name="_EmailSubject">
    <vt:lpwstr>Heca dissemination at ISCC2013</vt:lpwstr>
  </property>
  <property fmtid="{D5CDD505-2E9C-101B-9397-08002B2CF9AE}" pid="5" name="_AuthorEmail">
    <vt:lpwstr>roei.tell@sap.com</vt:lpwstr>
  </property>
  <property fmtid="{D5CDD505-2E9C-101B-9397-08002B2CF9AE}" pid="6" name="_AuthorEmailDisplayName">
    <vt:lpwstr>Tell, Roei</vt:lpwstr>
  </property>
</Properties>
</file>