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5DD-ED82-8919-E5B3-F29E8BD0E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61821" y="2803921"/>
            <a:ext cx="11743728" cy="38857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Price Trends of some  </a:t>
            </a:r>
            <a:br>
              <a:rPr lang="en-US" b="1" dirty="0">
                <a:solidFill>
                  <a:schemeClr val="accent2"/>
                </a:solidFill>
                <a:latin typeface="Agency FB" panose="02000000000000000000" pitchFamily="2" charset="0"/>
                <a:ea typeface="Agency FB" panose="02000000000000000000" pitchFamily="2" charset="0"/>
              </a:rPr>
            </a:br>
            <a:r>
              <a:rPr lang="en-US" b="1" dirty="0">
                <a:solidFill>
                  <a:schemeClr val="accent2"/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 Staple foods in Nigeria </a:t>
            </a:r>
            <a:br>
              <a:rPr lang="en-US" b="1" dirty="0">
                <a:solidFill>
                  <a:schemeClr val="accent2"/>
                </a:solidFill>
                <a:latin typeface="Agency FB" panose="02000000000000000000" pitchFamily="2" charset="0"/>
                <a:ea typeface="Agency FB" panose="02000000000000000000" pitchFamily="2" charset="0"/>
              </a:rPr>
            </a:br>
            <a:r>
              <a:rPr lang="en-US" b="1" dirty="0">
                <a:solidFill>
                  <a:schemeClr val="accent2"/>
                </a:solidFill>
                <a:latin typeface="Agency FB" panose="02000000000000000000" pitchFamily="2" charset="0"/>
                <a:ea typeface="Agency FB" panose="02000000000000000000" pitchFamily="2" charset="0"/>
              </a:rPr>
              <a:t>(January – November 2023)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2BBC-D998-61E3-AB73-78CCE27C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28" y="0"/>
            <a:ext cx="8751094" cy="43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7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7C58-17BF-5207-A4EC-2DBCB755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27CD-0FDC-8F27-C53A-979E83BB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months of June, July and August seems to be the toughest months for Nigerians this year </a:t>
            </a:r>
          </a:p>
          <a:p>
            <a:r>
              <a:rPr lang="en-US" dirty="0"/>
              <a:t>Inflation hits the food market especially in the month of July.</a:t>
            </a:r>
          </a:p>
          <a:p>
            <a:r>
              <a:rPr lang="en-US" dirty="0"/>
              <a:t>This inflation was caused by naira depreciation which occurred around June to July resulting in high prices of food commodities in the markets.</a:t>
            </a:r>
          </a:p>
          <a:p>
            <a:r>
              <a:rPr lang="en-US" dirty="0"/>
              <a:t>These prices were compiled by the world bank data, which means it is an estimate made in the global market Not exactly the same prices in the local markets.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1EC8-F042-49AB-789F-0FE19E73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23" y="2743421"/>
            <a:ext cx="6720004" cy="2051718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360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FADE-6755-3701-9DB0-92566E53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B96F-5364-EE32-99BA-6D1D8121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105"/>
            <a:ext cx="8596668" cy="3880773"/>
          </a:xfrm>
        </p:spPr>
        <p:txBody>
          <a:bodyPr/>
          <a:lstStyle/>
          <a:p>
            <a:r>
              <a:rPr lang="en-US" dirty="0"/>
              <a:t>Staple foods are foods that makes up the dominant part of a population’s diet.</a:t>
            </a:r>
          </a:p>
          <a:p>
            <a:r>
              <a:rPr lang="en-US" dirty="0"/>
              <a:t>In Nigeria, some of those staple foods include:</a:t>
            </a:r>
          </a:p>
          <a:p>
            <a:pPr>
              <a:buFont typeface="+mj-lt"/>
              <a:buAutoNum type="arabicPeriod"/>
            </a:pPr>
            <a:r>
              <a:rPr lang="en-US" dirty="0"/>
              <a:t>Bread</a:t>
            </a:r>
          </a:p>
          <a:p>
            <a:pPr>
              <a:buFont typeface="+mj-lt"/>
              <a:buAutoNum type="arabicPeriod"/>
            </a:pPr>
            <a:r>
              <a:rPr lang="en-US" dirty="0"/>
              <a:t>Rice</a:t>
            </a:r>
          </a:p>
          <a:p>
            <a:pPr>
              <a:buFont typeface="+mj-lt"/>
              <a:buAutoNum type="arabicPeriod"/>
            </a:pPr>
            <a:r>
              <a:rPr lang="en-US" dirty="0"/>
              <a:t>Garri</a:t>
            </a:r>
          </a:p>
          <a:p>
            <a:pPr>
              <a:buFont typeface="+mj-lt"/>
              <a:buAutoNum type="arabicPeriod"/>
            </a:pPr>
            <a:r>
              <a:rPr lang="en-US" dirty="0"/>
              <a:t>Cassava Meals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Groundnuts</a:t>
            </a:r>
          </a:p>
          <a:p>
            <a:pPr>
              <a:buFont typeface="+mj-lt"/>
              <a:buAutoNum type="arabicPeriod"/>
            </a:pPr>
            <a:r>
              <a:rPr lang="en-US" dirty="0"/>
              <a:t>Maize</a:t>
            </a:r>
          </a:p>
        </p:txBody>
      </p:sp>
    </p:spTree>
    <p:extLst>
      <p:ext uri="{BB962C8B-B14F-4D97-AF65-F5344CB8AC3E}">
        <p14:creationId xmlns:p14="http://schemas.microsoft.com/office/powerpoint/2010/main" val="251936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894F-04A5-CB5B-5C62-79A1C4C4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211-3622-7653-E743-824BF80E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project, we delved into analyzing</a:t>
            </a:r>
          </a:p>
          <a:p>
            <a:r>
              <a:rPr lang="en-US" dirty="0"/>
              <a:t> Monthly price trends of these foods from Jan-Nov 2023</a:t>
            </a:r>
          </a:p>
          <a:p>
            <a:r>
              <a:rPr lang="en-US" dirty="0"/>
              <a:t>Inflation rate</a:t>
            </a:r>
          </a:p>
          <a:p>
            <a:r>
              <a:rPr lang="en-US" dirty="0"/>
              <a:t>Causes of inflation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57915-288F-BF05-0F04-AD4734609BC9}"/>
              </a:ext>
            </a:extLst>
          </p:cNvPr>
          <p:cNvSpPr txBox="1"/>
          <p:nvPr/>
        </p:nvSpPr>
        <p:spPr>
          <a:xfrm>
            <a:off x="677334" y="5925234"/>
            <a:ext cx="972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Dataset:</a:t>
            </a:r>
          </a:p>
          <a:p>
            <a:pPr algn="l"/>
            <a:r>
              <a:rPr lang="en-US" dirty="0"/>
              <a:t>https://microdata.worldbank.org/index.php/catalog/4503</a:t>
            </a:r>
          </a:p>
        </p:txBody>
      </p:sp>
    </p:spTree>
    <p:extLst>
      <p:ext uri="{BB962C8B-B14F-4D97-AF65-F5344CB8AC3E}">
        <p14:creationId xmlns:p14="http://schemas.microsoft.com/office/powerpoint/2010/main" val="165179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2E5A5F-1A94-9BB2-9209-C62075A7CFB7}"/>
              </a:ext>
            </a:extLst>
          </p:cNvPr>
          <p:cNvSpPr/>
          <p:nvPr/>
        </p:nvSpPr>
        <p:spPr>
          <a:xfrm>
            <a:off x="3306125" y="5714154"/>
            <a:ext cx="3414712" cy="914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6D4AF8-614B-F9AA-5396-B780C8DAEFC6}"/>
              </a:ext>
            </a:extLst>
          </p:cNvPr>
          <p:cNvSpPr/>
          <p:nvPr/>
        </p:nvSpPr>
        <p:spPr>
          <a:xfrm>
            <a:off x="5882228" y="4249476"/>
            <a:ext cx="2678903" cy="1359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161974-097F-28D4-8D93-DFEB13C0A654}"/>
              </a:ext>
            </a:extLst>
          </p:cNvPr>
          <p:cNvSpPr/>
          <p:nvPr/>
        </p:nvSpPr>
        <p:spPr>
          <a:xfrm>
            <a:off x="1660924" y="4333172"/>
            <a:ext cx="2678904" cy="1237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FE9F-0056-169A-1FED-D3071264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0FC78-ED2D-B1F6-20D2-FACE4EA86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362" y="1106227"/>
            <a:ext cx="7166596" cy="31432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66396-F253-0D60-06D4-CA8A588D7AAD}"/>
              </a:ext>
            </a:extLst>
          </p:cNvPr>
          <p:cNvSpPr txBox="1"/>
          <p:nvPr/>
        </p:nvSpPr>
        <p:spPr>
          <a:xfrm>
            <a:off x="1797362" y="4500563"/>
            <a:ext cx="2542466" cy="285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Lowest price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January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N226.43                     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61E20-CED2-F650-A4BF-C05AF8A8AAE8}"/>
              </a:ext>
            </a:extLst>
          </p:cNvPr>
          <p:cNvSpPr txBox="1"/>
          <p:nvPr/>
        </p:nvSpPr>
        <p:spPr>
          <a:xfrm>
            <a:off x="5903010" y="4500563"/>
            <a:ext cx="3616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Highest 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July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N320.70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8B4E6-BC94-A20D-1294-8D5426F13419}"/>
              </a:ext>
            </a:extLst>
          </p:cNvPr>
          <p:cNvSpPr txBox="1"/>
          <p:nvPr/>
        </p:nvSpPr>
        <p:spPr>
          <a:xfrm rot="10800000" flipV="1">
            <a:off x="3630442" y="5864723"/>
            <a:ext cx="53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Inflation rate (Jan-Nov)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24.34%</a:t>
            </a:r>
          </a:p>
        </p:txBody>
      </p:sp>
    </p:spTree>
    <p:extLst>
      <p:ext uri="{BB962C8B-B14F-4D97-AF65-F5344CB8AC3E}">
        <p14:creationId xmlns:p14="http://schemas.microsoft.com/office/powerpoint/2010/main" val="11038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90B25D-0B8C-E618-4610-BA451558178B}"/>
              </a:ext>
            </a:extLst>
          </p:cNvPr>
          <p:cNvSpPr/>
          <p:nvPr/>
        </p:nvSpPr>
        <p:spPr>
          <a:xfrm>
            <a:off x="3170085" y="5577059"/>
            <a:ext cx="3611166" cy="1168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DA6FCF-277B-70B8-739C-5BE1C269CDC5}"/>
              </a:ext>
            </a:extLst>
          </p:cNvPr>
          <p:cNvSpPr/>
          <p:nvPr/>
        </p:nvSpPr>
        <p:spPr>
          <a:xfrm>
            <a:off x="1222374" y="4222241"/>
            <a:ext cx="3385925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857221-1C87-FCE9-A1C8-D7D596756A5D}"/>
              </a:ext>
            </a:extLst>
          </p:cNvPr>
          <p:cNvSpPr/>
          <p:nvPr/>
        </p:nvSpPr>
        <p:spPr>
          <a:xfrm>
            <a:off x="5609508" y="4297444"/>
            <a:ext cx="3201658" cy="1168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B420-B779-A1EE-DA23-6F2947CB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3BDEF-EBAA-E520-F676-3A138A49D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4" y="1144984"/>
            <a:ext cx="7942263" cy="30162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BC775C-3BED-FB8D-75D9-198B7FAD1BD4}"/>
              </a:ext>
            </a:extLst>
          </p:cNvPr>
          <p:cNvSpPr txBox="1"/>
          <p:nvPr/>
        </p:nvSpPr>
        <p:spPr>
          <a:xfrm rot="10800000" flipH="1" flipV="1">
            <a:off x="1351741" y="4360740"/>
            <a:ext cx="312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Lowest price(per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March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N30,481.56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7489E-23D7-EC3B-A0D1-F8827407DE28}"/>
              </a:ext>
            </a:extLst>
          </p:cNvPr>
          <p:cNvSpPr txBox="1"/>
          <p:nvPr/>
        </p:nvSpPr>
        <p:spPr>
          <a:xfrm>
            <a:off x="5874196" y="4297443"/>
            <a:ext cx="36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Highest price(per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July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N33,388.71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10428-8D80-EEC4-62F5-304155083213}"/>
              </a:ext>
            </a:extLst>
          </p:cNvPr>
          <p:cNvSpPr txBox="1"/>
          <p:nvPr/>
        </p:nvSpPr>
        <p:spPr>
          <a:xfrm>
            <a:off x="3637539" y="5881946"/>
            <a:ext cx="447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Inflation rate (Jan-Nov)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2.79%</a:t>
            </a:r>
          </a:p>
        </p:txBody>
      </p:sp>
    </p:spTree>
    <p:extLst>
      <p:ext uri="{BB962C8B-B14F-4D97-AF65-F5344CB8AC3E}">
        <p14:creationId xmlns:p14="http://schemas.microsoft.com/office/powerpoint/2010/main" val="90069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E1795C-5714-8B2A-805D-BB5E92CC726B}"/>
              </a:ext>
            </a:extLst>
          </p:cNvPr>
          <p:cNvSpPr/>
          <p:nvPr/>
        </p:nvSpPr>
        <p:spPr>
          <a:xfrm>
            <a:off x="2992238" y="5819437"/>
            <a:ext cx="3711010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CC00A0-CA6C-663F-8C77-33E52DF73355}"/>
              </a:ext>
            </a:extLst>
          </p:cNvPr>
          <p:cNvSpPr/>
          <p:nvPr/>
        </p:nvSpPr>
        <p:spPr>
          <a:xfrm>
            <a:off x="1522124" y="4692055"/>
            <a:ext cx="2940228" cy="97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D6B55-2AA1-AD1D-2A6C-17E7165054C7}"/>
              </a:ext>
            </a:extLst>
          </p:cNvPr>
          <p:cNvSpPr txBox="1"/>
          <p:nvPr/>
        </p:nvSpPr>
        <p:spPr>
          <a:xfrm>
            <a:off x="1483286" y="4733925"/>
            <a:ext cx="2802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Lowest price(per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February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N22,654.75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544B2B-D214-ACA3-901E-09006DC0DD16}"/>
              </a:ext>
            </a:extLst>
          </p:cNvPr>
          <p:cNvSpPr/>
          <p:nvPr/>
        </p:nvSpPr>
        <p:spPr>
          <a:xfrm>
            <a:off x="5557110" y="4692055"/>
            <a:ext cx="2622484" cy="965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2D40D-EF95-1031-E26F-E8247567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Garri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1EFE30-D276-D7C3-8729-298772A60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805" y="1186855"/>
            <a:ext cx="7903547" cy="3505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FD69B-2B8D-2D0C-A78D-4F10CD193F58}"/>
              </a:ext>
            </a:extLst>
          </p:cNvPr>
          <p:cNvSpPr txBox="1"/>
          <p:nvPr/>
        </p:nvSpPr>
        <p:spPr>
          <a:xfrm>
            <a:off x="5557110" y="4692055"/>
            <a:ext cx="4526711" cy="93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August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N25,105.76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E7BA-366D-D2D3-2045-62987DE9F680}"/>
              </a:ext>
            </a:extLst>
          </p:cNvPr>
          <p:cNvSpPr txBox="1"/>
          <p:nvPr/>
        </p:nvSpPr>
        <p:spPr>
          <a:xfrm>
            <a:off x="3742125" y="5976124"/>
            <a:ext cx="280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Inflation rate(Jan-Nov)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6.03%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0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08C477-ECD4-42FF-10E6-136F07739348}"/>
              </a:ext>
            </a:extLst>
          </p:cNvPr>
          <p:cNvSpPr/>
          <p:nvPr/>
        </p:nvSpPr>
        <p:spPr>
          <a:xfrm>
            <a:off x="3321844" y="6033684"/>
            <a:ext cx="3810116" cy="8243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D2FC4-8AE6-1E05-FACB-C13A5CA9AB24}"/>
              </a:ext>
            </a:extLst>
          </p:cNvPr>
          <p:cNvSpPr txBox="1"/>
          <p:nvPr/>
        </p:nvSpPr>
        <p:spPr>
          <a:xfrm rot="10800000" flipV="1">
            <a:off x="3761446" y="6120806"/>
            <a:ext cx="53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Inflation rate (Jan-Nov)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8.44%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0B7902-133F-2B3F-AF60-4ED201B1CECF}"/>
              </a:ext>
            </a:extLst>
          </p:cNvPr>
          <p:cNvSpPr/>
          <p:nvPr/>
        </p:nvSpPr>
        <p:spPr>
          <a:xfrm>
            <a:off x="1643062" y="4692678"/>
            <a:ext cx="2857502" cy="1188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04FE02-8FA0-7DC6-F3B0-5DE09A5F9AF1}"/>
              </a:ext>
            </a:extLst>
          </p:cNvPr>
          <p:cNvSpPr/>
          <p:nvPr/>
        </p:nvSpPr>
        <p:spPr>
          <a:xfrm>
            <a:off x="5828225" y="4540582"/>
            <a:ext cx="3009820" cy="13410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5871E-42D7-35EB-A040-DBFE4F45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Cassava Meals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4CE38-332D-C8BD-3189-78A0ABDE6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669" y="1158903"/>
            <a:ext cx="7604298" cy="35337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E63F9-98C2-FCA7-8D89-D8A1C408AD49}"/>
              </a:ext>
            </a:extLst>
          </p:cNvPr>
          <p:cNvSpPr txBox="1"/>
          <p:nvPr/>
        </p:nvSpPr>
        <p:spPr>
          <a:xfrm>
            <a:off x="2018109" y="4692678"/>
            <a:ext cx="381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February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N26,153.98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F3AF8-6CF0-BBFF-C69C-D481925A3A8D}"/>
              </a:ext>
            </a:extLst>
          </p:cNvPr>
          <p:cNvSpPr txBox="1"/>
          <p:nvPr/>
        </p:nvSpPr>
        <p:spPr>
          <a:xfrm>
            <a:off x="5828225" y="4692678"/>
            <a:ext cx="288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August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N29,219.92</a:t>
            </a:r>
          </a:p>
        </p:txBody>
      </p:sp>
    </p:spTree>
    <p:extLst>
      <p:ext uri="{BB962C8B-B14F-4D97-AF65-F5344CB8AC3E}">
        <p14:creationId xmlns:p14="http://schemas.microsoft.com/office/powerpoint/2010/main" val="191393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31917-F90B-C10A-8F81-50A6F243513C}"/>
              </a:ext>
            </a:extLst>
          </p:cNvPr>
          <p:cNvSpPr/>
          <p:nvPr/>
        </p:nvSpPr>
        <p:spPr>
          <a:xfrm>
            <a:off x="5515567" y="4660898"/>
            <a:ext cx="3516709" cy="1253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C23248-76C9-884B-CA85-EB57412E67FA}"/>
              </a:ext>
            </a:extLst>
          </p:cNvPr>
          <p:cNvSpPr/>
          <p:nvPr/>
        </p:nvSpPr>
        <p:spPr>
          <a:xfrm>
            <a:off x="1107282" y="4660899"/>
            <a:ext cx="3838771" cy="1253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5A92D-BCA1-12B8-B432-D9E72B87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Groundnuts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0E1077-4A26-70C4-A849-D664507C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796" y="1270000"/>
            <a:ext cx="8145859" cy="3390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29BA6-54E8-EBAF-E64D-B7B8A2C32931}"/>
              </a:ext>
            </a:extLst>
          </p:cNvPr>
          <p:cNvSpPr txBox="1"/>
          <p:nvPr/>
        </p:nvSpPr>
        <p:spPr>
          <a:xfrm>
            <a:off x="1676796" y="4660899"/>
            <a:ext cx="284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February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N49,503.06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AA2D7-C2B4-86E2-CA59-F8271ED5E4A7}"/>
              </a:ext>
            </a:extLst>
          </p:cNvPr>
          <p:cNvSpPr txBox="1"/>
          <p:nvPr/>
        </p:nvSpPr>
        <p:spPr>
          <a:xfrm>
            <a:off x="5763016" y="4660898"/>
            <a:ext cx="326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January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N52,321.14</a:t>
            </a:r>
          </a:p>
        </p:txBody>
      </p:sp>
    </p:spTree>
    <p:extLst>
      <p:ext uri="{BB962C8B-B14F-4D97-AF65-F5344CB8AC3E}">
        <p14:creationId xmlns:p14="http://schemas.microsoft.com/office/powerpoint/2010/main" val="43013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6623B8-4F7F-FF25-0EF7-19B17274A1CA}"/>
              </a:ext>
            </a:extLst>
          </p:cNvPr>
          <p:cNvSpPr/>
          <p:nvPr/>
        </p:nvSpPr>
        <p:spPr>
          <a:xfrm>
            <a:off x="3779043" y="6054327"/>
            <a:ext cx="3200400" cy="8036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00427-618C-5800-E892-1DA82CEA306C}"/>
              </a:ext>
            </a:extLst>
          </p:cNvPr>
          <p:cNvSpPr/>
          <p:nvPr/>
        </p:nvSpPr>
        <p:spPr>
          <a:xfrm>
            <a:off x="4975668" y="4860923"/>
            <a:ext cx="3200400" cy="877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F09FC-CCC4-833B-0E25-E61245AB5AAC}"/>
              </a:ext>
            </a:extLst>
          </p:cNvPr>
          <p:cNvSpPr txBox="1"/>
          <p:nvPr/>
        </p:nvSpPr>
        <p:spPr>
          <a:xfrm>
            <a:off x="5183562" y="4807900"/>
            <a:ext cx="284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July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N28,316.67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9A364C-409C-F927-EC9C-D14FE4B29758}"/>
              </a:ext>
            </a:extLst>
          </p:cNvPr>
          <p:cNvSpPr/>
          <p:nvPr/>
        </p:nvSpPr>
        <p:spPr>
          <a:xfrm>
            <a:off x="1369748" y="4860924"/>
            <a:ext cx="3200400" cy="870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8A22-5CDD-A246-9E36-B4CFBA5A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CE55C-5B99-5A78-1262-2C0BCE1B2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694" y="1143970"/>
            <a:ext cx="8291736" cy="35909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F3C1C-46F7-4E3F-397E-BD5B6A7CA6C5}"/>
              </a:ext>
            </a:extLst>
          </p:cNvPr>
          <p:cNvSpPr txBox="1"/>
          <p:nvPr/>
        </p:nvSpPr>
        <p:spPr>
          <a:xfrm>
            <a:off x="1428749" y="4807901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Lowest price (per bag)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Month – January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Price – N20, 979.37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676B4-C475-8063-6FBD-88D27205ADE2}"/>
              </a:ext>
            </a:extLst>
          </p:cNvPr>
          <p:cNvSpPr txBox="1"/>
          <p:nvPr/>
        </p:nvSpPr>
        <p:spPr>
          <a:xfrm>
            <a:off x="3982090" y="6248400"/>
            <a:ext cx="290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Inflation rate (Jan-Nov)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17.43%</a:t>
            </a:r>
          </a:p>
        </p:txBody>
      </p:sp>
    </p:spTree>
    <p:extLst>
      <p:ext uri="{BB962C8B-B14F-4D97-AF65-F5344CB8AC3E}">
        <p14:creationId xmlns:p14="http://schemas.microsoft.com/office/powerpoint/2010/main" val="2943451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Price Trends of some    Staple foods in Nigeria  (January – November 2023)</vt:lpstr>
      <vt:lpstr>Introduction </vt:lpstr>
      <vt:lpstr>Introduction cont'd</vt:lpstr>
      <vt:lpstr>Bread</vt:lpstr>
      <vt:lpstr>Rice</vt:lpstr>
      <vt:lpstr>Garri </vt:lpstr>
      <vt:lpstr>Cassava Meals </vt:lpstr>
      <vt:lpstr>Groundnuts </vt:lpstr>
      <vt:lpstr>Maize</vt:lpstr>
      <vt:lpstr>Insights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Trends of some    Staple foods in Nigeria  (January – November 2023)</dc:title>
  <dc:creator>maryann michael</dc:creator>
  <cp:lastModifiedBy>maryann michael</cp:lastModifiedBy>
  <cp:revision>3</cp:revision>
  <dcterms:created xsi:type="dcterms:W3CDTF">2023-12-12T11:34:47Z</dcterms:created>
  <dcterms:modified xsi:type="dcterms:W3CDTF">2023-12-12T14:18:14Z</dcterms:modified>
</cp:coreProperties>
</file>