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91" r:id="rId4"/>
    <p:sldId id="268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D3D1-88CF-DD5E-BAF5-DB9E0221A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11FAD-799E-7972-924B-B52CB87C8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38F2-9867-5E3F-0C10-5DF9A54B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734E-E0AB-1168-3E33-3914C1CA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C20B2-F3B0-B224-3477-ECFAD66E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7970-B4D6-509F-F703-C81E648E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903E2-490A-54B9-EB24-62444F90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62AC-9CA3-18AD-545E-0F5265C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FCE5-4820-CD7A-47D8-09294DF9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5244D-607C-B858-1718-CDACC27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FB5B8-F297-ED6F-5358-D771306D2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266FD-8FD2-2A1D-D161-F4F6DDD3C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9740-1573-3185-3DCD-698337C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4350-E0A0-5D6F-B06F-BE26F141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E39D-11C4-5B4A-2714-9A44745A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610D-0657-2D81-CF20-2D65911E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433E-C229-B66C-E1A8-A4B18F68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BF6F-A615-54B0-7715-4C097B91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7A37-90BD-A561-D4EE-4956458B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8D2A-C959-071B-F900-1D0BD1AD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2201-09A4-A94F-66E9-84E75698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B61C-5262-33DC-A0C3-B3B6C4B82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F7D8D-F39A-7178-CBB8-4339E3E2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157A-BF7C-2501-177D-727800D6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F252-51C3-0F40-8DFF-10DDEC0B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4E04-DCB1-E7CB-8399-D97DA317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06EC-B414-D634-51F4-3D3428E59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4F148-C330-73F2-9B4F-EE389115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65E4-2D88-2617-B45A-C6FF35A6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85C83-23E3-B1E7-8391-77486E30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7D5FE-A09C-63BA-68A9-F26E320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5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78BF-00AE-3AE2-11AC-C7F1BD23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83D2C-7911-4253-8CFF-EC6106BD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0281D-96AF-4319-591B-5E4F4C7C0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FBF59-04C8-7CE8-83BF-CB1389299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CBBD3-A8D5-7191-DFA1-FC18172E7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97B4A-B6F3-4128-B6B4-4D0D5B7B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77B5D-06CF-6BE6-873F-0C95040D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76B2-0BB3-67FC-5F62-5EDA68B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9328-5669-5E16-B538-DCE8292E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FDEDE-1D39-3203-6863-02FEF3F3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7F0F9-363B-537F-8602-C83F0CFB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8194F-3135-EE1A-AB16-3239C51A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EA3D0-53E3-716E-26C4-1AAF255D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B5EAC-905F-AE57-6B09-2B069FE9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109A5-6205-04F8-6393-3A0CBDE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E60D-B91D-2741-584F-6CDF25A2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DBB3-72AD-4018-2940-F4D94010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9353F-27E0-5323-AE59-926E38404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BC6F8-F647-8234-1D8B-2C9E1901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1262F-F657-8DB5-12CC-2ED18751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ED5A-AE3F-B72D-158B-311B5B8A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2603-888A-548E-8C17-1D3046C5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998BF-93B4-0612-533C-D22583D86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E4B79-09F6-5E37-771E-EBF37F936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C5C45-8E68-A0E1-6B79-17D541A0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91E5-7712-D0C2-815B-725A507F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FDE1F-E6A4-1D0C-45C1-B10F14B0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1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F5511-3E66-70B5-C52A-5DCDE37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BA893-89F6-8216-2177-40687609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97D8-E578-781E-B18C-52FBAE33C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51A7-012F-4668-9879-1AC99663ABF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5793-BC49-A357-6C9D-4111B22E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4AB1-1297-5E49-BE36-7A41FC554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9566-08C4-4A35-9F34-68EDC199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1.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DC1E-38D1-06B8-69D5-3A3FBF42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32CF-2340-2774-7284-851CDC34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dozens of computer processor types: </a:t>
            </a:r>
            <a:r>
              <a:rPr lang="en-US" b="1" dirty="0">
                <a:solidFill>
                  <a:schemeClr val="accent1"/>
                </a:solidFill>
              </a:rPr>
              <a:t>INTEL/AMD </a:t>
            </a:r>
            <a:r>
              <a:rPr lang="en-US" dirty="0"/>
              <a:t>(found mostly in PCs, laptops, servers), </a:t>
            </a:r>
            <a:r>
              <a:rPr lang="en-US" dirty="0">
                <a:solidFill>
                  <a:schemeClr val="accent1"/>
                </a:solidFill>
              </a:rPr>
              <a:t>ARM</a:t>
            </a:r>
            <a:r>
              <a:rPr lang="en-US" dirty="0"/>
              <a:t> (found mostly in tablets, phones, some laptops), </a:t>
            </a:r>
            <a:r>
              <a:rPr lang="en-US" dirty="0">
                <a:solidFill>
                  <a:schemeClr val="accent1"/>
                </a:solidFill>
              </a:rPr>
              <a:t>MIPS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Each has a </a:t>
            </a:r>
            <a:r>
              <a:rPr lang="en-US" dirty="0">
                <a:solidFill>
                  <a:schemeClr val="accent1"/>
                </a:solidFill>
              </a:rPr>
              <a:t>different design</a:t>
            </a:r>
            <a:r>
              <a:rPr lang="en-US" dirty="0"/>
              <a:t>→ </a:t>
            </a:r>
            <a:r>
              <a:rPr lang="en-US" dirty="0">
                <a:solidFill>
                  <a:schemeClr val="accent1"/>
                </a:solidFill>
              </a:rPr>
              <a:t>different machine code </a:t>
            </a:r>
            <a:r>
              <a:rPr lang="en-US" dirty="0"/>
              <a:t>→ </a:t>
            </a:r>
            <a:r>
              <a:rPr lang="en-US" dirty="0">
                <a:solidFill>
                  <a:schemeClr val="accent1"/>
                </a:solidFill>
              </a:rPr>
              <a:t>different assembly language</a:t>
            </a:r>
          </a:p>
          <a:p>
            <a:r>
              <a:rPr lang="en-US" dirty="0"/>
              <a:t>Imagine learning </a:t>
            </a:r>
            <a:r>
              <a:rPr lang="en-US" dirty="0">
                <a:solidFill>
                  <a:schemeClr val="accent1"/>
                </a:solidFill>
              </a:rPr>
              <a:t>different assembly languages </a:t>
            </a:r>
            <a:r>
              <a:rPr lang="en-US" dirty="0"/>
              <a:t>to develop a program that runs on all these </a:t>
            </a:r>
            <a:r>
              <a:rPr lang="en-US" dirty="0">
                <a:solidFill>
                  <a:schemeClr val="accent1"/>
                </a:solidFill>
              </a:rPr>
              <a:t>different computers</a:t>
            </a:r>
            <a:r>
              <a:rPr lang="en-US" dirty="0"/>
              <a:t>. IMPRACTICAL!</a:t>
            </a:r>
          </a:p>
          <a:p>
            <a:r>
              <a:rPr lang="en-US" dirty="0"/>
              <a:t>The high-level languages are English-like and easy to learn and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6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8B93-ADE1-BFAA-FEF6-B9203E80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979B-4EAE-28F7-41DE-20237B09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Old High-Level Languages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COBOL</a:t>
            </a:r>
            <a:r>
              <a:rPr lang="en-US" dirty="0"/>
              <a:t> (</a:t>
            </a:r>
            <a:r>
              <a:rPr lang="en-US" dirty="0" err="1"/>
              <a:t>COmmon</a:t>
            </a:r>
            <a:r>
              <a:rPr lang="en-US" dirty="0"/>
              <a:t> Business Oriented Language), </a:t>
            </a:r>
            <a:r>
              <a:rPr lang="en-US" dirty="0">
                <a:solidFill>
                  <a:schemeClr val="accent1"/>
                </a:solidFill>
              </a:rPr>
              <a:t>FORTRAN</a:t>
            </a:r>
            <a:r>
              <a:rPr lang="en-US" dirty="0"/>
              <a:t> (</a:t>
            </a:r>
            <a:r>
              <a:rPr lang="en-US" dirty="0" err="1"/>
              <a:t>FORmula</a:t>
            </a:r>
            <a:r>
              <a:rPr lang="en-US" dirty="0"/>
              <a:t> </a:t>
            </a:r>
            <a:r>
              <a:rPr lang="en-US" dirty="0" err="1"/>
              <a:t>TRANslation</a:t>
            </a:r>
            <a:r>
              <a:rPr lang="en-US" dirty="0"/>
              <a:t>), </a:t>
            </a:r>
            <a:r>
              <a:rPr lang="en-US" dirty="0">
                <a:solidFill>
                  <a:schemeClr val="accent1"/>
                </a:solidFill>
              </a:rPr>
              <a:t>BASIC</a:t>
            </a:r>
            <a:r>
              <a:rPr lang="en-US" dirty="0"/>
              <a:t> (Beginner All-purpose Symbolic Instructional Code), </a:t>
            </a:r>
            <a:r>
              <a:rPr lang="en-US" dirty="0">
                <a:solidFill>
                  <a:schemeClr val="accent1"/>
                </a:solidFill>
              </a:rPr>
              <a:t>Pascal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Ada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Delphi</a:t>
            </a:r>
          </a:p>
          <a:p>
            <a:r>
              <a:rPr lang="en-US" dirty="0"/>
              <a:t>Popular High-Level Languages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 (used a lot in hardware programming / similar to C++)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C++ (an object-oriented language, based on C)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Java</a:t>
            </a:r>
            <a:r>
              <a:rPr lang="en-US" dirty="0"/>
              <a:t> (a popular object-oriented language, similar to C++)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</a:t>
            </a:r>
            <a:r>
              <a:rPr lang="en-US" dirty="0"/>
              <a:t> (used widely in data analysis and artificial intelligence 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JavaScript </a:t>
            </a:r>
            <a:r>
              <a:rPr lang="en-US" dirty="0"/>
              <a:t>(front-end/back-end, and mobile development)</a:t>
            </a:r>
          </a:p>
          <a:p>
            <a:pPr lvl="1"/>
            <a:r>
              <a:rPr lang="en-US" dirty="0"/>
              <a:t>Also: C#, Visual Basic, MATLAB, Go, Ruby, Swift, Objective-C, Rust, Scala, Perl</a:t>
            </a:r>
          </a:p>
        </p:txBody>
      </p:sp>
    </p:spTree>
    <p:extLst>
      <p:ext uri="{BB962C8B-B14F-4D97-AF65-F5344CB8AC3E}">
        <p14:creationId xmlns:p14="http://schemas.microsoft.com/office/powerpoint/2010/main" val="407314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47F5-4D2F-0FDE-6C7A-0035A60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vs.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A289-9198-4FA9-DA7C-AC90D94B0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05685"/>
          </a:xfrm>
        </p:spPr>
        <p:txBody>
          <a:bodyPr>
            <a:normAutofit/>
          </a:bodyPr>
          <a:lstStyle/>
          <a:p>
            <a:r>
              <a:rPr lang="en-US" dirty="0"/>
              <a:t>Some programming languages like </a:t>
            </a:r>
            <a:r>
              <a:rPr lang="en-US" dirty="0">
                <a:solidFill>
                  <a:srgbClr val="0070C0"/>
                </a:solidFill>
              </a:rPr>
              <a:t>Python/MATLAB</a:t>
            </a:r>
            <a:r>
              <a:rPr lang="en-US" dirty="0"/>
              <a:t> have </a:t>
            </a:r>
            <a:r>
              <a:rPr lang="en-US" dirty="0">
                <a:solidFill>
                  <a:srgbClr val="0070C0"/>
                </a:solidFill>
              </a:rPr>
              <a:t>interpreters</a:t>
            </a:r>
            <a:r>
              <a:rPr lang="en-US" dirty="0"/>
              <a:t> that translate and execute a program line by line as long as they are correct as seen in Fig. (a).</a:t>
            </a:r>
          </a:p>
          <a:p>
            <a:r>
              <a:rPr lang="en-US" dirty="0">
                <a:solidFill>
                  <a:srgbClr val="0070C0"/>
                </a:solidFill>
              </a:rPr>
              <a:t>C++ </a:t>
            </a:r>
            <a:r>
              <a:rPr lang="en-US" dirty="0"/>
              <a:t>needs a </a:t>
            </a:r>
            <a:r>
              <a:rPr lang="en-US" dirty="0">
                <a:solidFill>
                  <a:srgbClr val="0070C0"/>
                </a:solidFill>
              </a:rPr>
              <a:t>compiler</a:t>
            </a:r>
            <a:r>
              <a:rPr lang="en-US" dirty="0"/>
              <a:t> that translates the entire source program into a machine language file for execution Fig. (b). All the program must be in machine code before execution.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5B298-C5C7-44BB-8D4B-37DDC901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08" y="4252315"/>
            <a:ext cx="6764784" cy="26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17B2-C596-C326-7F0B-C4607A40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Toolchain Main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8B1D-0B2D-E151-9E89-22FF0A79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2200"/>
          </a:xfrm>
        </p:spPr>
        <p:txBody>
          <a:bodyPr/>
          <a:lstStyle/>
          <a:p>
            <a:r>
              <a:rPr lang="en-US" dirty="0"/>
              <a:t>A program written in a high-level language is called a source program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preprocessor</a:t>
            </a:r>
            <a:r>
              <a:rPr lang="en-US" dirty="0"/>
              <a:t> strips out user comments and does replacements for the include statements</a:t>
            </a:r>
          </a:p>
          <a:p>
            <a:pPr lvl="1"/>
            <a:r>
              <a:rPr lang="en-US" dirty="0"/>
              <a:t>A program called a </a:t>
            </a:r>
            <a:r>
              <a:rPr lang="en-US" dirty="0">
                <a:solidFill>
                  <a:srgbClr val="FF0000"/>
                </a:solidFill>
              </a:rPr>
              <a:t>compiler</a:t>
            </a:r>
            <a:r>
              <a:rPr lang="en-US" dirty="0"/>
              <a:t> is used to translate the preprocessed source program into the assembly code of the target machine</a:t>
            </a:r>
          </a:p>
          <a:p>
            <a:pPr lvl="1"/>
            <a:r>
              <a:rPr lang="en-US" dirty="0"/>
              <a:t>A program called the </a:t>
            </a:r>
            <a:r>
              <a:rPr lang="en-US" dirty="0">
                <a:solidFill>
                  <a:srgbClr val="FF0000"/>
                </a:solidFill>
              </a:rPr>
              <a:t>assembler</a:t>
            </a:r>
            <a:r>
              <a:rPr lang="en-US" dirty="0"/>
              <a:t> then translates the assembly code to a machine language program called an object program</a:t>
            </a:r>
          </a:p>
          <a:p>
            <a:pPr lvl="1"/>
            <a:r>
              <a:rPr lang="en-US" dirty="0"/>
              <a:t>The object program is often then linked using a </a:t>
            </a:r>
            <a:r>
              <a:rPr lang="en-US" dirty="0">
                <a:solidFill>
                  <a:srgbClr val="FF0000"/>
                </a:solidFill>
              </a:rPr>
              <a:t>linker</a:t>
            </a:r>
            <a:r>
              <a:rPr lang="en-US" dirty="0"/>
              <a:t> with other supporting library code before the object can be executed on the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96ABD-0E19-2A1C-95C3-E50A2031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49" y="5091328"/>
            <a:ext cx="7837501" cy="17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14AF-D506-4262-53F5-AB09D999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573253" cy="4348163"/>
          </a:xfrm>
        </p:spPr>
        <p:txBody>
          <a:bodyPr>
            <a:normAutofit/>
          </a:bodyPr>
          <a:lstStyle/>
          <a:p>
            <a:r>
              <a:rPr lang="en-US" dirty="0"/>
              <a:t>Text book</a:t>
            </a:r>
          </a:p>
          <a:p>
            <a:pPr lvl="1"/>
            <a:r>
              <a:rPr lang="en-US" altLang="zh-CN" dirty="0"/>
              <a:t>C++ Prime Plus </a:t>
            </a:r>
          </a:p>
          <a:p>
            <a:pPr lvl="1"/>
            <a:r>
              <a:rPr lang="en-US" dirty="0"/>
              <a:t>Stephen </a:t>
            </a:r>
            <a:r>
              <a:rPr lang="en-US" dirty="0" err="1"/>
              <a:t>Prata</a:t>
            </a:r>
            <a:r>
              <a:rPr lang="en-US" dirty="0"/>
              <a:t> </a:t>
            </a:r>
          </a:p>
          <a:p>
            <a:pPr lvl="1"/>
            <a:r>
              <a:rPr lang="en-US" altLang="zh-CN" dirty="0"/>
              <a:t>Developer’s Library</a:t>
            </a:r>
          </a:p>
          <a:p>
            <a:r>
              <a:rPr lang="en-US" altLang="zh-CN" dirty="0"/>
              <a:t>Reference book</a:t>
            </a:r>
          </a:p>
          <a:p>
            <a:pPr lvl="1"/>
            <a:r>
              <a:rPr lang="en-US" altLang="zh-CN" dirty="0"/>
              <a:t>C++ Prime </a:t>
            </a:r>
          </a:p>
          <a:p>
            <a:pPr lvl="1"/>
            <a:r>
              <a:rPr lang="en-US" dirty="0"/>
              <a:t>Stanley B. Lippman </a:t>
            </a:r>
          </a:p>
          <a:p>
            <a:pPr lvl="1"/>
            <a:r>
              <a:rPr lang="en-US" altLang="zh-CN" dirty="0"/>
              <a:t>ADDISON WESLEY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206EB1-B292-0BE8-C016-37EDD1E5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6F347C-561F-5F84-162E-EA591C50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90" y="365125"/>
            <a:ext cx="2326772" cy="297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7353-86AA-9B7B-D266-345A77B6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590" y="3343754"/>
            <a:ext cx="2326772" cy="30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9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BD81-8843-4DF0-B95E-3DB04DF9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4BACFBA-72CA-4506-B8BB-2FD3A345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26125"/>
              </p:ext>
            </p:extLst>
          </p:nvPr>
        </p:nvGraphicFramePr>
        <p:xfrm>
          <a:off x="2032000" y="1945640"/>
          <a:ext cx="812800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4972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839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Ch1: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Ch10: Static and friend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07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Ch2: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Basics of C++ programming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Ch11: Inheritance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27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Ch3: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Ch12: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5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Ch4: 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Ch13: 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9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Ch5: Pointer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Ch14: P</a:t>
                      </a:r>
                      <a:r>
                        <a:rPr lang="en-US" altLang="zh-CN" dirty="0"/>
                        <a:t>olymorphism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84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Ch6: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Ch15: Input and output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5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Ch7: Struct and union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Ch16: Template and exception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Ch8: Class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Ch17: Review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80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Ch9: Object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Ch18: Review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1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1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6BD7-684B-5D02-6DD8-8EC4BEB4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3F5B-6835-81D1-8D14-CE1B5335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Attendance: 10%</a:t>
            </a:r>
          </a:p>
          <a:p>
            <a:endParaRPr lang="en-US" dirty="0"/>
          </a:p>
          <a:p>
            <a:r>
              <a:rPr lang="en-US" dirty="0"/>
              <a:t>Homework: 30%</a:t>
            </a:r>
          </a:p>
          <a:p>
            <a:endParaRPr lang="en-US" dirty="0"/>
          </a:p>
          <a:p>
            <a:r>
              <a:rPr lang="en-US" dirty="0"/>
              <a:t>Final exam: 60%</a:t>
            </a:r>
          </a:p>
          <a:p>
            <a:endParaRPr lang="en-US" dirty="0"/>
          </a:p>
          <a:p>
            <a:r>
              <a:rPr lang="en-US" dirty="0"/>
              <a:t>Total = Attendance + Homework + Final exam</a:t>
            </a:r>
          </a:p>
        </p:txBody>
      </p:sp>
    </p:spTree>
    <p:extLst>
      <p:ext uri="{BB962C8B-B14F-4D97-AF65-F5344CB8AC3E}">
        <p14:creationId xmlns:p14="http://schemas.microsoft.com/office/powerpoint/2010/main" val="38702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38CA-4165-9E92-9E3F-71304A5F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1C1A-AD03-61EA-71AC-48B6E602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0942"/>
          </a:xfrm>
        </p:spPr>
        <p:txBody>
          <a:bodyPr/>
          <a:lstStyle/>
          <a:p>
            <a:r>
              <a:rPr lang="en-US" dirty="0"/>
              <a:t>A computer consists of a CPU, memory, hard disk, monitor, and communication devices.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8CDF-C88C-B7F1-BB63-07454009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4141434"/>
            <a:ext cx="10917174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02E3-15F0-66C7-CCF8-04B838B7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C1B8-EF36-703D-0938-5ECE025D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3412"/>
          </a:xfrm>
        </p:spPr>
        <p:txBody>
          <a:bodyPr/>
          <a:lstStyle/>
          <a:p>
            <a:r>
              <a:rPr lang="en-US" dirty="0"/>
              <a:t>Memory is to store data and program instructions for CPU to execute. A memory unit is an ordered sequence of bytes, each holds eight bits. A program and its data must be brought to memory before they can be executed. A memory byte is never empty, but its initial content may be meaningless to your program. The current content of a memory byte is lost whenever new information is placed in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0FEE7-7462-54C7-7834-A97204BD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4279037"/>
            <a:ext cx="1022175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D4A0E8-D625-17B0-29E0-DBC3576C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59" y="1442113"/>
            <a:ext cx="6307041" cy="466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B199-6502-58E8-050B-DFF29CDC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Stored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4857-8545-FFD8-884A-C698E997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306"/>
            <a:ext cx="6228425" cy="2710864"/>
          </a:xfrm>
        </p:spPr>
        <p:txBody>
          <a:bodyPr/>
          <a:lstStyle/>
          <a:p>
            <a:r>
              <a:rPr lang="en-US" dirty="0"/>
              <a:t>Data of various kinds are encoded as a series of bits (</a:t>
            </a:r>
            <a:r>
              <a:rPr lang="en-US" dirty="0">
                <a:solidFill>
                  <a:srgbClr val="FF0000"/>
                </a:solidFill>
              </a:rPr>
              <a:t>zeros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ones</a:t>
            </a:r>
            <a:r>
              <a:rPr lang="en-US" dirty="0"/>
              <a:t>)</a:t>
            </a:r>
          </a:p>
          <a:p>
            <a:r>
              <a:rPr lang="en-US" dirty="0"/>
              <a:t>The encoding scheme varies. For example, character </a:t>
            </a:r>
            <a:r>
              <a:rPr lang="en-US" dirty="0">
                <a:solidFill>
                  <a:srgbClr val="0070C0"/>
                </a:solidFill>
              </a:rPr>
              <a:t>‘J’ </a:t>
            </a:r>
            <a:r>
              <a:rPr lang="en-US" dirty="0"/>
              <a:t>is represented by 01001010 in one </a:t>
            </a:r>
            <a:r>
              <a:rPr lang="en-US" dirty="0">
                <a:solidFill>
                  <a:srgbClr val="FF0000"/>
                </a:solidFill>
              </a:rPr>
              <a:t>byte</a:t>
            </a:r>
            <a:endParaRPr lang="en-US" dirty="0"/>
          </a:p>
          <a:p>
            <a:r>
              <a:rPr lang="en-US" dirty="0"/>
              <a:t>A byte is the minimum storage unit</a:t>
            </a:r>
          </a:p>
        </p:txBody>
      </p:sp>
    </p:spTree>
    <p:extLst>
      <p:ext uri="{BB962C8B-B14F-4D97-AF65-F5344CB8AC3E}">
        <p14:creationId xmlns:p14="http://schemas.microsoft.com/office/powerpoint/2010/main" val="109675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CB616D-4BDB-3218-65A7-B86310D5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4" y="4040608"/>
            <a:ext cx="5983329" cy="2817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5E9D5-10FC-B692-3273-F2F7C7F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EF6D-74D8-C52D-8F00-DC2AA012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710864"/>
          </a:xfrm>
        </p:spPr>
        <p:txBody>
          <a:bodyPr/>
          <a:lstStyle/>
          <a:p>
            <a:r>
              <a:rPr lang="en-US" dirty="0"/>
              <a:t>Machine language is a set of primitive instructions built into every computer</a:t>
            </a:r>
          </a:p>
          <a:p>
            <a:r>
              <a:rPr lang="en-US" dirty="0"/>
              <a:t>The instructions are in the form of binary code, so you have to enter binary codes for various instructions.</a:t>
            </a:r>
          </a:p>
          <a:p>
            <a:r>
              <a:rPr lang="en-US" dirty="0"/>
              <a:t>Early computer systems used to punch the 0’s and 1’s on special cardboard paper (punch cards)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C63AB-32E0-F481-2549-B96D88CDB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32" y="682465"/>
            <a:ext cx="3353268" cy="11431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C54988-0BF2-797E-658D-D1103D2A56F3}"/>
              </a:ext>
            </a:extLst>
          </p:cNvPr>
          <p:cNvSpPr txBox="1">
            <a:spLocks/>
          </p:cNvSpPr>
          <p:nvPr/>
        </p:nvSpPr>
        <p:spPr>
          <a:xfrm>
            <a:off x="838200" y="4536490"/>
            <a:ext cx="5257800" cy="216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Imagine making a single mistake and you have to do it all again. </a:t>
            </a:r>
            <a:r>
              <a:rPr lang="en-US" b="1" dirty="0">
                <a:solidFill>
                  <a:srgbClr val="FF0000"/>
                </a:solidFill>
              </a:rPr>
              <a:t>Impractical!</a:t>
            </a:r>
          </a:p>
        </p:txBody>
      </p:sp>
    </p:spTree>
    <p:extLst>
      <p:ext uri="{BB962C8B-B14F-4D97-AF65-F5344CB8AC3E}">
        <p14:creationId xmlns:p14="http://schemas.microsoft.com/office/powerpoint/2010/main" val="331293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3A9A-E462-7B02-6053-5DC84E68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F9E8-9DCC-10F5-53DF-9D8488CC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3715"/>
          </a:xfrm>
        </p:spPr>
        <p:txBody>
          <a:bodyPr/>
          <a:lstStyle/>
          <a:p>
            <a:r>
              <a:rPr lang="en-US" dirty="0"/>
              <a:t>Assembly languages were developed to make programming a bit </a:t>
            </a:r>
            <a:r>
              <a:rPr lang="en-US" dirty="0">
                <a:solidFill>
                  <a:srgbClr val="0070C0"/>
                </a:solidFill>
              </a:rPr>
              <a:t>easier</a:t>
            </a:r>
          </a:p>
          <a:p>
            <a:r>
              <a:rPr lang="en-US" dirty="0"/>
              <a:t>Instead of writing programs in 0’s and 1’s, we write the program in terms of the desired operation (ADD, SUB, MOV), the numerical numbers, memory locations,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9C08A-691C-34C9-FAEB-F681F64B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62" y="3693112"/>
            <a:ext cx="5577699" cy="31648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788DC1-EB66-C596-AEE9-202351AEFB8E}"/>
              </a:ext>
            </a:extLst>
          </p:cNvPr>
          <p:cNvSpPr txBox="1">
            <a:spLocks/>
          </p:cNvSpPr>
          <p:nvPr/>
        </p:nvSpPr>
        <p:spPr>
          <a:xfrm>
            <a:off x="838199" y="4039339"/>
            <a:ext cx="6104139" cy="2610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the computer cannot understand assembly language, a program called </a:t>
            </a:r>
            <a:r>
              <a:rPr lang="en-US" dirty="0">
                <a:solidFill>
                  <a:srgbClr val="FF0000"/>
                </a:solidFill>
              </a:rPr>
              <a:t>assembler</a:t>
            </a:r>
            <a:r>
              <a:rPr lang="en-US" dirty="0"/>
              <a:t> is used to convert assembly language programs back into machine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0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773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C++ Programming 1. Introduction</vt:lpstr>
      <vt:lpstr>Books</vt:lpstr>
      <vt:lpstr>Schedule</vt:lpstr>
      <vt:lpstr>Grading</vt:lpstr>
      <vt:lpstr>What is a Computer?</vt:lpstr>
      <vt:lpstr>Memory</vt:lpstr>
      <vt:lpstr>How Data is Stored</vt:lpstr>
      <vt:lpstr>Machine Language</vt:lpstr>
      <vt:lpstr>Assembly Language</vt:lpstr>
      <vt:lpstr>High-Level Language</vt:lpstr>
      <vt:lpstr>High-Level Languages</vt:lpstr>
      <vt:lpstr>Compiling vs. Interpretation</vt:lpstr>
      <vt:lpstr>The C++ Toolchain Main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1. Introduction</dc:title>
  <dc:creator>GONG Xueyuan</dc:creator>
  <cp:lastModifiedBy>GONG Xueyuan</cp:lastModifiedBy>
  <cp:revision>36</cp:revision>
  <dcterms:created xsi:type="dcterms:W3CDTF">2022-08-22T08:18:23Z</dcterms:created>
  <dcterms:modified xsi:type="dcterms:W3CDTF">2022-08-23T01:20:07Z</dcterms:modified>
</cp:coreProperties>
</file>