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4" r:id="rId2"/>
    <p:sldId id="265" r:id="rId3"/>
    <p:sldId id="266" r:id="rId4"/>
    <p:sldId id="269" r:id="rId5"/>
    <p:sldId id="267" r:id="rId6"/>
    <p:sldId id="270" r:id="rId7"/>
    <p:sldId id="275" r:id="rId8"/>
    <p:sldId id="276" r:id="rId9"/>
    <p:sldId id="272" r:id="rId10"/>
    <p:sldId id="273" r:id="rId11"/>
    <p:sldId id="274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208E0-5C9F-4845-8F0A-7B94957009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9B83-7C7A-460F-A9C4-E5F9BAF4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A9B83-7C7A-460F-A9C4-E5F9BAF4E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026C-8000-C843-5ABE-BF9069AD2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C177D-0261-FF87-B8F2-5335A2062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3320-BF76-476A-CBAA-A8E86264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B8B4-5C46-AEEC-90F1-80FF5764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B300-BDF8-F374-5ACF-7CBE495E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73E4-810F-119A-721F-46A2C28E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6B1B6-28C0-DD80-E76A-B86D0D91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63D00-B1D4-9D1A-9D25-CA54155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A029-636D-DA06-A93E-26331B6D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F77A-ADCC-CBB6-6C22-54370192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A1CEA-8B82-CB86-7E0E-13FD81E4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CC6DE-7A7A-4812-FE61-3960F73D4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86DE-0BAF-E53E-DD3F-B15722D8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3EEC-718D-6BEF-3EA6-5A318911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04ADE-39CA-0719-A136-2EAA6650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2878-C23E-CCBC-5488-05DBD141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313F-CDF9-CA97-464F-66A0226E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91F9-C2ED-F590-F83A-9DDC4E13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7962-3263-FD90-15CC-D6F677D6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1724-5144-2003-C879-592C768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4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9087-9835-39EC-B58B-45504D3A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59B3-726B-F67A-CC25-B41B33F3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6F14-CB83-B288-996E-311468BB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6C0B-3DA2-32E6-E113-8AA4F1AB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4DA3-A9F1-2A8D-42FB-68D57D46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E5E7-6940-3F83-7A68-6CABB1C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87D2-42EA-38F1-29FC-11EF5F360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8AD32-9A52-4D13-F28C-ACC09FFB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0850B-5523-DBFB-A4FF-A1A4636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63D43-6D9B-D4AE-DC58-E9D54631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ED85D-0614-11B1-E4BB-55CF16E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5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4257-2E52-A8DE-8DC9-F59C0E19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F831-74E5-F9AD-47EC-3397993D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202F2-E270-6F15-D6B4-AB407BA29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1E0EF-8FE3-1DA5-B815-BC63EC738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FE2CA-A371-2B51-A904-358624590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9285A-13E0-AA8B-1D89-D514688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13D5-E28D-5327-529E-DFB0C861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ED684-BAF9-5EEC-2E16-31CF6971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60FC-0DAC-5BE0-0131-FCBB076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D1966-6BC8-85F4-F20C-CB7C5A5D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D09DB-8860-622F-6072-B4C57A4F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C305A-E38E-1FC3-EBD7-6874CE48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AB640-7EB8-E7A9-569C-020B481B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3AEF5-2795-CB69-79A1-029D8DDE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B3937-506C-2BDD-F6AF-6269662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4F8E-C08F-DA9E-E52A-0B584F73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BC3B-B958-D248-92F2-02786FF0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E0EA-D073-383C-A6B0-615A836AA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F49F-BDCB-5851-161A-0C6D4D30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97196-0A0B-3791-81B8-FE48C88A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1DC34-E5A6-B374-9F5A-9625D277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12A7-FC85-D50F-1D53-645EF194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353E5-298D-845A-E104-B41F344DB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1A006-A331-73C9-BC2D-A90E9209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A185-C610-E15A-710C-FC1CA76C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3A547-3936-CACB-641C-C61BEB27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F725-6EFD-FAB7-06C0-74B531D8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A573B-DAC9-2FCA-29A2-B811D4C2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45011-482E-1A36-91D5-00B5E432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9E4E-6A9A-3696-79FA-52D523126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3437-0682-4FBC-B60F-EE3F0CBFDE2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8FED-81BC-126C-4CC8-E311F1EDC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5C70-FE23-328F-E629-49EEC46A6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094A-1F35-4FEA-A253-F63B863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2. Basic Operations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D12F-A26A-8D23-A72A-E74EECEE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Operators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9866F66-28C3-B576-118F-00477AEFD7AC}"/>
              </a:ext>
            </a:extLst>
          </p:cNvPr>
          <p:cNvSpPr/>
          <p:nvPr/>
        </p:nvSpPr>
        <p:spPr>
          <a:xfrm>
            <a:off x="3028767" y="2133770"/>
            <a:ext cx="6134465" cy="2590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59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AAF5-8172-B8BB-8C30-9C1092D6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A13EEF-F4B2-B28D-5F3C-288E186BF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05706"/>
              </p:ext>
            </p:extLst>
          </p:nvPr>
        </p:nvGraphicFramePr>
        <p:xfrm>
          <a:off x="1717992" y="1928003"/>
          <a:ext cx="8756015" cy="399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2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++var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pre-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increment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4229100" algn="l"/>
                        </a:tabLst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Increments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200" b="1" spc="-7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1 and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evaluates	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new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200" b="1" spc="-7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after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increment.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var++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post-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increment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Evaluates to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 original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200" b="1" spc="-7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and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increments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200" b="1" spc="-7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1.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--var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143510" indent="3835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pre- 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1686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4324350" algn="l"/>
                        </a:tabLst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Decrements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200" b="1" spc="-7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1 and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evaluates	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new  value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200" b="1" spc="-7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after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decrement.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var--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143510" indent="3276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post- 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572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Evaluates to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 original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200" b="1" spc="-7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and 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decrements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2200" b="1" spc="-7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1.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4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866D-1985-0846-902C-251B8FFB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 Type and Operators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832D57-3ACF-D5E9-B822-C4F859C20211}"/>
              </a:ext>
            </a:extLst>
          </p:cNvPr>
          <p:cNvSpPr txBox="1"/>
          <p:nvPr/>
        </p:nvSpPr>
        <p:spPr>
          <a:xfrm>
            <a:off x="838200" y="1690688"/>
            <a:ext cx="763079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037840" algn="l"/>
              </a:tabLst>
            </a:pPr>
            <a:r>
              <a:rPr sz="2800" spc="-10" dirty="0">
                <a:latin typeface="Calibri"/>
                <a:cs typeface="Calibri"/>
              </a:rPr>
              <a:t>Often 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compare </a:t>
            </a:r>
            <a:r>
              <a:rPr sz="2800" spc="-10" dirty="0">
                <a:latin typeface="Calibri"/>
                <a:cs typeface="Calibri"/>
              </a:rPr>
              <a:t>two values,  such </a:t>
            </a:r>
            <a:r>
              <a:rPr sz="2800" spc="-5" dirty="0">
                <a:latin typeface="Calibri"/>
                <a:cs typeface="Calibri"/>
              </a:rPr>
              <a:t>as whether </a:t>
            </a:r>
            <a:r>
              <a:rPr sz="2800" b="1" spc="-5" dirty="0">
                <a:latin typeface="Courier New"/>
                <a:cs typeface="Courier New"/>
              </a:rPr>
              <a:t>i</a:t>
            </a:r>
            <a:r>
              <a:rPr sz="2800" b="1" spc="-90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greater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b="1" spc="-5" dirty="0">
                <a:latin typeface="Courier New"/>
                <a:cs typeface="Courier New"/>
              </a:rPr>
              <a:t>j</a:t>
            </a:r>
            <a:r>
              <a:rPr sz="2800" spc="-5" dirty="0">
                <a:latin typeface="Calibri"/>
                <a:cs typeface="Calibri"/>
              </a:rPr>
              <a:t>. </a:t>
            </a:r>
            <a:r>
              <a:rPr sz="2800" dirty="0">
                <a:latin typeface="Calibri"/>
                <a:cs typeface="Calibri"/>
              </a:rPr>
              <a:t>C++ </a:t>
            </a: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10" dirty="0">
                <a:latin typeface="Calibri"/>
                <a:cs typeface="Calibri"/>
              </a:rPr>
              <a:t>six 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operators	</a:t>
            </a:r>
            <a:r>
              <a:rPr sz="2800" spc="-5" dirty="0">
                <a:latin typeface="Calibri"/>
                <a:cs typeface="Calibri"/>
              </a:rPr>
              <a:t>(also </a:t>
            </a:r>
            <a:r>
              <a:rPr sz="2800" spc="-10" dirty="0">
                <a:latin typeface="Calibri"/>
                <a:cs typeface="Calibri"/>
              </a:rPr>
              <a:t>known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comparison  operators</a:t>
            </a:r>
            <a:r>
              <a:rPr sz="2800" spc="-10" dirty="0">
                <a:latin typeface="Calibri"/>
                <a:cs typeface="Calibri"/>
              </a:rPr>
              <a:t>):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A322C32-27B3-C083-7528-5E01F1A1BE66}"/>
              </a:ext>
            </a:extLst>
          </p:cNvPr>
          <p:cNvSpPr/>
          <p:nvPr/>
        </p:nvSpPr>
        <p:spPr>
          <a:xfrm>
            <a:off x="1701931" y="3918638"/>
            <a:ext cx="8788138" cy="249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5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A07B-D14C-6422-4BF9-71F1DACD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</a:t>
            </a:r>
            <a:r>
              <a:rPr lang="en-US" b="1" dirty="0"/>
              <a:t>if</a:t>
            </a:r>
            <a:r>
              <a:rPr lang="en-US" dirty="0"/>
              <a:t> Statements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2D675C8-C43C-A522-7755-1B91AC4E4985}"/>
              </a:ext>
            </a:extLst>
          </p:cNvPr>
          <p:cNvSpPr txBox="1"/>
          <p:nvPr/>
        </p:nvSpPr>
        <p:spPr>
          <a:xfrm>
            <a:off x="907322" y="1690688"/>
            <a:ext cx="4043679" cy="1488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(booleanExpression)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735"/>
              </a:lnSpc>
              <a:spcBef>
                <a:spcPts val="285"/>
              </a:spcBef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378460">
              <a:lnSpc>
                <a:spcPts val="2595"/>
              </a:lnSpc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statement(s);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191E6BF-1738-B7B4-02C4-A8C93E1890EE}"/>
              </a:ext>
            </a:extLst>
          </p:cNvPr>
          <p:cNvSpPr txBox="1"/>
          <p:nvPr/>
        </p:nvSpPr>
        <p:spPr>
          <a:xfrm>
            <a:off x="838200" y="3678873"/>
            <a:ext cx="7876540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Courier New"/>
                <a:cs typeface="Courier New"/>
              </a:rPr>
              <a:t>if </a:t>
            </a:r>
            <a:r>
              <a:rPr sz="2400" b="1" spc="-10" dirty="0">
                <a:latin typeface="Courier New"/>
                <a:cs typeface="Courier New"/>
              </a:rPr>
              <a:t>(radius </a:t>
            </a:r>
            <a:r>
              <a:rPr sz="2400" b="1" spc="-5" dirty="0">
                <a:latin typeface="Courier New"/>
                <a:cs typeface="Courier New"/>
              </a:rPr>
              <a:t>&gt;=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r>
              <a:rPr sz="2400" b="1" spc="-10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urier New"/>
                <a:cs typeface="Courier New"/>
              </a:rPr>
              <a:t>area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radius </a:t>
            </a:r>
            <a:r>
              <a:rPr sz="2400" b="1" dirty="0">
                <a:latin typeface="Courier New"/>
                <a:cs typeface="Courier New"/>
              </a:rPr>
              <a:t>* </a:t>
            </a:r>
            <a:r>
              <a:rPr sz="2400" b="1" spc="-10" dirty="0">
                <a:latin typeface="Courier New"/>
                <a:cs typeface="Courier New"/>
              </a:rPr>
              <a:t>radius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PI;</a:t>
            </a:r>
            <a:endParaRPr sz="2400" dirty="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Courier New"/>
                <a:cs typeface="Courier New"/>
              </a:rPr>
              <a:t>cout </a:t>
            </a:r>
            <a:r>
              <a:rPr sz="2400" b="1" spc="-10" dirty="0">
                <a:latin typeface="Courier New"/>
                <a:cs typeface="Courier New"/>
              </a:rPr>
              <a:t>&lt;&lt; 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"The area for the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circle 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of 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"</a:t>
            </a:r>
            <a:r>
              <a:rPr sz="2400" b="1" spc="-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&lt;&lt;</a:t>
            </a:r>
            <a:endParaRPr sz="2400" dirty="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"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radius 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" </a:t>
            </a:r>
            <a:r>
              <a:rPr sz="2400" b="1" spc="-10" dirty="0">
                <a:latin typeface="Courier New"/>
                <a:cs typeface="Courier New"/>
              </a:rPr>
              <a:t>&lt;&lt; radius </a:t>
            </a:r>
            <a:r>
              <a:rPr sz="2400" b="1" spc="-5" dirty="0">
                <a:latin typeface="Courier New"/>
                <a:cs typeface="Courier New"/>
              </a:rPr>
              <a:t>&lt;&lt; 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" 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is 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" </a:t>
            </a:r>
            <a:r>
              <a:rPr sz="2400" b="1" spc="-5" dirty="0">
                <a:latin typeface="Courier New"/>
                <a:cs typeface="Courier New"/>
              </a:rPr>
              <a:t>&lt;&lt;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area;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7BFB662-2C91-367A-0510-85CE8928D867}"/>
              </a:ext>
            </a:extLst>
          </p:cNvPr>
          <p:cNvSpPr txBox="1"/>
          <p:nvPr/>
        </p:nvSpPr>
        <p:spPr>
          <a:xfrm>
            <a:off x="838200" y="5947626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1167F3D-E388-306E-82F6-F51B9A680E4B}"/>
              </a:ext>
            </a:extLst>
          </p:cNvPr>
          <p:cNvSpPr/>
          <p:nvPr/>
        </p:nvSpPr>
        <p:spPr>
          <a:xfrm>
            <a:off x="8783862" y="1701785"/>
            <a:ext cx="2675045" cy="3610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4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5634-A053-3852-CDD8-B2D8EC71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</a:t>
            </a:r>
            <a:r>
              <a:rPr lang="en-US" b="1" dirty="0"/>
              <a:t>if-else</a:t>
            </a:r>
            <a:r>
              <a:rPr lang="en-US" dirty="0"/>
              <a:t> Statement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7A66D08-6B1F-B96A-ADFA-2403562A34A1}"/>
              </a:ext>
            </a:extLst>
          </p:cNvPr>
          <p:cNvSpPr/>
          <p:nvPr/>
        </p:nvSpPr>
        <p:spPr>
          <a:xfrm>
            <a:off x="4966456" y="3731028"/>
            <a:ext cx="6951962" cy="2872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0B38B8-9277-AEB8-D376-2014427CF686}"/>
              </a:ext>
            </a:extLst>
          </p:cNvPr>
          <p:cNvSpPr txBox="1"/>
          <p:nvPr/>
        </p:nvSpPr>
        <p:spPr>
          <a:xfrm>
            <a:off x="838200" y="1690688"/>
            <a:ext cx="5208270" cy="2468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(booleanExpression)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statement(s)-for-the-true-case;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else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statement(s)-for-the-false-case;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452691-8BE1-0F0F-7424-A9F4FCB55A5B}"/>
              </a:ext>
            </a:extLst>
          </p:cNvPr>
          <p:cNvSpPr/>
          <p:nvPr/>
        </p:nvSpPr>
        <p:spPr>
          <a:xfrm>
            <a:off x="6046470" y="1579956"/>
            <a:ext cx="5138166" cy="1710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74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7CB9-5E9C-22D0-930B-16891322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Alternative	</a:t>
            </a:r>
            <a:r>
              <a:rPr lang="en-US" b="1" dirty="0"/>
              <a:t>if</a:t>
            </a:r>
            <a:r>
              <a:rPr lang="en-US" dirty="0"/>
              <a:t> Statements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5ECC08E-55EB-8E6A-8A69-B4BA9B9A649D}"/>
              </a:ext>
            </a:extLst>
          </p:cNvPr>
          <p:cNvSpPr/>
          <p:nvPr/>
        </p:nvSpPr>
        <p:spPr>
          <a:xfrm>
            <a:off x="1695736" y="2235411"/>
            <a:ext cx="8800528" cy="3695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9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57E0-D420-31E8-77E4-1CE9BCAA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3570432-4D78-5A86-B002-14369AF472DD}"/>
              </a:ext>
            </a:extLst>
          </p:cNvPr>
          <p:cNvSpPr txBox="1"/>
          <p:nvPr/>
        </p:nvSpPr>
        <p:spPr>
          <a:xfrm>
            <a:off x="838200" y="1690688"/>
            <a:ext cx="7910195" cy="892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0" marR="5080" indent="-457200">
              <a:lnSpc>
                <a:spcPts val="3470"/>
              </a:lnSpc>
              <a:spcBef>
                <a:spcPts val="1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operators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!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&amp;&amp;,</a:t>
            </a:r>
            <a:r>
              <a:rPr sz="2800" b="1" spc="-107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||</a:t>
            </a:r>
            <a:r>
              <a:rPr sz="2800" b="1" spc="-10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 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compound </a:t>
            </a:r>
            <a:r>
              <a:rPr sz="2800" spc="-5" dirty="0">
                <a:latin typeface="Calibri"/>
                <a:cs typeface="Calibri"/>
              </a:rPr>
              <a:t>Boolean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expression.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0B66DAC-1311-3246-7DB6-3ADF33820D91}"/>
              </a:ext>
            </a:extLst>
          </p:cNvPr>
          <p:cNvSpPr/>
          <p:nvPr/>
        </p:nvSpPr>
        <p:spPr>
          <a:xfrm>
            <a:off x="2959989" y="3429000"/>
            <a:ext cx="6272022" cy="2748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75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2A16-AC8B-8C2F-0274-55A43B40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Operator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B7C5CF6-9667-7157-627E-4FD5A6115739}"/>
              </a:ext>
            </a:extLst>
          </p:cNvPr>
          <p:cNvSpPr txBox="1"/>
          <p:nvPr/>
        </p:nvSpPr>
        <p:spPr>
          <a:xfrm>
            <a:off x="838200" y="1690688"/>
            <a:ext cx="8284209" cy="388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70534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evaluating </a:t>
            </a:r>
            <a:r>
              <a:rPr sz="2800" b="1" spc="-5" dirty="0">
                <a:latin typeface="Courier New"/>
                <a:cs typeface="Courier New"/>
              </a:rPr>
              <a:t>p1 &amp;&amp; p2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C++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evaluates </a:t>
            </a:r>
            <a:r>
              <a:rPr sz="2800" b="1" spc="-5" dirty="0">
                <a:latin typeface="Courier New"/>
                <a:cs typeface="Courier New"/>
              </a:rPr>
              <a:t>p1 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evaluates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p2</a:t>
            </a:r>
            <a:r>
              <a:rPr sz="2800" b="1" spc="-10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p1</a:t>
            </a:r>
            <a:r>
              <a:rPr sz="2800" b="1" spc="-10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true</a:t>
            </a:r>
            <a:r>
              <a:rPr sz="2800" spc="-5" dirty="0">
                <a:latin typeface="Calibri"/>
                <a:cs typeface="Calibri"/>
              </a:rPr>
              <a:t>;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b="1" spc="-5" dirty="0">
                <a:latin typeface="Courier New"/>
                <a:cs typeface="Courier New"/>
              </a:rPr>
              <a:t>p1</a:t>
            </a:r>
            <a:r>
              <a:rPr sz="2800" b="1" spc="-10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false</a:t>
            </a:r>
            <a:r>
              <a:rPr sz="2800" spc="-5" dirty="0">
                <a:latin typeface="Calibri"/>
                <a:cs typeface="Calibri"/>
              </a:rPr>
              <a:t>,  it </a:t>
            </a:r>
            <a:r>
              <a:rPr sz="2800" spc="-10" dirty="0">
                <a:latin typeface="Calibri"/>
                <a:cs typeface="Calibri"/>
              </a:rPr>
              <a:t>does not </a:t>
            </a:r>
            <a:r>
              <a:rPr sz="2800" spc="-20" dirty="0">
                <a:latin typeface="Calibri"/>
                <a:cs typeface="Calibri"/>
              </a:rPr>
              <a:t>evaluate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p2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469900" marR="137160" indent="-4572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0534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evaluating </a:t>
            </a:r>
            <a:r>
              <a:rPr sz="2800" b="1" spc="-5" dirty="0">
                <a:latin typeface="Courier New"/>
                <a:cs typeface="Courier New"/>
              </a:rPr>
              <a:t>p1 || p2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C++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evaluates </a:t>
            </a:r>
            <a:r>
              <a:rPr sz="2800" b="1" spc="-5" dirty="0">
                <a:latin typeface="Courier New"/>
                <a:cs typeface="Courier New"/>
              </a:rPr>
              <a:t>p1 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evaluates </a:t>
            </a:r>
            <a:r>
              <a:rPr sz="2800" b="1" spc="-5" dirty="0">
                <a:latin typeface="Courier New"/>
                <a:cs typeface="Courier New"/>
              </a:rPr>
              <a:t>p2</a:t>
            </a:r>
            <a:r>
              <a:rPr sz="2800" b="1" spc="-10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p1</a:t>
            </a:r>
            <a:r>
              <a:rPr sz="2800" b="1" spc="-10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false</a:t>
            </a:r>
            <a:r>
              <a:rPr sz="2800" spc="-5" dirty="0">
                <a:latin typeface="Calibri"/>
                <a:cs typeface="Calibri"/>
              </a:rPr>
              <a:t>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b="1" spc="-5" dirty="0">
                <a:latin typeface="Courier New"/>
                <a:cs typeface="Courier New"/>
              </a:rPr>
              <a:t>p1</a:t>
            </a:r>
            <a:r>
              <a:rPr sz="2800" b="1" spc="-10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true</a:t>
            </a:r>
            <a:r>
              <a:rPr sz="2800" spc="-5" dirty="0">
                <a:latin typeface="Calibri"/>
                <a:cs typeface="Calibri"/>
              </a:rPr>
              <a:t>,  it </a:t>
            </a:r>
            <a:r>
              <a:rPr sz="2800" spc="-10" dirty="0">
                <a:latin typeface="Calibri"/>
                <a:cs typeface="Calibri"/>
              </a:rPr>
              <a:t>does not </a:t>
            </a:r>
            <a:r>
              <a:rPr sz="2800" spc="-20" dirty="0">
                <a:latin typeface="Calibri"/>
                <a:cs typeface="Calibri"/>
              </a:rPr>
              <a:t>evaluate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p2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25" dirty="0">
                <a:latin typeface="Calibri"/>
                <a:cs typeface="Calibri"/>
              </a:rPr>
              <a:t>Therefore, </a:t>
            </a:r>
            <a:r>
              <a:rPr sz="2800" b="1" spc="-5" dirty="0">
                <a:latin typeface="Courier New"/>
                <a:cs typeface="Courier New"/>
              </a:rPr>
              <a:t>&amp;&amp;</a:t>
            </a:r>
            <a:r>
              <a:rPr sz="2800" b="1" spc="-94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referred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as the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conditional </a:t>
            </a:r>
            <a:r>
              <a:rPr sz="2800" spc="-5" dirty="0">
                <a:latin typeface="Calibri"/>
                <a:cs typeface="Calibri"/>
              </a:rPr>
              <a:t>or</a:t>
            </a:r>
            <a:endParaRPr sz="2800" dirty="0">
              <a:latin typeface="Calibri"/>
              <a:cs typeface="Calibri"/>
            </a:endParaRPr>
          </a:p>
          <a:p>
            <a:pPr marL="469900" marR="471170">
              <a:lnSpc>
                <a:spcPts val="3470"/>
              </a:lnSpc>
              <a:spcBef>
                <a:spcPts val="30"/>
              </a:spcBef>
            </a:pP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short-circuit AND </a:t>
            </a:r>
            <a:r>
              <a:rPr sz="2800" spc="-45" dirty="0">
                <a:latin typeface="Calibri"/>
                <a:cs typeface="Calibri"/>
              </a:rPr>
              <a:t>operator,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ourier New"/>
                <a:cs typeface="Courier New"/>
              </a:rPr>
              <a:t>||</a:t>
            </a:r>
            <a:r>
              <a:rPr sz="2800" b="1" spc="-919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referred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as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conditional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short-circuit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i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operator.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57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DE6-A0C3-DE82-9523-F62CD24D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DF53991-A7EA-3B22-E43D-DB73F46F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90867"/>
              </p:ext>
            </p:extLst>
          </p:nvPr>
        </p:nvGraphicFramePr>
        <p:xfrm>
          <a:off x="838200" y="1690688"/>
          <a:ext cx="8140700" cy="3306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221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switch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(status)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1">
                <a:tc>
                  <a:txBody>
                    <a:bodyPr/>
                    <a:lstStyle/>
                    <a:p>
                      <a:pPr marL="31750">
                        <a:lnSpc>
                          <a:spcPts val="225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{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67945" algn="r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  <a:tabLst>
                          <a:tab pos="685800" algn="l"/>
                        </a:tabLst>
                      </a:pPr>
                      <a:r>
                        <a:rPr sz="2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:	compute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taxes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single</a:t>
                      </a:r>
                      <a:r>
                        <a:rPr sz="20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filers;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break;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79">
                <a:tc>
                  <a:txBody>
                    <a:bodyPr/>
                    <a:lstStyle/>
                    <a:p>
                      <a:pPr marR="67945" algn="r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  <a:tabLst>
                          <a:tab pos="685800" algn="l"/>
                        </a:tabLst>
                      </a:pPr>
                      <a:r>
                        <a:rPr sz="2000" b="1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:	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compute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taxes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married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jointly;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break;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67945" algn="r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  <a:tabLst>
                          <a:tab pos="685800" algn="l"/>
                        </a:tabLst>
                      </a:pPr>
                      <a:r>
                        <a:rPr sz="2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:	compute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taxes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married file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separately;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break;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marR="67945" algn="r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  <a:tabLst>
                          <a:tab pos="685800" algn="l"/>
                        </a:tabLst>
                      </a:pPr>
                      <a:r>
                        <a:rPr sz="2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:	compute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taxes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head of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household;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25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break;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BAFAD457-106D-E475-1F81-D1159F95B9F0}"/>
              </a:ext>
            </a:extLst>
          </p:cNvPr>
          <p:cNvSpPr txBox="1"/>
          <p:nvPr/>
        </p:nvSpPr>
        <p:spPr>
          <a:xfrm>
            <a:off x="857250" y="4959775"/>
            <a:ext cx="7952105" cy="6959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latin typeface="Courier New"/>
                <a:cs typeface="Courier New"/>
              </a:rPr>
              <a:t>default: cout &lt;&lt;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"Errors: invalid status" </a:t>
            </a:r>
            <a:r>
              <a:rPr sz="2000" b="1" spc="-5" dirty="0">
                <a:latin typeface="Courier New"/>
                <a:cs typeface="Courier New"/>
              </a:rPr>
              <a:t>&lt;&lt;</a:t>
            </a:r>
            <a:r>
              <a:rPr sz="2000" b="1" spc="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endl;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516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8652-24C5-9816-A42F-BB08C9B8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 Flow Chart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FB2944E-6A5D-9F10-CEE7-E7E7457A0E6A}"/>
              </a:ext>
            </a:extLst>
          </p:cNvPr>
          <p:cNvSpPr/>
          <p:nvPr/>
        </p:nvSpPr>
        <p:spPr>
          <a:xfrm>
            <a:off x="2917255" y="1394388"/>
            <a:ext cx="6357489" cy="5251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05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7BB0-F40B-19E3-4FC7-3E60682E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1EBE26DD-CE33-D121-AEE8-00AE46306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982" y="2528888"/>
            <a:ext cx="3429000" cy="228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185A823-3E7D-EF79-BFA9-EC9EF68D5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1020" y="1766888"/>
            <a:ext cx="104616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C043C60-B44D-2CD1-1864-53C9B555C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5932" y="1690688"/>
            <a:ext cx="1220788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4A59FDD-D446-1F8E-4548-567B9C754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282" y="1709738"/>
            <a:ext cx="1303338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AB56E3-8521-FCEA-8D50-D83A7A23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07" y="26273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solidFill>
                  <a:srgbClr val="CC0000"/>
                </a:solidFill>
                <a:ea typeface="宋体" panose="02010600030101010101" pitchFamily="2" charset="-122"/>
              </a:rPr>
              <a:t>structured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0ECB25E-AA08-4C4E-809A-0EDF52FE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732" y="3663951"/>
            <a:ext cx="349935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 dirty="0">
                <a:ea typeface="宋体" panose="02010600030101010101" pitchFamily="2" charset="-122"/>
              </a:rPr>
              <a:t>array   struct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  union   class</a:t>
            </a:r>
            <a:endParaRPr lang="en-US" altLang="zh-CN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A14AA80-F4EE-89A1-CEAC-EA6E343994BA}"/>
              </a:ext>
            </a:extLst>
          </p:cNvPr>
          <p:cNvGrpSpPr>
            <a:grpSpLocks/>
          </p:cNvGrpSpPr>
          <p:nvPr/>
        </p:nvGrpSpPr>
        <p:grpSpPr bwMode="auto">
          <a:xfrm>
            <a:off x="7770720" y="3043238"/>
            <a:ext cx="2362200" cy="704850"/>
            <a:chOff x="3917" y="1980"/>
            <a:chExt cx="1488" cy="444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B73542D-D864-A6A2-9E31-E84968673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498C987F-3750-65CE-A630-BA26F8D2F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E22070B-BA7D-2722-CE46-B9AEF1BB6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353FA8C6-2905-1E40-AD3E-11CAC9451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51652D9C-C715-009C-DB49-1C87A802E11A}"/>
              </a:ext>
            </a:extLst>
          </p:cNvPr>
          <p:cNvGrpSpPr>
            <a:grpSpLocks/>
          </p:cNvGrpSpPr>
          <p:nvPr/>
        </p:nvGrpSpPr>
        <p:grpSpPr bwMode="auto">
          <a:xfrm>
            <a:off x="6757895" y="5294313"/>
            <a:ext cx="2466975" cy="1281113"/>
            <a:chOff x="3351" y="3398"/>
            <a:chExt cx="1554" cy="807"/>
          </a:xfrm>
        </p:grpSpPr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BAC808F-BFC6-198D-6D6D-7E22193F1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b="1">
                  <a:solidFill>
                    <a:srgbClr val="CC0000"/>
                  </a:solidFill>
                  <a:ea typeface="宋体" panose="02010600030101010101" pitchFamily="2" charset="-122"/>
                </a:rPr>
                <a:t> address</a:t>
              </a: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F6B774F8-F587-25A3-5365-E5535CECE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C33BD834-1D68-3779-F9DC-6D6F9E1E4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90950D0-A98F-3E8B-6A0B-B837801ED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000" b="1">
                  <a:ea typeface="宋体" panose="02010600030101010101" pitchFamily="2" charset="-122"/>
                </a:rPr>
                <a:t>pointer    reference</a:t>
              </a:r>
            </a:p>
          </p:txBody>
        </p:sp>
      </p:grpSp>
      <p:sp>
        <p:nvSpPr>
          <p:cNvPr id="21" name="Rectangle 19">
            <a:extLst>
              <a:ext uri="{FF2B5EF4-FFF2-40B4-BE49-F238E27FC236}">
                <a16:creationId xmlns:a16="http://schemas.microsoft.com/office/drawing/2014/main" id="{9E00E7A4-3475-66B6-B330-589FEB7D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495" y="2627313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solidFill>
                  <a:srgbClr val="CC0000"/>
                </a:solidFill>
                <a:ea typeface="宋体" panose="02010600030101010101" pitchFamily="2" charset="-122"/>
              </a:rPr>
              <a:t>simple</a:t>
            </a: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E9E4B8FE-24BF-1BA8-41C0-B180C8341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8970" y="3024188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9FF3B5-F736-7573-97C2-2A8ABF93F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570" y="3024188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CCE75A6-073C-70EA-C917-05C7B3E60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695" y="3663951"/>
            <a:ext cx="264174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 dirty="0">
                <a:solidFill>
                  <a:srgbClr val="A50021"/>
                </a:solidFill>
                <a:ea typeface="宋体" panose="02010600030101010101" pitchFamily="2" charset="-122"/>
              </a:rPr>
              <a:t> integer      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enum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FFCF83A-4993-09C5-A0E6-1BA3D6F6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770" y="4578351"/>
            <a:ext cx="3367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char</a:t>
            </a:r>
            <a:r>
              <a:rPr lang="en-US" altLang="zh-CN" sz="2000" b="1">
                <a:solidFill>
                  <a:srgbClr val="99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>
                <a:ea typeface="宋体" panose="02010600030101010101" pitchFamily="2" charset="-122"/>
              </a:rPr>
              <a:t> short   int  long  bool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C8E2F45E-0D45-BF78-C9B6-33AD5C4FC9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9370" y="401478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5534865E-649C-CAAE-7895-346BA12A1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6570" y="4014788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616704E9-305C-E963-C39D-80C089DA0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370" y="401478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A1458417-067F-A6AC-D5F6-3AB256E4E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9970" y="4014788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5E051A32-8483-ABF8-02CF-8DB333A2D93B}"/>
              </a:ext>
            </a:extLst>
          </p:cNvPr>
          <p:cNvGrpSpPr>
            <a:grpSpLocks/>
          </p:cNvGrpSpPr>
          <p:nvPr/>
        </p:nvGrpSpPr>
        <p:grpSpPr bwMode="auto">
          <a:xfrm>
            <a:off x="3843245" y="3663951"/>
            <a:ext cx="3341687" cy="2168525"/>
            <a:chOff x="1467" y="2371"/>
            <a:chExt cx="2105" cy="1366"/>
          </a:xfrm>
        </p:grpSpPr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443E300A-E911-DEB5-ABF0-C6AF983F7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371"/>
              <a:ext cx="6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000" b="1">
                  <a:solidFill>
                    <a:srgbClr val="A50021"/>
                  </a:solidFill>
                  <a:ea typeface="宋体" panose="02010600030101010101" pitchFamily="2" charset="-122"/>
                </a:rPr>
                <a:t>floating</a:t>
              </a: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AB4727DB-4B6E-C0D3-8910-9EA1EE3B7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000" b="1">
                  <a:ea typeface="宋体" panose="02010600030101010101" pitchFamily="2" charset="-122"/>
                </a:rPr>
                <a:t>float  double   long double</a:t>
              </a: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7776AED8-AE87-2726-753B-26C3A38A8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E6C046BF-38E7-9839-D450-1AE3AD619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EE7C09C8-8440-42E0-7627-A2159C071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D3A2D375-A96D-CAC2-C370-90F4D627D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370" y="4014788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9A2E2B6E-36B6-33FD-B6A3-EAF100CB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132" y="3024188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4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863A-9FB3-52B5-3394-5A1DF0FD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A42EBA8-8A7D-346E-798F-31D2A78AFD3F}"/>
              </a:ext>
            </a:extLst>
          </p:cNvPr>
          <p:cNvSpPr txBox="1"/>
          <p:nvPr/>
        </p:nvSpPr>
        <p:spPr>
          <a:xfrm>
            <a:off x="838200" y="1690688"/>
            <a:ext cx="8146415" cy="35255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207010" indent="-342900">
              <a:lnSpc>
                <a:spcPts val="3030"/>
              </a:lnSpc>
              <a:spcBef>
                <a:spcPts val="475"/>
              </a:spcBef>
            </a:pP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conditional 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expression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evaluates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expression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based 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on a</a:t>
            </a:r>
            <a:r>
              <a:rPr sz="2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condition.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spc="-25" dirty="0">
                <a:latin typeface="Calibri"/>
                <a:cs typeface="Calibri"/>
              </a:rPr>
              <a:t>Syntax: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  <a:tabLst>
                <a:tab pos="3110230" algn="l"/>
                <a:tab pos="3437890" algn="l"/>
                <a:tab pos="5322570" algn="l"/>
                <a:tab pos="5579745" algn="l"/>
              </a:tabLst>
            </a:pPr>
            <a:r>
              <a:rPr sz="2800" spc="-10" dirty="0">
                <a:latin typeface="Calibri"/>
                <a:cs typeface="Calibri"/>
              </a:rPr>
              <a:t>(booleanExpression)	</a:t>
            </a:r>
            <a:r>
              <a:rPr sz="2800" spc="-5" dirty="0">
                <a:latin typeface="Calibri"/>
                <a:cs typeface="Calibri"/>
              </a:rPr>
              <a:t>?	</a:t>
            </a:r>
            <a:r>
              <a:rPr sz="2800" spc="-15" dirty="0">
                <a:latin typeface="Calibri"/>
                <a:cs typeface="Calibri"/>
              </a:rPr>
              <a:t>expression1	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sz="2800" spc="-15" dirty="0">
                <a:latin typeface="Calibri"/>
                <a:cs typeface="Calibri"/>
              </a:rPr>
              <a:t>expression2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</a:pPr>
            <a:r>
              <a:rPr sz="2800" spc="-10" dirty="0">
                <a:latin typeface="Calibri"/>
                <a:cs typeface="Calibri"/>
              </a:rPr>
              <a:t>The result </a:t>
            </a:r>
            <a:r>
              <a:rPr sz="2800" spc="-5" dirty="0">
                <a:latin typeface="Calibri"/>
                <a:cs typeface="Calibri"/>
              </a:rPr>
              <a:t>of this </a:t>
            </a:r>
            <a:r>
              <a:rPr sz="2800" spc="-10" dirty="0">
                <a:latin typeface="Calibri"/>
                <a:cs typeface="Calibri"/>
              </a:rPr>
              <a:t>conditional </a:t>
            </a:r>
            <a:r>
              <a:rPr sz="2800" spc="-15" dirty="0">
                <a:latin typeface="Calibri"/>
                <a:cs typeface="Calibri"/>
              </a:rPr>
              <a:t>expression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expression1 </a:t>
            </a:r>
            <a:r>
              <a:rPr sz="2800" spc="-5" dirty="0">
                <a:latin typeface="Calibri"/>
                <a:cs typeface="Calibri"/>
              </a:rPr>
              <a:t>if  </a:t>
            </a:r>
            <a:r>
              <a:rPr sz="2800" spc="-15" dirty="0">
                <a:latin typeface="Calibri"/>
                <a:cs typeface="Calibri"/>
              </a:rPr>
              <a:t>boolean-expression </a:t>
            </a:r>
            <a:r>
              <a:rPr sz="2800" spc="-5" dirty="0">
                <a:latin typeface="Calibri"/>
                <a:cs typeface="Calibri"/>
              </a:rPr>
              <a:t>is true; otherwise, the </a:t>
            </a:r>
            <a:r>
              <a:rPr sz="2800" spc="-10" dirty="0">
                <a:latin typeface="Calibri"/>
                <a:cs typeface="Calibri"/>
              </a:rPr>
              <a:t>result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5" dirty="0">
                <a:latin typeface="Calibri"/>
                <a:cs typeface="Calibri"/>
              </a:rPr>
              <a:t>expression2.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67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AF85-360C-181B-12D3-845D180E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0DAC0CF-6B84-76CA-125C-2EC1F46979A7}"/>
              </a:ext>
            </a:extLst>
          </p:cNvPr>
          <p:cNvSpPr txBox="1"/>
          <p:nvPr/>
        </p:nvSpPr>
        <p:spPr>
          <a:xfrm>
            <a:off x="873772" y="1690688"/>
            <a:ext cx="3663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Equivalent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5F061AB-7589-506C-26AA-602E39F7778B}"/>
              </a:ext>
            </a:extLst>
          </p:cNvPr>
          <p:cNvSpPr txBox="1"/>
          <p:nvPr/>
        </p:nvSpPr>
        <p:spPr>
          <a:xfrm>
            <a:off x="873772" y="3739884"/>
            <a:ext cx="276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Finding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max: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0A6E3BC-06E5-CDDA-FE47-63BF1C95821B}"/>
              </a:ext>
            </a:extLst>
          </p:cNvPr>
          <p:cNvSpPr txBox="1"/>
          <p:nvPr/>
        </p:nvSpPr>
        <p:spPr>
          <a:xfrm>
            <a:off x="873772" y="5276329"/>
            <a:ext cx="222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Odd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5B0F8DB-44C2-B3E9-6320-D3A66EC16C25}"/>
              </a:ext>
            </a:extLst>
          </p:cNvPr>
          <p:cNvSpPr/>
          <p:nvPr/>
        </p:nvSpPr>
        <p:spPr>
          <a:xfrm>
            <a:off x="2161683" y="2364180"/>
            <a:ext cx="6001125" cy="1237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E3AEE04-BC59-BCFE-D602-7D16CC84F17C}"/>
              </a:ext>
            </a:extLst>
          </p:cNvPr>
          <p:cNvSpPr/>
          <p:nvPr/>
        </p:nvSpPr>
        <p:spPr>
          <a:xfrm>
            <a:off x="2334271" y="4183876"/>
            <a:ext cx="5020056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072AF52-B4DE-010E-4E20-0A9CBD6E1B3E}"/>
              </a:ext>
            </a:extLst>
          </p:cNvPr>
          <p:cNvSpPr/>
          <p:nvPr/>
        </p:nvSpPr>
        <p:spPr>
          <a:xfrm>
            <a:off x="838200" y="5984236"/>
            <a:ext cx="8738594" cy="217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39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D695-D926-DB35-6402-CFB9BE12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C8BC62-52B3-3FA8-84A4-9EF3A2627E0C}"/>
              </a:ext>
            </a:extLst>
          </p:cNvPr>
          <p:cNvSpPr/>
          <p:nvPr/>
        </p:nvSpPr>
        <p:spPr>
          <a:xfrm>
            <a:off x="2162175" y="1411341"/>
            <a:ext cx="7867650" cy="5266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1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5735-D8D6-8D5B-C29D-2BA67886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1A3EA66-6C9C-82ED-4AE5-34593D2BC0E5}"/>
              </a:ext>
            </a:extLst>
          </p:cNvPr>
          <p:cNvSpPr txBox="1"/>
          <p:nvPr/>
        </p:nvSpPr>
        <p:spPr>
          <a:xfrm>
            <a:off x="838200" y="1690688"/>
            <a:ext cx="8256270" cy="3801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01010" marR="5080" indent="-2836545">
              <a:lnSpc>
                <a:spcPts val="3470"/>
              </a:lnSpc>
              <a:spcBef>
                <a:spcPts val="120"/>
              </a:spcBef>
            </a:pP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sz="2800" b="1" spc="-9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loop </a:t>
            </a:r>
            <a:r>
              <a:rPr sz="2800" i="1" spc="-25" dirty="0">
                <a:solidFill>
                  <a:srgbClr val="FF0000"/>
                </a:solidFill>
                <a:latin typeface="Calibri"/>
                <a:cs typeface="Calibri"/>
              </a:rPr>
              <a:t>executes 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statements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repeatedly while the 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condition is</a:t>
            </a:r>
            <a:r>
              <a:rPr sz="2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true.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4191635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int </a:t>
            </a:r>
            <a:r>
              <a:rPr sz="2800" b="1" spc="-10" dirty="0">
                <a:latin typeface="Courier New"/>
                <a:cs typeface="Courier New"/>
              </a:rPr>
              <a:t>count </a:t>
            </a:r>
            <a:r>
              <a:rPr sz="2800" b="1" spc="-5" dirty="0">
                <a:latin typeface="Courier New"/>
                <a:cs typeface="Courier New"/>
              </a:rPr>
              <a:t>=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r>
              <a:rPr sz="2800" b="1" spc="-5" dirty="0">
                <a:latin typeface="Courier New"/>
                <a:cs typeface="Courier New"/>
              </a:rPr>
              <a:t>;  </a:t>
            </a:r>
            <a:r>
              <a:rPr sz="2800" b="1" spc="-10" dirty="0">
                <a:latin typeface="Courier New"/>
                <a:cs typeface="Courier New"/>
              </a:rPr>
              <a:t>while (count </a:t>
            </a:r>
            <a:r>
              <a:rPr sz="2800" b="1" spc="-5" dirty="0">
                <a:latin typeface="Courier New"/>
                <a:cs typeface="Courier New"/>
              </a:rPr>
              <a:t>&lt;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100</a:t>
            </a:r>
            <a:r>
              <a:rPr sz="2800" b="1" spc="-10" dirty="0">
                <a:latin typeface="Courier New"/>
                <a:cs typeface="Courier New"/>
              </a:rPr>
              <a:t>)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438784" marR="185166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cout </a:t>
            </a:r>
            <a:r>
              <a:rPr sz="2800" b="1" spc="-5" dirty="0">
                <a:latin typeface="Courier New"/>
                <a:cs typeface="Courier New"/>
              </a:rPr>
              <a:t>&lt;&lt;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"Welcome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to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C++!\n"</a:t>
            </a:r>
            <a:r>
              <a:rPr sz="2800" b="1" spc="-10" dirty="0">
                <a:latin typeface="Courier New"/>
                <a:cs typeface="Courier New"/>
              </a:rPr>
              <a:t>;  count++;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996C23-96A0-9176-85FA-05202F52CAB5}"/>
              </a:ext>
            </a:extLst>
          </p:cNvPr>
          <p:cNvSpPr/>
          <p:nvPr/>
        </p:nvSpPr>
        <p:spPr>
          <a:xfrm>
            <a:off x="7743444" y="2180846"/>
            <a:ext cx="4448556" cy="4677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50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B15A-43D0-AF98-4438-92F2045D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027ECD9-158F-A169-30B7-A83F5ADE224C}"/>
              </a:ext>
            </a:extLst>
          </p:cNvPr>
          <p:cNvSpPr txBox="1"/>
          <p:nvPr/>
        </p:nvSpPr>
        <p:spPr>
          <a:xfrm>
            <a:off x="838200" y="1832878"/>
            <a:ext cx="4833620" cy="2172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70"/>
              </a:spcBef>
            </a:pP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do-while</a:t>
            </a:r>
            <a:r>
              <a:rPr sz="2800" b="1" spc="-10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loop is the same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as 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while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loop </a:t>
            </a:r>
            <a:r>
              <a:rPr sz="2800" i="1" spc="-30" dirty="0">
                <a:solidFill>
                  <a:srgbClr val="FF0000"/>
                </a:solidFill>
                <a:latin typeface="Calibri"/>
                <a:cs typeface="Calibri"/>
              </a:rPr>
              <a:t>except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that it  </a:t>
            </a:r>
            <a:r>
              <a:rPr sz="2800" i="1" spc="-25" dirty="0">
                <a:solidFill>
                  <a:srgbClr val="FF0000"/>
                </a:solidFill>
                <a:latin typeface="Calibri"/>
                <a:cs typeface="Calibri"/>
              </a:rPr>
              <a:t>executes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the loop body 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and  then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checks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the loop 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continuation condition.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ABC25E8-F9C1-14F3-D324-CF2F417B3328}"/>
              </a:ext>
            </a:extLst>
          </p:cNvPr>
          <p:cNvSpPr/>
          <p:nvPr/>
        </p:nvSpPr>
        <p:spPr>
          <a:xfrm>
            <a:off x="1140011" y="4466681"/>
            <a:ext cx="5610592" cy="145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D7E58800-5109-5C1F-31C1-A56B1E70D9F5}"/>
              </a:ext>
            </a:extLst>
          </p:cNvPr>
          <p:cNvSpPr/>
          <p:nvPr/>
        </p:nvSpPr>
        <p:spPr>
          <a:xfrm>
            <a:off x="7594034" y="1724420"/>
            <a:ext cx="3457955" cy="4562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252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EAD7-A0AF-8350-25E5-A2D71AD1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FA126E3-1FF9-8878-E1F9-3F1E85810039}"/>
              </a:ext>
            </a:extLst>
          </p:cNvPr>
          <p:cNvSpPr txBox="1"/>
          <p:nvPr/>
        </p:nvSpPr>
        <p:spPr>
          <a:xfrm>
            <a:off x="1769103" y="3980973"/>
            <a:ext cx="2561590" cy="13195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3175" algn="ctr">
              <a:lnSpc>
                <a:spcPct val="101699"/>
              </a:lnSpc>
              <a:spcBef>
                <a:spcPts val="40"/>
              </a:spcBef>
            </a:pP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2800" b="1" spc="-10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loop has a 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concise </a:t>
            </a:r>
            <a:r>
              <a:rPr sz="2800" i="1" spc="-25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800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for 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writing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loops.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DC8696F-019C-3464-FCF4-2B0CA97D829F}"/>
              </a:ext>
            </a:extLst>
          </p:cNvPr>
          <p:cNvSpPr/>
          <p:nvPr/>
        </p:nvSpPr>
        <p:spPr>
          <a:xfrm>
            <a:off x="838200" y="1690688"/>
            <a:ext cx="7239367" cy="1761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EC70F71-D17C-90DC-3307-E2E98D9A0716}"/>
              </a:ext>
            </a:extLst>
          </p:cNvPr>
          <p:cNvSpPr/>
          <p:nvPr/>
        </p:nvSpPr>
        <p:spPr>
          <a:xfrm>
            <a:off x="8250278" y="1618773"/>
            <a:ext cx="3537204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8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5DB6-6CFD-906B-DC33-E12D6E97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0C8AA8E-9047-1B03-F3F2-79FF7F2B4047}"/>
              </a:ext>
            </a:extLst>
          </p:cNvPr>
          <p:cNvSpPr txBox="1"/>
          <p:nvPr/>
        </p:nvSpPr>
        <p:spPr>
          <a:xfrm>
            <a:off x="838200" y="1690688"/>
            <a:ext cx="7367270" cy="428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120"/>
              </a:spcBef>
            </a:pPr>
            <a:r>
              <a:rPr sz="2800" spc="-5" dirty="0">
                <a:latin typeface="Calibri"/>
                <a:cs typeface="Calibri"/>
              </a:rPr>
              <a:t>Use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break</a:t>
            </a:r>
            <a:r>
              <a:rPr sz="2800" b="1" spc="-9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loop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immediately </a:t>
            </a:r>
            <a:r>
              <a:rPr sz="2800" spc="-15" dirty="0">
                <a:latin typeface="Calibri"/>
                <a:cs typeface="Calibri"/>
              </a:rPr>
              <a:t>terminate </a:t>
            </a:r>
            <a:r>
              <a:rPr sz="2800" spc="-5" dirty="0">
                <a:latin typeface="Calibri"/>
                <a:cs typeface="Calibri"/>
              </a:rPr>
              <a:t>the  loop.</a:t>
            </a:r>
            <a:endParaRPr sz="2800" dirty="0">
              <a:latin typeface="Calibri"/>
              <a:cs typeface="Calibri"/>
            </a:endParaRPr>
          </a:p>
          <a:p>
            <a:pPr marL="12700" marR="144145">
              <a:lnSpc>
                <a:spcPct val="100000"/>
              </a:lnSpc>
              <a:spcBef>
                <a:spcPts val="1550"/>
              </a:spcBef>
            </a:pPr>
            <a:r>
              <a:rPr sz="2800" spc="-10" dirty="0">
                <a:latin typeface="Calibri"/>
                <a:cs typeface="Calibri"/>
              </a:rPr>
              <a:t>Example: adding </a:t>
            </a:r>
            <a:r>
              <a:rPr sz="2800" spc="-20" dirty="0">
                <a:latin typeface="Calibri"/>
                <a:cs typeface="Calibri"/>
              </a:rPr>
              <a:t>integers from </a:t>
            </a:r>
            <a:r>
              <a:rPr sz="2800" spc="-5" dirty="0">
                <a:latin typeface="Calibri"/>
                <a:cs typeface="Calibri"/>
              </a:rPr>
              <a:t>1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20 </a:t>
            </a:r>
            <a:r>
              <a:rPr sz="2800" spc="-15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sum is  </a:t>
            </a:r>
            <a:r>
              <a:rPr sz="2800" spc="-15" dirty="0">
                <a:latin typeface="Calibri"/>
                <a:cs typeface="Calibri"/>
              </a:rPr>
              <a:t>greater </a:t>
            </a:r>
            <a:r>
              <a:rPr sz="2800" spc="-5" dirty="0">
                <a:latin typeface="Calibri"/>
                <a:cs typeface="Calibri"/>
              </a:rPr>
              <a:t>than or equal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100.</a:t>
            </a:r>
            <a:endParaRPr sz="2800" dirty="0">
              <a:latin typeface="Calibri"/>
              <a:cs typeface="Calibri"/>
            </a:endParaRPr>
          </a:p>
          <a:p>
            <a:pPr marL="42164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while </a:t>
            </a:r>
            <a:r>
              <a:rPr sz="2400" b="1" dirty="0">
                <a:latin typeface="Consolas"/>
                <a:cs typeface="Consolas"/>
              </a:rPr>
              <a:t>(number &lt;</a:t>
            </a:r>
            <a:r>
              <a:rPr sz="2400" b="1" spc="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20)</a:t>
            </a:r>
            <a:endParaRPr sz="2400" dirty="0">
              <a:latin typeface="Consolas"/>
              <a:cs typeface="Consolas"/>
            </a:endParaRPr>
          </a:p>
          <a:p>
            <a:pPr marL="42164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  <a:p>
            <a:pPr marL="109601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Consolas"/>
                <a:cs typeface="Consolas"/>
              </a:rPr>
              <a:t>number++;</a:t>
            </a:r>
            <a:endParaRPr sz="2400" dirty="0">
              <a:latin typeface="Consolas"/>
              <a:cs typeface="Consolas"/>
            </a:endParaRPr>
          </a:p>
          <a:p>
            <a:pPr marL="1096010" marR="3740785">
              <a:lnSpc>
                <a:spcPts val="3460"/>
              </a:lnSpc>
              <a:spcBef>
                <a:spcPts val="210"/>
              </a:spcBef>
            </a:pPr>
            <a:r>
              <a:rPr sz="2400" b="1" dirty="0">
                <a:latin typeface="Consolas"/>
                <a:cs typeface="Consolas"/>
              </a:rPr>
              <a:t>sum += number;  </a:t>
            </a:r>
            <a:r>
              <a:rPr sz="2400" b="1" spc="5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2400" b="1" dirty="0">
                <a:latin typeface="Consolas"/>
                <a:cs typeface="Consolas"/>
              </a:rPr>
              <a:t>(sum </a:t>
            </a:r>
            <a:r>
              <a:rPr sz="2400" b="1" spc="5" dirty="0">
                <a:latin typeface="Consolas"/>
                <a:cs typeface="Consolas"/>
              </a:rPr>
              <a:t>&gt;=</a:t>
            </a:r>
            <a:r>
              <a:rPr sz="2400" b="1" spc="-6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100)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61E1E77-79A6-D1B9-1463-BB0E3CE8F521}"/>
              </a:ext>
            </a:extLst>
          </p:cNvPr>
          <p:cNvSpPr txBox="1"/>
          <p:nvPr/>
        </p:nvSpPr>
        <p:spPr>
          <a:xfrm>
            <a:off x="2595117" y="6019203"/>
            <a:ext cx="1035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br</a:t>
            </a:r>
            <a:r>
              <a:rPr sz="2400" b="1" spc="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2400" b="1" spc="15" dirty="0">
                <a:solidFill>
                  <a:srgbClr val="0000FF"/>
                </a:solidFill>
                <a:latin typeface="Consolas"/>
                <a:cs typeface="Consolas"/>
              </a:rPr>
              <a:t>k</a:t>
            </a:r>
            <a:r>
              <a:rPr sz="2400" b="1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B041084-7EF0-62EA-CC34-B32043DA69C7}"/>
              </a:ext>
            </a:extLst>
          </p:cNvPr>
          <p:cNvSpPr txBox="1"/>
          <p:nvPr/>
        </p:nvSpPr>
        <p:spPr>
          <a:xfrm>
            <a:off x="1247546" y="6458115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716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6D4D-D906-D43A-6C0F-9F63A940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E7AE664-971B-BA69-97EE-B1F1115953A3}"/>
              </a:ext>
            </a:extLst>
          </p:cNvPr>
          <p:cNvSpPr txBox="1"/>
          <p:nvPr/>
        </p:nvSpPr>
        <p:spPr>
          <a:xfrm>
            <a:off x="838200" y="1690688"/>
            <a:ext cx="8239759" cy="4231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1285" marR="1022350">
              <a:lnSpc>
                <a:spcPts val="3470"/>
              </a:lnSpc>
              <a:spcBef>
                <a:spcPts val="120"/>
              </a:spcBef>
            </a:pPr>
            <a:r>
              <a:rPr sz="2800" spc="-5" dirty="0">
                <a:latin typeface="Calibri"/>
                <a:cs typeface="Calibri"/>
              </a:rPr>
              <a:t>Use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continue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loop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proceed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next  </a:t>
            </a:r>
            <a:r>
              <a:rPr sz="2800" spc="-15" dirty="0">
                <a:latin typeface="Calibri"/>
                <a:cs typeface="Calibri"/>
              </a:rPr>
              <a:t>iteration.</a:t>
            </a:r>
            <a:endParaRPr sz="2800" dirty="0">
              <a:latin typeface="Calibri"/>
              <a:cs typeface="Calibri"/>
            </a:endParaRPr>
          </a:p>
          <a:p>
            <a:pPr marL="121285">
              <a:lnSpc>
                <a:spcPct val="100000"/>
              </a:lnSpc>
              <a:spcBef>
                <a:spcPts val="1550"/>
              </a:spcBef>
            </a:pPr>
            <a:r>
              <a:rPr sz="2800" spc="-10" dirty="0">
                <a:latin typeface="Calibri"/>
                <a:cs typeface="Calibri"/>
              </a:rPr>
              <a:t>Example: adding </a:t>
            </a:r>
            <a:r>
              <a:rPr sz="2800" spc="-20" dirty="0">
                <a:latin typeface="Calibri"/>
                <a:cs typeface="Calibri"/>
              </a:rPr>
              <a:t>integers from </a:t>
            </a:r>
            <a:r>
              <a:rPr sz="2800" spc="-5" dirty="0">
                <a:latin typeface="Calibri"/>
                <a:cs typeface="Calibri"/>
              </a:rPr>
              <a:t>1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20 </a:t>
            </a:r>
            <a:r>
              <a:rPr sz="2800" spc="-25" dirty="0">
                <a:latin typeface="Calibri"/>
                <a:cs typeface="Calibri"/>
              </a:rPr>
              <a:t>except </a:t>
            </a:r>
            <a:r>
              <a:rPr sz="2800" spc="-5" dirty="0">
                <a:latin typeface="Calibri"/>
                <a:cs typeface="Calibri"/>
              </a:rPr>
              <a:t>10 and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b="1" spc="-5" dirty="0">
                <a:solidFill>
                  <a:srgbClr val="0000FF"/>
                </a:solidFill>
                <a:latin typeface="Consolas"/>
                <a:cs typeface="Consolas"/>
              </a:rPr>
              <a:t>while </a:t>
            </a:r>
            <a:r>
              <a:rPr sz="2200" b="1" dirty="0">
                <a:latin typeface="Consolas"/>
                <a:cs typeface="Consolas"/>
              </a:rPr>
              <a:t>(number </a:t>
            </a:r>
            <a:r>
              <a:rPr sz="2200" b="1" spc="-5" dirty="0">
                <a:latin typeface="Consolas"/>
                <a:cs typeface="Consolas"/>
              </a:rPr>
              <a:t>&lt;</a:t>
            </a:r>
            <a:r>
              <a:rPr sz="2200" b="1" spc="1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20)</a:t>
            </a:r>
            <a:endParaRPr sz="2200" dirty="0">
              <a:latin typeface="Consolas"/>
              <a:cs typeface="Consolas"/>
            </a:endParaRPr>
          </a:p>
          <a:p>
            <a:pPr marL="474345">
              <a:lnSpc>
                <a:spcPts val="2375"/>
              </a:lnSpc>
            </a:pPr>
            <a:r>
              <a:rPr sz="2200" b="1" spc="-5" dirty="0">
                <a:latin typeface="Consolas"/>
                <a:cs typeface="Consolas"/>
              </a:rPr>
              <a:t>{</a:t>
            </a:r>
            <a:endParaRPr sz="2200" dirty="0">
              <a:latin typeface="Consolas"/>
              <a:cs typeface="Consolas"/>
            </a:endParaRPr>
          </a:p>
          <a:p>
            <a:pPr marL="1090295">
              <a:lnSpc>
                <a:spcPts val="2375"/>
              </a:lnSpc>
            </a:pPr>
            <a:r>
              <a:rPr sz="2200" b="1" spc="-5" dirty="0">
                <a:latin typeface="Consolas"/>
                <a:cs typeface="Consolas"/>
              </a:rPr>
              <a:t>number++;</a:t>
            </a:r>
            <a:endParaRPr sz="2200" dirty="0">
              <a:latin typeface="Consolas"/>
              <a:cs typeface="Consolas"/>
            </a:endParaRPr>
          </a:p>
          <a:p>
            <a:pPr marL="1705610" marR="2061845" indent="-615950">
              <a:lnSpc>
                <a:spcPts val="2380"/>
              </a:lnSpc>
              <a:spcBef>
                <a:spcPts val="165"/>
              </a:spcBef>
            </a:pPr>
            <a:r>
              <a:rPr sz="2200" b="1" spc="-5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sz="2200" b="1" dirty="0">
                <a:latin typeface="Consolas"/>
                <a:cs typeface="Consolas"/>
              </a:rPr>
              <a:t>(number == 10 || number == </a:t>
            </a:r>
            <a:r>
              <a:rPr sz="2200" b="1" spc="-5" dirty="0">
                <a:latin typeface="Consolas"/>
                <a:cs typeface="Consolas"/>
              </a:rPr>
              <a:t>11)  </a:t>
            </a:r>
            <a:r>
              <a:rPr sz="2200" b="1" spc="-5" dirty="0">
                <a:solidFill>
                  <a:srgbClr val="0000FF"/>
                </a:solidFill>
                <a:latin typeface="Consolas"/>
                <a:cs typeface="Consolas"/>
              </a:rPr>
              <a:t>continue</a:t>
            </a:r>
            <a:r>
              <a:rPr sz="2200" b="1" spc="-5" dirty="0">
                <a:latin typeface="Consolas"/>
                <a:cs typeface="Consolas"/>
              </a:rPr>
              <a:t>;</a:t>
            </a:r>
            <a:endParaRPr sz="2200" dirty="0">
              <a:latin typeface="Consolas"/>
              <a:cs typeface="Consolas"/>
            </a:endParaRPr>
          </a:p>
          <a:p>
            <a:pPr marL="1090295">
              <a:lnSpc>
                <a:spcPts val="2205"/>
              </a:lnSpc>
            </a:pPr>
            <a:r>
              <a:rPr sz="2200" b="1" dirty="0">
                <a:latin typeface="Consolas"/>
                <a:cs typeface="Consolas"/>
              </a:rPr>
              <a:t>sum +=</a:t>
            </a:r>
            <a:r>
              <a:rPr sz="2200" b="1" spc="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number;</a:t>
            </a:r>
            <a:endParaRPr sz="2200" dirty="0">
              <a:latin typeface="Consolas"/>
              <a:cs typeface="Consolas"/>
            </a:endParaRPr>
          </a:p>
          <a:p>
            <a:pPr marL="474345">
              <a:lnSpc>
                <a:spcPts val="2510"/>
              </a:lnSpc>
            </a:pPr>
            <a:r>
              <a:rPr sz="2200" b="1" spc="-5" dirty="0">
                <a:latin typeface="Consolas"/>
                <a:cs typeface="Consolas"/>
              </a:rPr>
              <a:t>}</a:t>
            </a:r>
            <a:endParaRPr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351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1D4B-CB70-B95B-6EAF-056BD486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05248D-9797-3D5B-C4F9-8D9AEDC70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10191"/>
              </p:ext>
            </p:extLst>
          </p:nvPr>
        </p:nvGraphicFramePr>
        <p:xfrm>
          <a:off x="2249750" y="1816747"/>
          <a:ext cx="8153400" cy="4573586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3334263393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4090030209"/>
                    </a:ext>
                  </a:extLst>
                </a:gridCol>
                <a:gridCol w="1389062">
                  <a:extLst>
                    <a:ext uri="{9D8B030D-6E8A-4147-A177-3AD203B41FA5}">
                      <a16:colId xmlns:a16="http://schemas.microsoft.com/office/drawing/2014/main" val="698906778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4191369113"/>
                    </a:ext>
                  </a:extLst>
                </a:gridCol>
              </a:tblGrid>
              <a:tr h="57471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Name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Translate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Size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Range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31611"/>
                  </a:ext>
                </a:extLst>
              </a:tr>
              <a:tr h="4381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921484"/>
                  </a:ext>
                </a:extLst>
              </a:tr>
              <a:tr h="3353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signed 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字符型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-128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57147"/>
                  </a:ext>
                </a:extLst>
              </a:tr>
              <a:tr h="3746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unsigned char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无符号字符型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38794"/>
                  </a:ext>
                </a:extLst>
              </a:tr>
              <a:tr h="3353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signed short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短整型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-32768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32767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32065"/>
                  </a:ext>
                </a:extLst>
              </a:tr>
              <a:tr h="3746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unsigned short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无符号短整型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65535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981071"/>
                  </a:ext>
                </a:extLst>
              </a:tr>
              <a:tr h="3746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signed int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基本整型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-2147483648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2147483647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139681"/>
                  </a:ext>
                </a:extLst>
              </a:tr>
              <a:tr h="3353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unsigned int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无符号整型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4294967295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87915"/>
                  </a:ext>
                </a:extLst>
              </a:tr>
              <a:tr h="3746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signed long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长整型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-2147483648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2147483647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92279"/>
                  </a:ext>
                </a:extLst>
              </a:tr>
              <a:tr h="3746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unsigned long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无符号长整型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4294967295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145658"/>
                  </a:ext>
                </a:extLst>
              </a:tr>
              <a:tr h="3353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单精度型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-3.4×10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-38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3.4×10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498098"/>
                  </a:ext>
                </a:extLst>
              </a:tr>
              <a:tr h="34609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双精度型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-1.7×10</a:t>
                      </a:r>
                      <a:r>
                        <a:rPr kumimoji="0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-308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1.7×10</a:t>
                      </a:r>
                      <a:r>
                        <a:rPr kumimoji="0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308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15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58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EB42-88AE-C8B4-84D0-7FB229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Declaring</a:t>
            </a:r>
            <a:r>
              <a:rPr lang="en-US" spc="-65" dirty="0"/>
              <a:t> </a:t>
            </a:r>
            <a:r>
              <a:rPr lang="en-US" spc="-30" dirty="0"/>
              <a:t>Variables</a:t>
            </a:r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DA81AAA-B0B8-D19F-2893-823C4E2B3CBB}"/>
              </a:ext>
            </a:extLst>
          </p:cNvPr>
          <p:cNvSpPr txBox="1"/>
          <p:nvPr/>
        </p:nvSpPr>
        <p:spPr>
          <a:xfrm>
            <a:off x="838200" y="1690688"/>
            <a:ext cx="8241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datatype variable1, variable2,...,</a:t>
            </a:r>
            <a:r>
              <a:rPr sz="2400" b="1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variablen;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8D5D498-80BE-EF86-0606-1B9B7F0F9DF8}"/>
              </a:ext>
            </a:extLst>
          </p:cNvPr>
          <p:cNvSpPr txBox="1"/>
          <p:nvPr/>
        </p:nvSpPr>
        <p:spPr>
          <a:xfrm>
            <a:off x="838200" y="2565717"/>
            <a:ext cx="1303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int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x;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ADE2A5B-E9A4-A5D0-08F2-066ADA3F5697}"/>
              </a:ext>
            </a:extLst>
          </p:cNvPr>
          <p:cNvSpPr txBox="1"/>
          <p:nvPr/>
        </p:nvSpPr>
        <p:spPr>
          <a:xfrm>
            <a:off x="4029681" y="2522777"/>
            <a:ext cx="4493895" cy="9639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Declare </a:t>
            </a:r>
            <a:r>
              <a:rPr sz="2800" b="1" spc="-5" dirty="0">
                <a:latin typeface="Courier New"/>
                <a:cs typeface="Courier New"/>
              </a:rPr>
              <a:t>x to be</a:t>
            </a:r>
            <a:r>
              <a:rPr sz="2800" b="1" spc="-114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an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integer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variable;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AD093EF-984E-939F-7536-C2E18010F4AB}"/>
              </a:ext>
            </a:extLst>
          </p:cNvPr>
          <p:cNvSpPr txBox="1"/>
          <p:nvPr/>
        </p:nvSpPr>
        <p:spPr>
          <a:xfrm>
            <a:off x="838200" y="3589490"/>
            <a:ext cx="8322945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b="1" spc="-10" dirty="0">
                <a:latin typeface="Courier New"/>
                <a:cs typeface="Courier New"/>
              </a:rPr>
              <a:t>double radius; </a:t>
            </a: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Declare radius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to</a:t>
            </a:r>
            <a:endParaRPr sz="2800" dirty="0">
              <a:latin typeface="Courier New"/>
              <a:cs typeface="Courier New"/>
            </a:endParaRPr>
          </a:p>
          <a:p>
            <a:pPr marL="3204210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be </a:t>
            </a:r>
            <a:r>
              <a:rPr sz="2800" b="1" spc="-5" dirty="0">
                <a:latin typeface="Courier New"/>
                <a:cs typeface="Courier New"/>
              </a:rPr>
              <a:t>a </a:t>
            </a:r>
            <a:r>
              <a:rPr sz="2800" b="1" spc="-10" dirty="0">
                <a:latin typeface="Courier New"/>
                <a:cs typeface="Courier New"/>
              </a:rPr>
              <a:t>double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variable;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D8772A2-1EDB-712D-0043-00AF32B21C10}"/>
              </a:ext>
            </a:extLst>
          </p:cNvPr>
          <p:cNvSpPr txBox="1"/>
          <p:nvPr/>
        </p:nvSpPr>
        <p:spPr>
          <a:xfrm>
            <a:off x="838200" y="4699952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char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a;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75C6519-8650-D96E-6380-048DB57E9DC3}"/>
              </a:ext>
            </a:extLst>
          </p:cNvPr>
          <p:cNvSpPr txBox="1"/>
          <p:nvPr/>
        </p:nvSpPr>
        <p:spPr>
          <a:xfrm>
            <a:off x="4029203" y="4656671"/>
            <a:ext cx="4707255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Declare </a:t>
            </a:r>
            <a:r>
              <a:rPr sz="2800" b="1" spc="-5" dirty="0">
                <a:latin typeface="Courier New"/>
                <a:cs typeface="Courier New"/>
              </a:rPr>
              <a:t>a to be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a</a:t>
            </a:r>
            <a:endParaRPr sz="2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character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variable;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04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2DF5-6315-B293-5933-2E97779C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Declaring</a:t>
            </a:r>
            <a:r>
              <a:rPr lang="en-US" spc="-65" dirty="0"/>
              <a:t> </a:t>
            </a:r>
            <a:r>
              <a:rPr lang="en-US" spc="-30" dirty="0"/>
              <a:t>Variables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020FB38-7CE7-F6A9-4D6A-6D5FAD6E502A}"/>
              </a:ext>
            </a:extLst>
          </p:cNvPr>
          <p:cNvSpPr txBox="1"/>
          <p:nvPr/>
        </p:nvSpPr>
        <p:spPr>
          <a:xfrm>
            <a:off x="838200" y="1690688"/>
            <a:ext cx="8535670" cy="2799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3575" algn="l"/>
              </a:tabLst>
            </a:pPr>
            <a:r>
              <a:rPr sz="2800" b="1" spc="-5" dirty="0">
                <a:latin typeface="Courier New"/>
                <a:cs typeface="Courier New"/>
              </a:rPr>
              <a:t>int </a:t>
            </a:r>
            <a:r>
              <a:rPr sz="2800" b="1" spc="-10" dirty="0">
                <a:latin typeface="Courier New"/>
                <a:cs typeface="Courier New"/>
              </a:rPr>
              <a:t>i,</a:t>
            </a:r>
            <a:r>
              <a:rPr sz="2800" b="1" spc="-5" dirty="0">
                <a:latin typeface="Courier New"/>
                <a:cs typeface="Courier New"/>
              </a:rPr>
              <a:t> j,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k;	// </a:t>
            </a:r>
            <a:r>
              <a:rPr sz="2800" b="1" spc="-10" dirty="0">
                <a:latin typeface="Courier New"/>
                <a:cs typeface="Courier New"/>
              </a:rPr>
              <a:t>Declare three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integers</a:t>
            </a:r>
            <a:endParaRPr sz="2800" dirty="0">
              <a:latin typeface="Courier New"/>
              <a:cs typeface="Courier New"/>
            </a:endParaRPr>
          </a:p>
          <a:p>
            <a:pPr marL="12700" marR="5080">
              <a:lnSpc>
                <a:spcPts val="7390"/>
              </a:lnSpc>
              <a:spcBef>
                <a:spcPts val="919"/>
              </a:spcBef>
              <a:tabLst>
                <a:tab pos="3203575" algn="l"/>
              </a:tabLst>
            </a:pPr>
            <a:r>
              <a:rPr sz="2800" b="1" spc="-5" dirty="0">
                <a:latin typeface="Courier New"/>
                <a:cs typeface="Courier New"/>
              </a:rPr>
              <a:t>int i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=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10</a:t>
            </a:r>
            <a:r>
              <a:rPr sz="2800" b="1" spc="-10" dirty="0">
                <a:latin typeface="Courier New"/>
                <a:cs typeface="Courier New"/>
              </a:rPr>
              <a:t>;	</a:t>
            </a: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Declare and initialize  </a:t>
            </a:r>
            <a:r>
              <a:rPr sz="2800" b="1" spc="-5" dirty="0">
                <a:latin typeface="Courier New"/>
                <a:cs typeface="Courier New"/>
              </a:rPr>
              <a:t>int </a:t>
            </a:r>
            <a:r>
              <a:rPr sz="2800" b="1" spc="-10" dirty="0">
                <a:latin typeface="Courier New"/>
                <a:cs typeface="Courier New"/>
              </a:rPr>
              <a:t>i(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r>
              <a:rPr sz="2800" b="1" spc="-10" dirty="0">
                <a:latin typeface="Courier New"/>
                <a:cs typeface="Courier New"/>
              </a:rPr>
              <a:t>), j(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2</a:t>
            </a:r>
            <a:r>
              <a:rPr sz="2800" b="1" spc="-10" dirty="0">
                <a:latin typeface="Courier New"/>
                <a:cs typeface="Courier New"/>
              </a:rPr>
              <a:t>); </a:t>
            </a:r>
            <a:r>
              <a:rPr sz="2800" b="1" spc="-5" dirty="0">
                <a:latin typeface="Courier New"/>
                <a:cs typeface="Courier New"/>
              </a:rPr>
              <a:t>// Is </a:t>
            </a:r>
            <a:r>
              <a:rPr sz="2800" b="1" spc="-10" dirty="0">
                <a:latin typeface="Courier New"/>
                <a:cs typeface="Courier New"/>
              </a:rPr>
              <a:t>equivalent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to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ts val="2780"/>
              </a:lnSpc>
            </a:pPr>
            <a:r>
              <a:rPr sz="2800" b="1" spc="-5" dirty="0">
                <a:latin typeface="Courier New"/>
                <a:cs typeface="Courier New"/>
              </a:rPr>
              <a:t>int i =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r>
              <a:rPr sz="2800" b="1" spc="-5" dirty="0">
                <a:latin typeface="Courier New"/>
                <a:cs typeface="Courier New"/>
              </a:rPr>
              <a:t>, j =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2</a:t>
            </a:r>
            <a:r>
              <a:rPr sz="2800" b="1" spc="-5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23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6612-4A93-D118-415A-165573CD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7E0C04A-EAB9-F1AF-3956-727A3A850BAA}"/>
              </a:ext>
            </a:extLst>
          </p:cNvPr>
          <p:cNvSpPr txBox="1"/>
          <p:nvPr/>
        </p:nvSpPr>
        <p:spPr>
          <a:xfrm>
            <a:off x="838200" y="1690688"/>
            <a:ext cx="835723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assignment </a:t>
            </a:r>
            <a:r>
              <a:rPr sz="2600" i="1" spc="-15" dirty="0">
                <a:solidFill>
                  <a:srgbClr val="FF0000"/>
                </a:solidFill>
                <a:latin typeface="Calibri"/>
                <a:cs typeface="Calibri"/>
              </a:rPr>
              <a:t>statement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designates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a value </a:t>
            </a:r>
            <a:r>
              <a:rPr sz="2600" i="1" spc="-1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a variable. An 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assignment 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statement can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as an 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expression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600" i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C++.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30B74AD-A9DB-0E1D-06BE-10D3B52E924E}"/>
              </a:ext>
            </a:extLst>
          </p:cNvPr>
          <p:cNvSpPr txBox="1"/>
          <p:nvPr/>
        </p:nvSpPr>
        <p:spPr>
          <a:xfrm>
            <a:off x="838200" y="3266453"/>
            <a:ext cx="1303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x =</a:t>
            </a:r>
            <a:r>
              <a:rPr sz="2800" b="1" spc="-100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r>
              <a:rPr sz="2800" b="1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825067E-BC83-1B91-9CF4-8D51F106571A}"/>
              </a:ext>
            </a:extLst>
          </p:cNvPr>
          <p:cNvSpPr txBox="1"/>
          <p:nvPr/>
        </p:nvSpPr>
        <p:spPr>
          <a:xfrm>
            <a:off x="4029247" y="3266453"/>
            <a:ext cx="3641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Assign </a:t>
            </a:r>
            <a:r>
              <a:rPr sz="2800" b="1" spc="-5" dirty="0">
                <a:latin typeface="Courier New"/>
                <a:cs typeface="Courier New"/>
              </a:rPr>
              <a:t>1 </a:t>
            </a:r>
            <a:r>
              <a:rPr sz="2800" b="1" spc="-10" dirty="0">
                <a:latin typeface="Courier New"/>
                <a:cs typeface="Courier New"/>
              </a:rPr>
              <a:t>to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x;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23ED79C-6E9F-04A5-40A7-F1CE138B5D23}"/>
              </a:ext>
            </a:extLst>
          </p:cNvPr>
          <p:cNvSpPr txBox="1"/>
          <p:nvPr/>
        </p:nvSpPr>
        <p:spPr>
          <a:xfrm>
            <a:off x="838200" y="3799421"/>
            <a:ext cx="2792095" cy="19513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50600"/>
              </a:lnSpc>
              <a:spcBef>
                <a:spcPts val="80"/>
              </a:spcBef>
            </a:pPr>
            <a:r>
              <a:rPr sz="2800" b="1" spc="-5" dirty="0">
                <a:latin typeface="Courier New"/>
                <a:cs typeface="Courier New"/>
              </a:rPr>
              <a:t>y = x +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r>
              <a:rPr sz="2800" b="1" spc="-5" dirty="0">
                <a:latin typeface="Courier New"/>
                <a:cs typeface="Courier New"/>
              </a:rPr>
              <a:t>;  </a:t>
            </a:r>
            <a:r>
              <a:rPr sz="2800" b="1" spc="-10" dirty="0">
                <a:latin typeface="Courier New"/>
                <a:cs typeface="Courier New"/>
              </a:rPr>
              <a:t>radius </a:t>
            </a:r>
            <a:r>
              <a:rPr sz="2800" b="1" spc="-5" dirty="0">
                <a:latin typeface="Courier New"/>
                <a:cs typeface="Courier New"/>
              </a:rPr>
              <a:t>=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1.0</a:t>
            </a:r>
            <a:r>
              <a:rPr sz="2800" b="1" spc="-10" dirty="0">
                <a:latin typeface="Courier New"/>
                <a:cs typeface="Courier New"/>
              </a:rPr>
              <a:t>;  </a:t>
            </a:r>
            <a:r>
              <a:rPr sz="2800" b="1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a =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'A'</a:t>
            </a:r>
            <a:r>
              <a:rPr sz="2800" b="1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43BCC05-7506-4F2A-292A-80A08ECA0512}"/>
              </a:ext>
            </a:extLst>
          </p:cNvPr>
          <p:cNvSpPr txBox="1"/>
          <p:nvPr/>
        </p:nvSpPr>
        <p:spPr>
          <a:xfrm>
            <a:off x="4029638" y="3799421"/>
            <a:ext cx="5139055" cy="1951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Assign </a:t>
            </a:r>
            <a:r>
              <a:rPr sz="2800" b="1" spc="-5" dirty="0">
                <a:latin typeface="Courier New"/>
                <a:cs typeface="Courier New"/>
              </a:rPr>
              <a:t>2 </a:t>
            </a:r>
            <a:r>
              <a:rPr sz="2800" b="1" spc="-10" dirty="0">
                <a:latin typeface="Courier New"/>
                <a:cs typeface="Courier New"/>
              </a:rPr>
              <a:t>to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y;</a:t>
            </a:r>
            <a:endParaRPr sz="2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1685"/>
              </a:spcBef>
            </a:pP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Assign 1.0 </a:t>
            </a:r>
            <a:r>
              <a:rPr sz="2800" b="1" spc="-5" dirty="0">
                <a:latin typeface="Courier New"/>
                <a:cs typeface="Courier New"/>
              </a:rPr>
              <a:t>to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radius;</a:t>
            </a:r>
            <a:endParaRPr sz="2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1714"/>
              </a:spcBef>
            </a:pPr>
            <a:r>
              <a:rPr sz="2800" b="1" spc="-5" dirty="0">
                <a:latin typeface="Courier New"/>
                <a:cs typeface="Courier New"/>
              </a:rPr>
              <a:t>// </a:t>
            </a:r>
            <a:r>
              <a:rPr sz="2800" b="1" spc="-10" dirty="0">
                <a:latin typeface="Courier New"/>
                <a:cs typeface="Courier New"/>
              </a:rPr>
              <a:t>Assign 'A' </a:t>
            </a:r>
            <a:r>
              <a:rPr sz="2800" b="1" spc="-5" dirty="0">
                <a:latin typeface="Courier New"/>
                <a:cs typeface="Courier New"/>
              </a:rPr>
              <a:t>to</a:t>
            </a:r>
            <a:r>
              <a:rPr sz="2800" b="1" spc="-5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a;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050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CE7F-4AD8-3713-8FE0-C5D09BF6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 Conversion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FED964A-A5DA-48BD-229D-1A065226FF57}"/>
              </a:ext>
            </a:extLst>
          </p:cNvPr>
          <p:cNvSpPr txBox="1"/>
          <p:nvPr/>
        </p:nvSpPr>
        <p:spPr>
          <a:xfrm>
            <a:off x="838200" y="1690688"/>
            <a:ext cx="5783580" cy="2376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Consider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following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statements:</a:t>
            </a:r>
            <a:endParaRPr sz="3200" dirty="0">
              <a:latin typeface="Calibri"/>
              <a:cs typeface="Calibri"/>
            </a:endParaRPr>
          </a:p>
          <a:p>
            <a:pPr marL="12700" marR="1718945">
              <a:lnSpc>
                <a:spcPct val="120100"/>
              </a:lnSpc>
              <a:spcBef>
                <a:spcPts val="2560"/>
              </a:spcBef>
            </a:pPr>
            <a:r>
              <a:rPr sz="2800" b="1" spc="-10" dirty="0">
                <a:latin typeface="Courier New"/>
                <a:cs typeface="Courier New"/>
              </a:rPr>
              <a:t>short </a:t>
            </a:r>
            <a:r>
              <a:rPr sz="2800" b="1" spc="-5" dirty="0">
                <a:latin typeface="Courier New"/>
                <a:cs typeface="Courier New"/>
              </a:rPr>
              <a:t>i =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100</a:t>
            </a:r>
            <a:r>
              <a:rPr sz="2800" b="1" spc="-10" dirty="0">
                <a:latin typeface="Courier New"/>
                <a:cs typeface="Courier New"/>
              </a:rPr>
              <a:t>;  long </a:t>
            </a:r>
            <a:r>
              <a:rPr sz="2800" b="1" spc="-5" dirty="0">
                <a:latin typeface="Courier New"/>
                <a:cs typeface="Courier New"/>
              </a:rPr>
              <a:t>k = i *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3 </a:t>
            </a:r>
            <a:r>
              <a:rPr sz="2800" b="1" spc="-5" dirty="0">
                <a:latin typeface="Courier New"/>
                <a:cs typeface="Courier New"/>
              </a:rPr>
              <a:t>+</a:t>
            </a:r>
            <a:r>
              <a:rPr sz="2800" b="1" spc="-114" dirty="0"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4</a:t>
            </a:r>
            <a:r>
              <a:rPr sz="2800" b="1" spc="-5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Courier New"/>
                <a:cs typeface="Courier New"/>
              </a:rPr>
              <a:t>double </a:t>
            </a:r>
            <a:r>
              <a:rPr sz="2800" b="1" spc="-5" dirty="0">
                <a:latin typeface="Courier New"/>
                <a:cs typeface="Courier New"/>
              </a:rPr>
              <a:t>d = i *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3.1 </a:t>
            </a:r>
            <a:r>
              <a:rPr sz="2800" b="1" spc="-5" dirty="0">
                <a:latin typeface="Courier New"/>
                <a:cs typeface="Courier New"/>
              </a:rPr>
              <a:t>+ k /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2</a:t>
            </a:r>
            <a:r>
              <a:rPr sz="2800" b="1" spc="-1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BCD5F61-4B45-DA7C-1E96-9434050B9F18}"/>
              </a:ext>
            </a:extLst>
          </p:cNvPr>
          <p:cNvSpPr/>
          <p:nvPr/>
        </p:nvSpPr>
        <p:spPr>
          <a:xfrm>
            <a:off x="3438343" y="4703625"/>
            <a:ext cx="5315314" cy="1199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59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2691-559D-1EEB-579C-649E4283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F9F449B-F278-F52E-1092-6E57EF826EAB}"/>
              </a:ext>
            </a:extLst>
          </p:cNvPr>
          <p:cNvSpPr txBox="1"/>
          <p:nvPr/>
        </p:nvSpPr>
        <p:spPr>
          <a:xfrm>
            <a:off x="838200" y="1690688"/>
            <a:ext cx="6834505" cy="20326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3200" b="1" dirty="0">
                <a:latin typeface="Calibri"/>
                <a:cs typeface="Calibri"/>
              </a:rPr>
              <a:t>Implicit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casting</a:t>
            </a:r>
            <a:endParaRPr sz="3200" dirty="0">
              <a:latin typeface="Calibri"/>
              <a:cs typeface="Calibri"/>
            </a:endParaRPr>
          </a:p>
          <a:p>
            <a:pPr marL="439420">
              <a:lnSpc>
                <a:spcPct val="100000"/>
              </a:lnSpc>
              <a:spcBef>
                <a:spcPts val="295"/>
              </a:spcBef>
            </a:pPr>
            <a:r>
              <a:rPr sz="2800" b="1" spc="-10" dirty="0">
                <a:latin typeface="Courier New"/>
                <a:cs typeface="Courier New"/>
              </a:rPr>
              <a:t>double </a:t>
            </a:r>
            <a:r>
              <a:rPr sz="2800" b="1" spc="-5" dirty="0">
                <a:latin typeface="Courier New"/>
                <a:cs typeface="Courier New"/>
              </a:rPr>
              <a:t>d =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3</a:t>
            </a:r>
            <a:r>
              <a:rPr sz="2800" b="1" spc="-10" dirty="0">
                <a:latin typeface="Courier New"/>
                <a:cs typeface="Courier New"/>
              </a:rPr>
              <a:t>; // type</a:t>
            </a:r>
            <a:r>
              <a:rPr sz="2800" b="1" spc="-7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widening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Explicit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casting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5DF8081-6AB4-1DDA-4C6F-6ADBA34AD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5987"/>
              </p:ext>
            </p:extLst>
          </p:nvPr>
        </p:nvGraphicFramePr>
        <p:xfrm>
          <a:off x="1273206" y="3723323"/>
          <a:ext cx="7721599" cy="1341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248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i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89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static_cast&lt;int&gt;(</a:t>
                      </a:r>
                      <a:r>
                        <a:rPr sz="2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3.0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5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// type</a:t>
                      </a:r>
                      <a:r>
                        <a:rPr sz="2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narrowing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22">
                <a:tc>
                  <a:txBody>
                    <a:bodyPr/>
                    <a:lstStyle/>
                    <a:p>
                      <a:pPr marL="31750">
                        <a:lnSpc>
                          <a:spcPts val="315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5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i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15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315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(int)</a:t>
                      </a:r>
                      <a:r>
                        <a:rPr sz="2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3.9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C-style</a:t>
                      </a:r>
                      <a:r>
                        <a:rPr sz="2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casting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F1436EE9-62BA-8750-2F90-E7EFC108718E}"/>
              </a:ext>
            </a:extLst>
          </p:cNvPr>
          <p:cNvSpPr txBox="1"/>
          <p:nvPr/>
        </p:nvSpPr>
        <p:spPr>
          <a:xfrm>
            <a:off x="2652819" y="5064866"/>
            <a:ext cx="619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// Fraction part </a:t>
            </a:r>
            <a:r>
              <a:rPr sz="2800" b="1" spc="-5" dirty="0">
                <a:latin typeface="Courier New"/>
                <a:cs typeface="Courier New"/>
              </a:rPr>
              <a:t>is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truncated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74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B69-2803-2501-4045-43D87942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and Hex Literals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A652F8B-5C1D-D41A-A466-D1DC64DC28B8}"/>
              </a:ext>
            </a:extLst>
          </p:cNvPr>
          <p:cNvSpPr txBox="1"/>
          <p:nvPr/>
        </p:nvSpPr>
        <p:spPr>
          <a:xfrm>
            <a:off x="838200" y="1690688"/>
            <a:ext cx="8408670" cy="4827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5" dirty="0">
                <a:latin typeface="Calibri"/>
                <a:cs typeface="Calibri"/>
              </a:rPr>
              <a:t>default,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integer </a:t>
            </a:r>
            <a:r>
              <a:rPr sz="3200" spc="-20" dirty="0">
                <a:latin typeface="Calibri"/>
                <a:cs typeface="Calibri"/>
              </a:rPr>
              <a:t>literal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decimal</a:t>
            </a:r>
            <a:r>
              <a:rPr sz="3200" i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number.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45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denote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binary </a:t>
            </a:r>
            <a:r>
              <a:rPr sz="3200" spc="-15" dirty="0">
                <a:latin typeface="Calibri"/>
                <a:cs typeface="Calibri"/>
              </a:rPr>
              <a:t>integer literal,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leading</a:t>
            </a:r>
          </a:p>
          <a:p>
            <a:pPr marL="355600">
              <a:lnSpc>
                <a:spcPts val="3454"/>
              </a:lnSpc>
            </a:pP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0b</a:t>
            </a:r>
            <a:r>
              <a:rPr sz="2800" b="1" spc="-9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0B</a:t>
            </a:r>
            <a:r>
              <a:rPr sz="2800" b="1" spc="-96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30" dirty="0">
                <a:latin typeface="Calibri"/>
                <a:cs typeface="Calibri"/>
              </a:rPr>
              <a:t>(zero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b).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45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denote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octal </a:t>
            </a:r>
            <a:r>
              <a:rPr sz="3200" spc="-15" dirty="0">
                <a:latin typeface="Calibri"/>
                <a:cs typeface="Calibri"/>
              </a:rPr>
              <a:t>integer literal,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a leading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endParaRPr sz="2800" dirty="0">
              <a:latin typeface="Courier New"/>
              <a:cs typeface="Courier New"/>
            </a:endParaRPr>
          </a:p>
          <a:p>
            <a:pPr marL="355600">
              <a:lnSpc>
                <a:spcPts val="3454"/>
              </a:lnSpc>
            </a:pPr>
            <a:r>
              <a:rPr sz="3200" spc="-25" dirty="0">
                <a:latin typeface="Calibri"/>
                <a:cs typeface="Calibri"/>
              </a:rPr>
              <a:t>(zero)</a:t>
            </a:r>
            <a:endParaRPr sz="3200" dirty="0">
              <a:latin typeface="Calibri"/>
              <a:cs typeface="Calibri"/>
            </a:endParaRPr>
          </a:p>
          <a:p>
            <a:pPr marL="355600" marR="601980" indent="-342900">
              <a:lnSpc>
                <a:spcPts val="307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denote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hexadecimal </a:t>
            </a:r>
            <a:r>
              <a:rPr sz="3200" spc="-15" dirty="0">
                <a:latin typeface="Calibri"/>
                <a:cs typeface="Calibri"/>
              </a:rPr>
              <a:t>integer literal,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5" dirty="0">
                <a:latin typeface="Calibri"/>
                <a:cs typeface="Calibri"/>
              </a:rPr>
              <a:t>leading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0x</a:t>
            </a:r>
            <a:r>
              <a:rPr sz="2800" b="1" spc="-96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0X</a:t>
            </a:r>
            <a:r>
              <a:rPr sz="2800" b="1" spc="-96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latin typeface="Calibri"/>
                <a:cs typeface="Calibri"/>
              </a:rPr>
              <a:t>(zero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x).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b="1" spc="-10" dirty="0">
                <a:latin typeface="Courier New"/>
                <a:cs typeface="Courier New"/>
              </a:rPr>
              <a:t>cout </a:t>
            </a:r>
            <a:r>
              <a:rPr sz="2800" b="1" spc="-5" dirty="0">
                <a:latin typeface="Courier New"/>
                <a:cs typeface="Courier New"/>
              </a:rPr>
              <a:t>&lt;&lt;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10 </a:t>
            </a:r>
            <a:r>
              <a:rPr sz="2800" b="1" spc="-10" dirty="0">
                <a:latin typeface="Courier New"/>
                <a:cs typeface="Courier New"/>
              </a:rPr>
              <a:t>&lt;&lt;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" " </a:t>
            </a:r>
            <a:r>
              <a:rPr sz="2800" b="1" spc="-10" dirty="0">
                <a:latin typeface="Courier New"/>
                <a:cs typeface="Courier New"/>
              </a:rPr>
              <a:t>&lt;&lt;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0b10 </a:t>
            </a:r>
            <a:r>
              <a:rPr sz="2800" b="1" spc="-5" dirty="0">
                <a:latin typeface="Courier New"/>
                <a:cs typeface="Courier New"/>
              </a:rPr>
              <a:t>&lt;&lt;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" " </a:t>
            </a:r>
            <a:r>
              <a:rPr sz="2800" b="1" spc="-5" dirty="0">
                <a:latin typeface="Courier New"/>
                <a:cs typeface="Courier New"/>
              </a:rPr>
              <a:t>&lt;&lt;</a:t>
            </a:r>
            <a:r>
              <a:rPr sz="2800" b="1" spc="-114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010</a:t>
            </a:r>
            <a:endParaRPr sz="2800" dirty="0">
              <a:latin typeface="Courier New"/>
              <a:cs typeface="Courier New"/>
            </a:endParaRPr>
          </a:p>
          <a:p>
            <a:pPr marL="474345">
              <a:lnSpc>
                <a:spcPts val="3025"/>
              </a:lnSpc>
            </a:pPr>
            <a:r>
              <a:rPr sz="2800" b="1" spc="-5" dirty="0">
                <a:latin typeface="Courier New"/>
                <a:cs typeface="Courier New"/>
              </a:rPr>
              <a:t>&lt;&lt;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" " </a:t>
            </a:r>
            <a:r>
              <a:rPr sz="2800" b="1" spc="-5" dirty="0">
                <a:latin typeface="Courier New"/>
                <a:cs typeface="Courier New"/>
              </a:rPr>
              <a:t>&lt;&lt;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0x10</a:t>
            </a:r>
            <a:r>
              <a:rPr sz="2800" b="1" spc="-1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00AF50"/>
                </a:solidFill>
                <a:latin typeface="Courier New"/>
                <a:cs typeface="Courier New"/>
              </a:rPr>
              <a:t>10 2 8</a:t>
            </a:r>
            <a:r>
              <a:rPr sz="2800" b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ourier New"/>
                <a:cs typeface="Courier New"/>
              </a:rPr>
              <a:t>16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641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1138</Words>
  <Application>Microsoft Office PowerPoint</Application>
  <PresentationFormat>Widescreen</PresentationFormat>
  <Paragraphs>238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C++ Programming 2. Basic Operations</vt:lpstr>
      <vt:lpstr>Data Types</vt:lpstr>
      <vt:lpstr>Numerical Data Types</vt:lpstr>
      <vt:lpstr>Declaring Variables</vt:lpstr>
      <vt:lpstr>Declaring Variables</vt:lpstr>
      <vt:lpstr>Assignment Statements</vt:lpstr>
      <vt:lpstr>Numeric Type Conversion</vt:lpstr>
      <vt:lpstr>Type Casting</vt:lpstr>
      <vt:lpstr>Octal and Hex Literals</vt:lpstr>
      <vt:lpstr>Numeric Operators</vt:lpstr>
      <vt:lpstr>Increment and Decrement Operators</vt:lpstr>
      <vt:lpstr>The bool Type and Operators</vt:lpstr>
      <vt:lpstr>One-way if Statements</vt:lpstr>
      <vt:lpstr>Two-Way if-else Statement</vt:lpstr>
      <vt:lpstr>Multiple Alternative if Statements</vt:lpstr>
      <vt:lpstr>Logical Operators</vt:lpstr>
      <vt:lpstr>Short-Circuit Operator</vt:lpstr>
      <vt:lpstr>switch Statements</vt:lpstr>
      <vt:lpstr>switch Statement Flow Chart</vt:lpstr>
      <vt:lpstr>Conditional Expressions</vt:lpstr>
      <vt:lpstr>Examples</vt:lpstr>
      <vt:lpstr>Operator Precedence</vt:lpstr>
      <vt:lpstr>while Loop</vt:lpstr>
      <vt:lpstr>do-while Loop</vt:lpstr>
      <vt:lpstr>for Loop</vt:lpstr>
      <vt:lpstr>break</vt:lpstr>
      <vt:lpstr>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2. Basic Operations</dc:title>
  <dc:creator>GONG Xueyuan</dc:creator>
  <cp:lastModifiedBy>GONG Xueyuan</cp:lastModifiedBy>
  <cp:revision>31</cp:revision>
  <dcterms:created xsi:type="dcterms:W3CDTF">2022-08-24T01:48:15Z</dcterms:created>
  <dcterms:modified xsi:type="dcterms:W3CDTF">2022-08-24T03:49:43Z</dcterms:modified>
</cp:coreProperties>
</file>