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69" r:id="rId8"/>
    <p:sldId id="273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3686-B422-7D8C-2F67-A5CA765D3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B44AA-2FE0-E716-BEE5-FBC4A48AF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A520-AA64-9D8B-FAB3-7E49DA5E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5C75-3848-02F0-BD4C-791C08C4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803F-C0AC-54FF-6813-3072AA5C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6E91-8795-C0F6-13A6-B4F8E9A5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FA8C5-EB84-43DD-A289-C88E88F53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9748-0651-B98B-D9D8-4EBE92CC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A541-AD20-3681-8D24-9FBF0029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E351-67C3-8783-9A96-8AFD5D27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8CC92-2D59-EBE2-BA98-118CCE797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64C3E-80AA-BEAE-953A-B4656DFEF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568A-1297-9F91-904A-8FEED0AC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47E5-29D4-8458-EF54-FDB2D50A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7A0F-BD6F-F599-5086-0A1FBEF1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2467-F6ED-C01E-8315-6A60C18D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488B-771C-DD16-C756-B98FB424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95C5-E7B5-2D03-EFCA-47598E7C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85C6-7D0D-8255-3614-25209DF5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CAB0-B9BA-82FC-2751-6E200DFF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9585-E286-1872-33BF-2A92F992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10450-6608-5EBC-A757-08C0F8911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E4BA-83FF-EE85-D7FF-F05CF76D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1740-AFA1-A207-BC7B-4EE02544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4A2-2BBF-79A9-3D84-192A5068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281B-B268-7904-3D11-B839EB52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60B6-BD83-7CA1-B4FD-856E8B772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658FA-2FDC-5867-A44A-CCA68ED5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73DCA-DCFF-B90A-B571-F016501E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57647-373A-DD56-66C5-4562C3E7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6F37C-116D-1228-532C-96B80253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5F1E-7574-EEC0-A971-835CAF04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3611-CAC8-E48A-EEDB-4936945C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A2623-7AFB-9DCD-436C-5B403E735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6E840-43DD-85C4-3F04-D9B001F1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EA4C2-5656-37B7-B84B-4B12DAF03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E0558-30F5-3D0E-259B-094CA491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60D17-30BE-8546-78EB-BB9DD668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497D6-F837-D3B7-F5B0-38E2200E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8DB0-22B1-6CB7-884A-79346B3E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D138A-1E0E-A1B0-060C-BF53B058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10995-E8BC-A6B0-F2B4-34B3C387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E688A-DF49-A391-D740-B38C2AC4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ED98C-F585-6B1F-4B13-0841DBDF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30943-8D12-9729-4F61-A21C6326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9A76D-EC8F-0E19-FA74-D84EAFF9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EC8A-6171-6EE0-76AC-3380BA90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C38B-AC20-24A9-5EE7-0A1B9A3C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C4E1E-5111-8A0D-0D6E-F3B99384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A93B3-C385-E646-A304-1B6C53DA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196DD-7BF7-87E1-EF3F-AA6FA1C0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9E85-2146-E9C6-9357-4F12CE10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D67E-9576-6AF2-E283-D4418785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1D894-B57F-852D-CD6E-75AFC3F89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F9E4-AA79-9144-66EF-CDA1C71E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520F9-47DF-4EAE-B869-103B2393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17D31-D6F2-FBD8-ABFD-AB995FE9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1EE48-E21B-51D4-A44A-504DC463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F589D-E542-F1A6-34D8-F862DD61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7F33-FC54-3848-C437-8849FA56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5EC3-96EF-391C-44F1-59C8F6BDD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98BB-5166-4015-824F-CE0D0235FF2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3CF6-A8AE-B006-262A-3816CED69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E94E-188D-8101-EA8C-C46EE543C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F1B7-9AC8-4615-BD1A-4AFEF10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3. Array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A828-8ECB-05C7-559D-EDF4F234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Illustration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01B749-422C-9DFA-5483-A1028CEF7AB3}"/>
              </a:ext>
            </a:extLst>
          </p:cNvPr>
          <p:cNvSpPr/>
          <p:nvPr/>
        </p:nvSpPr>
        <p:spPr>
          <a:xfrm>
            <a:off x="1876598" y="2006892"/>
            <a:ext cx="8438804" cy="421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2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D170-34A1-5807-B26D-D9F9CB6F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882D22-10B9-07DB-74FD-F678C1CFA976}"/>
              </a:ext>
            </a:extLst>
          </p:cNvPr>
          <p:cNvSpPr txBox="1"/>
          <p:nvPr/>
        </p:nvSpPr>
        <p:spPr>
          <a:xfrm>
            <a:off x="838200" y="1690688"/>
            <a:ext cx="75088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Verdana"/>
                <a:cs typeface="Verdana"/>
              </a:rPr>
              <a:t>Array </a:t>
            </a:r>
            <a:r>
              <a:rPr sz="2800" dirty="0">
                <a:latin typeface="Verdana"/>
                <a:cs typeface="Verdana"/>
              </a:rPr>
              <a:t>is </a:t>
            </a:r>
            <a:r>
              <a:rPr sz="2800" spc="30" dirty="0">
                <a:latin typeface="Verdana"/>
                <a:cs typeface="Verdana"/>
              </a:rPr>
              <a:t>a</a:t>
            </a:r>
            <a:r>
              <a:rPr sz="2800" spc="-720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structure </a:t>
            </a:r>
            <a:r>
              <a:rPr sz="2800" dirty="0">
                <a:latin typeface="Verdana"/>
                <a:cs typeface="Verdana"/>
              </a:rPr>
              <a:t>that </a:t>
            </a:r>
            <a:r>
              <a:rPr sz="2800" spc="-10" dirty="0">
                <a:latin typeface="Verdana"/>
                <a:cs typeface="Verdana"/>
              </a:rPr>
              <a:t>represents </a:t>
            </a:r>
            <a:r>
              <a:rPr sz="2800" spc="30" dirty="0">
                <a:latin typeface="Verdana"/>
                <a:cs typeface="Verdana"/>
              </a:rPr>
              <a:t>a  </a:t>
            </a:r>
            <a:r>
              <a:rPr sz="2800" spc="20" dirty="0">
                <a:latin typeface="Verdana"/>
                <a:cs typeface="Verdana"/>
              </a:rPr>
              <a:t>collection </a:t>
            </a:r>
            <a:r>
              <a:rPr sz="2800" spc="5" dirty="0">
                <a:latin typeface="Verdana"/>
                <a:cs typeface="Verdana"/>
              </a:rPr>
              <a:t>of </a:t>
            </a:r>
            <a:r>
              <a:rPr sz="2800" spc="10" dirty="0">
                <a:latin typeface="Verdana"/>
                <a:cs typeface="Verdana"/>
              </a:rPr>
              <a:t>the </a:t>
            </a:r>
            <a:r>
              <a:rPr sz="2800" spc="15" dirty="0">
                <a:latin typeface="Verdana"/>
                <a:cs typeface="Verdana"/>
              </a:rPr>
              <a:t>same </a:t>
            </a:r>
            <a:r>
              <a:rPr sz="2800" spc="10" dirty="0">
                <a:latin typeface="Verdana"/>
                <a:cs typeface="Verdana"/>
              </a:rPr>
              <a:t>types </a:t>
            </a:r>
            <a:r>
              <a:rPr sz="2800" spc="5" dirty="0">
                <a:latin typeface="Verdana"/>
                <a:cs typeface="Verdana"/>
              </a:rPr>
              <a:t>of</a:t>
            </a:r>
            <a:r>
              <a:rPr sz="2800" spc="-6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data.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3FFFC7F-7833-7CED-6B8B-CE180D58A570}"/>
              </a:ext>
            </a:extLst>
          </p:cNvPr>
          <p:cNvSpPr/>
          <p:nvPr/>
        </p:nvSpPr>
        <p:spPr>
          <a:xfrm>
            <a:off x="2416983" y="2716567"/>
            <a:ext cx="7358033" cy="4141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65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4C9C-1415-A355-7853-3F881477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 Variables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E04C24A-3E71-F906-7293-1F1FD56AE9C8}"/>
              </a:ext>
            </a:extLst>
          </p:cNvPr>
          <p:cNvSpPr txBox="1"/>
          <p:nvPr/>
        </p:nvSpPr>
        <p:spPr>
          <a:xfrm>
            <a:off x="838200" y="1421411"/>
            <a:ext cx="8296275" cy="53606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18565">
              <a:lnSpc>
                <a:spcPct val="100000"/>
              </a:lnSpc>
              <a:spcBef>
                <a:spcPts val="735"/>
              </a:spcBef>
            </a:pPr>
            <a:r>
              <a:rPr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datatype</a:t>
            </a:r>
            <a:r>
              <a:rPr sz="2400" b="1" spc="-1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latin typeface="Lucida Sans Typewriter"/>
                <a:cs typeface="Lucida Sans Typewriter"/>
              </a:rPr>
              <a:t>arrayRefVar[arraySize];</a:t>
            </a:r>
            <a:endParaRPr sz="2400" dirty="0">
              <a:latin typeface="Lucida Sans Typewriter"/>
              <a:cs typeface="Lucida Sans Typewriter"/>
            </a:endParaRPr>
          </a:p>
          <a:p>
            <a:pPr marL="165735">
              <a:lnSpc>
                <a:spcPct val="100000"/>
              </a:lnSpc>
              <a:spcBef>
                <a:spcPts val="640"/>
              </a:spcBef>
            </a:pPr>
            <a:r>
              <a:rPr sz="2400" spc="-25" dirty="0">
                <a:latin typeface="Verdana"/>
                <a:cs typeface="Verdana"/>
              </a:rPr>
              <a:t>Example:</a:t>
            </a:r>
            <a:endParaRPr sz="2400" dirty="0">
              <a:latin typeface="Verdana"/>
              <a:cs typeface="Verdana"/>
            </a:endParaRPr>
          </a:p>
          <a:p>
            <a:pPr marL="714375">
              <a:lnSpc>
                <a:spcPct val="100000"/>
              </a:lnSpc>
              <a:spcBef>
                <a:spcPts val="459"/>
              </a:spcBef>
            </a:pPr>
            <a:r>
              <a:rPr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double</a:t>
            </a:r>
            <a:r>
              <a:rPr sz="2400" b="1" spc="-2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latin typeface="Lucida Sans Typewriter"/>
                <a:cs typeface="Lucida Sans Typewriter"/>
              </a:rPr>
              <a:t>myList[10];</a:t>
            </a:r>
            <a:endParaRPr sz="2400" dirty="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4965" marR="165735" indent="-342900">
              <a:lnSpc>
                <a:spcPct val="100000"/>
              </a:lnSpc>
            </a:pPr>
            <a:r>
              <a:rPr sz="2400" spc="25" dirty="0">
                <a:latin typeface="Verdana"/>
                <a:cs typeface="Verdana"/>
              </a:rPr>
              <a:t>C++ </a:t>
            </a:r>
            <a:r>
              <a:rPr sz="2400" spc="-10" dirty="0">
                <a:latin typeface="Verdana"/>
                <a:cs typeface="Verdana"/>
              </a:rPr>
              <a:t>requires </a:t>
            </a:r>
            <a:r>
              <a:rPr sz="2400" dirty="0">
                <a:latin typeface="Verdana"/>
                <a:cs typeface="Verdana"/>
              </a:rPr>
              <a:t>that </a:t>
            </a:r>
            <a:r>
              <a:rPr sz="2400" spc="10" dirty="0">
                <a:latin typeface="Verdana"/>
                <a:cs typeface="Verdana"/>
              </a:rPr>
              <a:t>the </a:t>
            </a:r>
            <a:r>
              <a:rPr sz="2400" spc="-15" dirty="0">
                <a:latin typeface="Verdana"/>
                <a:cs typeface="Verdana"/>
              </a:rPr>
              <a:t>array </a:t>
            </a:r>
            <a:r>
              <a:rPr sz="2400" spc="10" dirty="0">
                <a:latin typeface="Verdana"/>
                <a:cs typeface="Verdana"/>
              </a:rPr>
              <a:t>size </a:t>
            </a:r>
            <a:r>
              <a:rPr sz="2400" spc="15" dirty="0">
                <a:latin typeface="Verdana"/>
                <a:cs typeface="Verdana"/>
              </a:rPr>
              <a:t>used </a:t>
            </a:r>
            <a:r>
              <a:rPr sz="2400" spc="-5" dirty="0">
                <a:latin typeface="Verdana"/>
                <a:cs typeface="Verdana"/>
              </a:rPr>
              <a:t>to </a:t>
            </a:r>
            <a:r>
              <a:rPr sz="2400" spc="15" dirty="0">
                <a:latin typeface="Verdana"/>
                <a:cs typeface="Verdana"/>
              </a:rPr>
              <a:t>declare an  </a:t>
            </a:r>
            <a:r>
              <a:rPr sz="2400" spc="-15" dirty="0">
                <a:latin typeface="Verdana"/>
                <a:cs typeface="Verdana"/>
              </a:rPr>
              <a:t>array </a:t>
            </a:r>
            <a:r>
              <a:rPr sz="2400" spc="-5" dirty="0">
                <a:latin typeface="Verdana"/>
                <a:cs typeface="Verdana"/>
              </a:rPr>
              <a:t>must </a:t>
            </a:r>
            <a:r>
              <a:rPr sz="2400" spc="40" dirty="0">
                <a:latin typeface="Verdana"/>
                <a:cs typeface="Verdana"/>
              </a:rPr>
              <a:t>be </a:t>
            </a:r>
            <a:r>
              <a:rPr sz="2400" spc="2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constant </a:t>
            </a:r>
            <a:r>
              <a:rPr sz="2400" spc="-15" dirty="0">
                <a:latin typeface="Verdana"/>
                <a:cs typeface="Verdana"/>
              </a:rPr>
              <a:t>expression. </a:t>
            </a:r>
            <a:r>
              <a:rPr sz="2400" spc="-40" dirty="0">
                <a:latin typeface="Verdana"/>
                <a:cs typeface="Verdana"/>
              </a:rPr>
              <a:t>For</a:t>
            </a:r>
            <a:r>
              <a:rPr sz="2400" spc="-58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example,  </a:t>
            </a:r>
            <a:r>
              <a:rPr sz="2400" spc="10" dirty="0">
                <a:latin typeface="Verdana"/>
                <a:cs typeface="Verdana"/>
              </a:rPr>
              <a:t>the </a:t>
            </a:r>
            <a:r>
              <a:rPr sz="2400" spc="5" dirty="0">
                <a:latin typeface="Verdana"/>
                <a:cs typeface="Verdana"/>
              </a:rPr>
              <a:t>following </a:t>
            </a:r>
            <a:r>
              <a:rPr sz="2400" spc="35" dirty="0">
                <a:latin typeface="Verdana"/>
                <a:cs typeface="Verdana"/>
              </a:rPr>
              <a:t>code </a:t>
            </a:r>
            <a:r>
              <a:rPr sz="2400" spc="5" dirty="0">
                <a:latin typeface="Verdana"/>
                <a:cs typeface="Verdana"/>
              </a:rPr>
              <a:t>is</a:t>
            </a:r>
            <a:r>
              <a:rPr sz="2400" spc="-3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illegal:</a:t>
            </a:r>
            <a:endParaRPr sz="2400" dirty="0">
              <a:latin typeface="Verdana"/>
              <a:cs typeface="Verdana"/>
            </a:endParaRPr>
          </a:p>
          <a:p>
            <a:pPr marL="743585">
              <a:lnSpc>
                <a:spcPct val="100000"/>
              </a:lnSpc>
              <a:spcBef>
                <a:spcPts val="465"/>
              </a:spcBef>
            </a:pPr>
            <a:r>
              <a:rPr sz="24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 </a:t>
            </a:r>
            <a:r>
              <a:rPr sz="2400" b="1" spc="-5" dirty="0">
                <a:latin typeface="Lucida Sans Typewriter"/>
                <a:cs typeface="Lucida Sans Typewriter"/>
              </a:rPr>
              <a:t>size =</a:t>
            </a:r>
            <a:r>
              <a:rPr sz="2400" b="1" spc="-45" dirty="0"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10;</a:t>
            </a:r>
            <a:endParaRPr sz="2400" dirty="0">
              <a:latin typeface="Lucida Sans Typewriter"/>
              <a:cs typeface="Lucida Sans Typewriter"/>
            </a:endParaRPr>
          </a:p>
          <a:p>
            <a:pPr marL="743585">
              <a:lnSpc>
                <a:spcPct val="100000"/>
              </a:lnSpc>
              <a:spcBef>
                <a:spcPts val="484"/>
              </a:spcBef>
            </a:pPr>
            <a:r>
              <a:rPr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double </a:t>
            </a:r>
            <a:r>
              <a:rPr sz="2400" b="1" spc="-10" dirty="0">
                <a:latin typeface="Lucida Sans Typewriter"/>
                <a:cs typeface="Lucida Sans Typewriter"/>
              </a:rPr>
              <a:t>myList[size]; </a:t>
            </a:r>
            <a:r>
              <a:rPr sz="24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</a:t>
            </a:r>
            <a:r>
              <a:rPr sz="2400" b="1" spc="-3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Wrong</a:t>
            </a:r>
            <a:endParaRPr sz="2400" dirty="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But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it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would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be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OK,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if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size</a:t>
            </a:r>
            <a:r>
              <a:rPr sz="2400" b="1" spc="-685" dirty="0">
                <a:latin typeface="Lucida Sans Typewriter"/>
                <a:cs typeface="Lucida Sans Typewriter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constant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as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follow:</a:t>
            </a:r>
            <a:endParaRPr sz="2400" dirty="0">
              <a:latin typeface="Verdana"/>
              <a:cs typeface="Verdana"/>
            </a:endParaRPr>
          </a:p>
          <a:p>
            <a:pPr marL="743585">
              <a:lnSpc>
                <a:spcPct val="100000"/>
              </a:lnSpc>
              <a:spcBef>
                <a:spcPts val="484"/>
              </a:spcBef>
            </a:pPr>
            <a:r>
              <a:rPr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const </a:t>
            </a:r>
            <a:r>
              <a:rPr sz="24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 </a:t>
            </a:r>
            <a:r>
              <a:rPr sz="2400" b="1" spc="-5" dirty="0">
                <a:latin typeface="Lucida Sans Typewriter"/>
                <a:cs typeface="Lucida Sans Typewriter"/>
              </a:rPr>
              <a:t>size =</a:t>
            </a:r>
            <a:r>
              <a:rPr sz="2400" b="1" spc="-55" dirty="0"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10;</a:t>
            </a:r>
            <a:endParaRPr sz="2400" dirty="0">
              <a:latin typeface="Lucida Sans Typewriter"/>
              <a:cs typeface="Lucida Sans Typewriter"/>
            </a:endParaRPr>
          </a:p>
          <a:p>
            <a:pPr marL="743585">
              <a:lnSpc>
                <a:spcPct val="100000"/>
              </a:lnSpc>
              <a:spcBef>
                <a:spcPts val="480"/>
              </a:spcBef>
            </a:pPr>
            <a:r>
              <a:rPr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double </a:t>
            </a:r>
            <a:r>
              <a:rPr sz="2400" b="1" spc="-10" dirty="0">
                <a:latin typeface="Lucida Sans Typewriter"/>
                <a:cs typeface="Lucida Sans Typewriter"/>
              </a:rPr>
              <a:t>myList[size], list2[5]; </a:t>
            </a:r>
            <a:r>
              <a:rPr sz="24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</a:t>
            </a:r>
            <a:r>
              <a:rPr sz="24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2400" b="1" spc="-5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Correct</a:t>
            </a:r>
            <a:r>
              <a:rPr sz="1400" spc="-55" dirty="0">
                <a:solidFill>
                  <a:srgbClr val="8A8A8A"/>
                </a:solidFill>
                <a:latin typeface="Times New Roman"/>
                <a:cs typeface="Times New Roman"/>
              </a:rPr>
              <a:t>6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721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1095-DF36-7CFC-90B7-C6073388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E763461-92D1-FDBA-B0D0-C863739ED65A}"/>
              </a:ext>
            </a:extLst>
          </p:cNvPr>
          <p:cNvSpPr txBox="1"/>
          <p:nvPr/>
        </p:nvSpPr>
        <p:spPr>
          <a:xfrm>
            <a:off x="838200" y="1592456"/>
            <a:ext cx="8475345" cy="5265544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55600" marR="5080" indent="-342900" algn="just">
              <a:lnSpc>
                <a:spcPct val="89900"/>
              </a:lnSpc>
              <a:spcBef>
                <a:spcPts val="120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5" dirty="0">
                <a:latin typeface="Verdana"/>
                <a:cs typeface="Verdana"/>
              </a:rPr>
              <a:t>The </a:t>
            </a:r>
            <a:r>
              <a:rPr sz="2800" spc="-15" dirty="0">
                <a:latin typeface="Verdana"/>
                <a:cs typeface="Verdana"/>
              </a:rPr>
              <a:t>array </a:t>
            </a:r>
            <a:r>
              <a:rPr sz="2800" spc="15" dirty="0">
                <a:latin typeface="Verdana"/>
                <a:cs typeface="Verdana"/>
              </a:rPr>
              <a:t>elements </a:t>
            </a:r>
            <a:r>
              <a:rPr sz="2800" spc="-10" dirty="0">
                <a:latin typeface="Verdana"/>
                <a:cs typeface="Verdana"/>
              </a:rPr>
              <a:t>are </a:t>
            </a:r>
            <a:r>
              <a:rPr sz="2800" spc="30" dirty="0">
                <a:latin typeface="Verdana"/>
                <a:cs typeface="Verdana"/>
              </a:rPr>
              <a:t>accessed </a:t>
            </a:r>
            <a:r>
              <a:rPr sz="2800" spc="-15" dirty="0">
                <a:latin typeface="Verdana"/>
                <a:cs typeface="Verdana"/>
              </a:rPr>
              <a:t>through</a:t>
            </a:r>
            <a:r>
              <a:rPr sz="2800" spc="-64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the  </a:t>
            </a:r>
            <a:r>
              <a:rPr sz="2800" spc="-20" dirty="0">
                <a:latin typeface="Verdana"/>
                <a:cs typeface="Verdana"/>
              </a:rPr>
              <a:t>index. </a:t>
            </a:r>
            <a:r>
              <a:rPr sz="2800" spc="-25" dirty="0">
                <a:latin typeface="Verdana"/>
                <a:cs typeface="Verdana"/>
              </a:rPr>
              <a:t>Array </a:t>
            </a:r>
            <a:r>
              <a:rPr sz="2800" spc="20" dirty="0">
                <a:latin typeface="Verdana"/>
                <a:cs typeface="Verdana"/>
              </a:rPr>
              <a:t>indices </a:t>
            </a:r>
            <a:r>
              <a:rPr sz="2800" spc="-10" dirty="0">
                <a:latin typeface="Verdana"/>
                <a:cs typeface="Verdana"/>
              </a:rPr>
              <a:t>are </a:t>
            </a:r>
            <a:r>
              <a:rPr sz="2800" spc="-60" dirty="0">
                <a:latin typeface="Verdana"/>
                <a:cs typeface="Verdana"/>
              </a:rPr>
              <a:t>0-based; </a:t>
            </a:r>
            <a:r>
              <a:rPr sz="2800" dirty="0">
                <a:latin typeface="Verdana"/>
                <a:cs typeface="Verdana"/>
              </a:rPr>
              <a:t>that </a:t>
            </a:r>
            <a:r>
              <a:rPr sz="2800" spc="-45" dirty="0">
                <a:latin typeface="Verdana"/>
                <a:cs typeface="Verdana"/>
              </a:rPr>
              <a:t>is,</a:t>
            </a:r>
            <a:r>
              <a:rPr sz="2800" spc="-63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they  </a:t>
            </a:r>
            <a:r>
              <a:rPr sz="2800" spc="-10" dirty="0">
                <a:latin typeface="Verdana"/>
                <a:cs typeface="Verdana"/>
              </a:rPr>
              <a:t>start </a:t>
            </a:r>
            <a:r>
              <a:rPr sz="2800" spc="-25" dirty="0">
                <a:latin typeface="Verdana"/>
                <a:cs typeface="Verdana"/>
              </a:rPr>
              <a:t>from </a:t>
            </a:r>
            <a:r>
              <a:rPr sz="2800" dirty="0">
                <a:latin typeface="Verdana"/>
                <a:cs typeface="Verdana"/>
              </a:rPr>
              <a:t>0 </a:t>
            </a:r>
            <a:r>
              <a:rPr sz="2800" spc="-5" dirty="0">
                <a:latin typeface="Verdana"/>
                <a:cs typeface="Verdana"/>
              </a:rPr>
              <a:t>to</a:t>
            </a:r>
            <a:r>
              <a:rPr sz="2800" spc="-39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arraySize-1.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150" dirty="0">
              <a:latin typeface="Times New Roman"/>
              <a:cs typeface="Times New Roman"/>
            </a:endParaRPr>
          </a:p>
          <a:p>
            <a:pPr marL="355600" marR="840105" indent="-342900">
              <a:lnSpc>
                <a:spcPct val="886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25" dirty="0">
                <a:latin typeface="Verdana"/>
                <a:cs typeface="Verdana"/>
              </a:rPr>
              <a:t>Each </a:t>
            </a:r>
            <a:r>
              <a:rPr sz="2800" spc="15" dirty="0">
                <a:latin typeface="Verdana"/>
                <a:cs typeface="Verdana"/>
              </a:rPr>
              <a:t>element </a:t>
            </a:r>
            <a:r>
              <a:rPr sz="2800" spc="5" dirty="0">
                <a:latin typeface="Verdana"/>
                <a:cs typeface="Verdana"/>
              </a:rPr>
              <a:t>in </a:t>
            </a:r>
            <a:r>
              <a:rPr sz="2800" spc="10" dirty="0">
                <a:latin typeface="Verdana"/>
                <a:cs typeface="Verdana"/>
              </a:rPr>
              <a:t>the </a:t>
            </a:r>
            <a:r>
              <a:rPr sz="2800" spc="-20" dirty="0">
                <a:latin typeface="Verdana"/>
                <a:cs typeface="Verdana"/>
              </a:rPr>
              <a:t>array </a:t>
            </a:r>
            <a:r>
              <a:rPr sz="2800" dirty="0">
                <a:latin typeface="Verdana"/>
                <a:cs typeface="Verdana"/>
              </a:rPr>
              <a:t>is</a:t>
            </a:r>
            <a:r>
              <a:rPr sz="2800" spc="-6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represented  </a:t>
            </a:r>
            <a:r>
              <a:rPr sz="2800" spc="5" dirty="0">
                <a:latin typeface="Verdana"/>
                <a:cs typeface="Verdana"/>
              </a:rPr>
              <a:t>using </a:t>
            </a:r>
            <a:r>
              <a:rPr sz="2800" spc="10" dirty="0">
                <a:latin typeface="Verdana"/>
                <a:cs typeface="Verdana"/>
              </a:rPr>
              <a:t>the </a:t>
            </a:r>
            <a:r>
              <a:rPr sz="2800" spc="5" dirty="0">
                <a:latin typeface="Verdana"/>
                <a:cs typeface="Verdana"/>
              </a:rPr>
              <a:t>following </a:t>
            </a:r>
            <a:r>
              <a:rPr sz="2800" spc="-20" dirty="0">
                <a:latin typeface="Verdana"/>
                <a:cs typeface="Verdana"/>
              </a:rPr>
              <a:t>syntax, </a:t>
            </a:r>
            <a:r>
              <a:rPr sz="2800" spc="-5" dirty="0">
                <a:latin typeface="Verdana"/>
                <a:cs typeface="Verdana"/>
              </a:rPr>
              <a:t>known </a:t>
            </a:r>
            <a:r>
              <a:rPr sz="2800" spc="15" dirty="0">
                <a:latin typeface="Verdana"/>
                <a:cs typeface="Verdana"/>
              </a:rPr>
              <a:t>as an </a:t>
            </a:r>
            <a:r>
              <a:rPr sz="28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900" i="1" spc="375" dirty="0">
                <a:solidFill>
                  <a:srgbClr val="FF0000"/>
                </a:solidFill>
                <a:latin typeface="Gill Sans MT"/>
                <a:cs typeface="Gill Sans MT"/>
              </a:rPr>
              <a:t>indexed</a:t>
            </a:r>
            <a:r>
              <a:rPr sz="2900" i="1" spc="6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900" i="1" spc="280" dirty="0">
                <a:solidFill>
                  <a:srgbClr val="FF0000"/>
                </a:solidFill>
                <a:latin typeface="Gill Sans MT"/>
                <a:cs typeface="Gill Sans MT"/>
              </a:rPr>
              <a:t>variable</a:t>
            </a:r>
            <a:r>
              <a:rPr sz="2800" spc="280" dirty="0">
                <a:latin typeface="Verdana"/>
                <a:cs typeface="Verdana"/>
              </a:rPr>
              <a:t>: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Lucida Sans Typewriter"/>
                <a:cs typeface="Lucida Sans Typewriter"/>
              </a:rPr>
              <a:t>arrayName[</a:t>
            </a:r>
            <a:r>
              <a:rPr sz="2400" b="1" spc="-20" dirty="0">
                <a:solidFill>
                  <a:srgbClr val="006FBF"/>
                </a:solidFill>
                <a:latin typeface="Lucida Sans Typewriter"/>
                <a:cs typeface="Lucida Sans Typewriter"/>
              </a:rPr>
              <a:t>index</a:t>
            </a:r>
            <a:r>
              <a:rPr sz="2800" spc="-20" dirty="0">
                <a:latin typeface="Verdana"/>
                <a:cs typeface="Verdana"/>
              </a:rPr>
              <a:t>]</a:t>
            </a:r>
            <a:r>
              <a:rPr sz="2400" b="1" spc="-20" dirty="0">
                <a:latin typeface="Lucida Sans Typewriter"/>
                <a:cs typeface="Lucida Sans Typewriter"/>
              </a:rPr>
              <a:t>;</a:t>
            </a:r>
            <a:endParaRPr sz="2400" dirty="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55600" marR="591820" indent="-3429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45" dirty="0">
                <a:latin typeface="Verdana"/>
                <a:cs typeface="Verdana"/>
              </a:rPr>
              <a:t>For </a:t>
            </a:r>
            <a:r>
              <a:rPr sz="2800" spc="-5" dirty="0">
                <a:latin typeface="Verdana"/>
                <a:cs typeface="Verdana"/>
              </a:rPr>
              <a:t>example, </a:t>
            </a:r>
            <a:r>
              <a:rPr sz="2400" b="1" spc="-10" dirty="0">
                <a:latin typeface="Lucida Sans Typewriter"/>
                <a:cs typeface="Lucida Sans Typewriter"/>
              </a:rPr>
              <a:t>myList[</a:t>
            </a:r>
            <a:r>
              <a:rPr sz="2400" b="1" spc="-10" dirty="0">
                <a:solidFill>
                  <a:srgbClr val="006FBF"/>
                </a:solidFill>
                <a:latin typeface="Lucida Sans Typewriter"/>
                <a:cs typeface="Lucida Sans Typewriter"/>
              </a:rPr>
              <a:t>9</a:t>
            </a:r>
            <a:r>
              <a:rPr sz="2400" b="1" spc="-10" dirty="0">
                <a:latin typeface="Lucida Sans Typewriter"/>
                <a:cs typeface="Lucida Sans Typewriter"/>
              </a:rPr>
              <a:t>]</a:t>
            </a:r>
            <a:r>
              <a:rPr sz="2400" b="1" spc="-925" dirty="0">
                <a:latin typeface="Lucida Sans Typewriter"/>
                <a:cs typeface="Lucida Sans Typewriter"/>
              </a:rPr>
              <a:t> </a:t>
            </a:r>
            <a:r>
              <a:rPr sz="2800" spc="-10" dirty="0">
                <a:latin typeface="Verdana"/>
                <a:cs typeface="Verdana"/>
              </a:rPr>
              <a:t>represents </a:t>
            </a:r>
            <a:r>
              <a:rPr sz="2800" spc="10" dirty="0">
                <a:latin typeface="Verdana"/>
                <a:cs typeface="Verdana"/>
              </a:rPr>
              <a:t>the </a:t>
            </a:r>
            <a:r>
              <a:rPr sz="2800" spc="5" dirty="0">
                <a:latin typeface="Verdana"/>
                <a:cs typeface="Verdana"/>
              </a:rPr>
              <a:t>last  </a:t>
            </a:r>
            <a:r>
              <a:rPr sz="2800" spc="15" dirty="0">
                <a:latin typeface="Verdana"/>
                <a:cs typeface="Verdana"/>
              </a:rPr>
              <a:t>element </a:t>
            </a:r>
            <a:r>
              <a:rPr sz="2800" spc="5" dirty="0">
                <a:latin typeface="Verdana"/>
                <a:cs typeface="Verdana"/>
              </a:rPr>
              <a:t>in </a:t>
            </a:r>
            <a:r>
              <a:rPr sz="2800" spc="10" dirty="0">
                <a:latin typeface="Verdana"/>
                <a:cs typeface="Verdana"/>
              </a:rPr>
              <a:t>the </a:t>
            </a:r>
            <a:r>
              <a:rPr sz="2800" spc="-20" dirty="0">
                <a:latin typeface="Verdana"/>
                <a:cs typeface="Verdana"/>
              </a:rPr>
              <a:t>array</a:t>
            </a:r>
            <a:r>
              <a:rPr sz="2800" spc="-430" dirty="0">
                <a:latin typeface="Verdana"/>
                <a:cs typeface="Verdana"/>
              </a:rPr>
              <a:t> </a:t>
            </a:r>
            <a:r>
              <a:rPr sz="2400" b="1" spc="-25" dirty="0">
                <a:latin typeface="Lucida Sans Typewriter"/>
                <a:cs typeface="Lucida Sans Typewriter"/>
              </a:rPr>
              <a:t>myList</a:t>
            </a:r>
            <a:r>
              <a:rPr sz="2800" spc="-2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155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16D2-EDC9-1660-3E97-DEB96BB7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Initializers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8EA38E5-5440-AEAA-4941-0EA8D21A8B17}"/>
              </a:ext>
            </a:extLst>
          </p:cNvPr>
          <p:cNvSpPr txBox="1"/>
          <p:nvPr/>
        </p:nvSpPr>
        <p:spPr>
          <a:xfrm>
            <a:off x="838200" y="1690688"/>
            <a:ext cx="7686675" cy="449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090" indent="-34353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/>
                <a:cs typeface="Verdana"/>
              </a:rPr>
              <a:t>Declaring, </a:t>
            </a:r>
            <a:r>
              <a:rPr sz="3200" spc="-10" dirty="0">
                <a:latin typeface="Verdana"/>
                <a:cs typeface="Verdana"/>
              </a:rPr>
              <a:t>creating, </a:t>
            </a:r>
            <a:r>
              <a:rPr sz="3200" spc="5" dirty="0">
                <a:latin typeface="Verdana"/>
                <a:cs typeface="Verdana"/>
              </a:rPr>
              <a:t>initializing </a:t>
            </a:r>
            <a:r>
              <a:rPr sz="3200" dirty="0">
                <a:latin typeface="Verdana"/>
                <a:cs typeface="Verdana"/>
              </a:rPr>
              <a:t>in</a:t>
            </a:r>
            <a:r>
              <a:rPr sz="3200" spc="-42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one  </a:t>
            </a:r>
            <a:r>
              <a:rPr sz="3200" spc="-60" dirty="0">
                <a:latin typeface="Verdana"/>
                <a:cs typeface="Verdana"/>
              </a:rPr>
              <a:t>step:</a:t>
            </a:r>
            <a:endParaRPr sz="3200" dirty="0">
              <a:latin typeface="Verdana"/>
              <a:cs typeface="Verdana"/>
            </a:endParaRPr>
          </a:p>
          <a:p>
            <a:pPr marL="355600" marR="5080">
              <a:lnSpc>
                <a:spcPct val="100000"/>
              </a:lnSpc>
              <a:spcBef>
                <a:spcPts val="1195"/>
              </a:spcBef>
            </a:pPr>
            <a:r>
              <a:rPr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dataType </a:t>
            </a:r>
            <a:r>
              <a:rPr sz="2400" b="1" spc="-10" dirty="0">
                <a:latin typeface="Lucida Sans Typewriter"/>
                <a:cs typeface="Lucida Sans Typewriter"/>
              </a:rPr>
              <a:t>arrayName[arraySize] </a:t>
            </a:r>
            <a:r>
              <a:rPr sz="2400" b="1" spc="-5" dirty="0">
                <a:latin typeface="Lucida Sans Typewriter"/>
                <a:cs typeface="Lucida Sans Typewriter"/>
              </a:rPr>
              <a:t>= </a:t>
            </a:r>
            <a:r>
              <a:rPr sz="2400" b="1" spc="-10" dirty="0">
                <a:latin typeface="Lucida Sans Typewriter"/>
                <a:cs typeface="Lucida Sans Typewriter"/>
              </a:rPr>
              <a:t>{value0,  value1,</a:t>
            </a:r>
            <a:endParaRPr sz="2400" dirty="0">
              <a:latin typeface="Lucida Sans Typewriter"/>
              <a:cs typeface="Lucida Sans Typewriter"/>
            </a:endParaRPr>
          </a:p>
          <a:p>
            <a:pPr marL="1292860">
              <a:lnSpc>
                <a:spcPct val="100000"/>
              </a:lnSpc>
            </a:pPr>
            <a:r>
              <a:rPr sz="2400" b="1" spc="-5" dirty="0">
                <a:latin typeface="Lucida Sans Typewriter"/>
                <a:cs typeface="Lucida Sans Typewriter"/>
              </a:rPr>
              <a:t>...,</a:t>
            </a:r>
            <a:r>
              <a:rPr sz="2400" b="1" spc="-20" dirty="0"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latin typeface="Lucida Sans Typewriter"/>
                <a:cs typeface="Lucida Sans Typewriter"/>
              </a:rPr>
              <a:t>valuek};</a:t>
            </a:r>
            <a:endParaRPr sz="2400" dirty="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200" spc="-30" dirty="0">
                <a:latin typeface="Verdana"/>
                <a:cs typeface="Verdana"/>
              </a:rPr>
              <a:t>Examples:</a:t>
            </a:r>
            <a:endParaRPr sz="32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190"/>
              </a:spcBef>
            </a:pPr>
            <a:r>
              <a:rPr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double </a:t>
            </a:r>
            <a:r>
              <a:rPr sz="2400" b="1" spc="-10" dirty="0">
                <a:latin typeface="Lucida Sans Typewriter"/>
                <a:cs typeface="Lucida Sans Typewriter"/>
              </a:rPr>
              <a:t>myList[4] </a:t>
            </a:r>
            <a:r>
              <a:rPr sz="2400" b="1" spc="-5" dirty="0">
                <a:latin typeface="Lucida Sans Typewriter"/>
                <a:cs typeface="Lucida Sans Typewriter"/>
              </a:rPr>
              <a:t>= </a:t>
            </a:r>
            <a:r>
              <a:rPr sz="2400" b="1" spc="-10" dirty="0">
                <a:latin typeface="Lucida Sans Typewriter"/>
                <a:cs typeface="Lucida Sans Typewriter"/>
              </a:rPr>
              <a:t>{1.9, </a:t>
            </a:r>
            <a:r>
              <a:rPr sz="2400" b="1" spc="-5" dirty="0">
                <a:latin typeface="Lucida Sans Typewriter"/>
                <a:cs typeface="Lucida Sans Typewriter"/>
              </a:rPr>
              <a:t>2.9, 3.4,</a:t>
            </a:r>
            <a:r>
              <a:rPr sz="2400" b="1" spc="-35" dirty="0"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latin typeface="Lucida Sans Typewriter"/>
                <a:cs typeface="Lucida Sans Typewriter"/>
              </a:rPr>
              <a:t>3.5};</a:t>
            </a:r>
            <a:endParaRPr sz="2400" dirty="0">
              <a:latin typeface="Lucida Sans Typewriter"/>
              <a:cs typeface="Lucida Sans Typewriter"/>
            </a:endParaRPr>
          </a:p>
          <a:p>
            <a:pPr marL="355600">
              <a:lnSpc>
                <a:spcPct val="100000"/>
              </a:lnSpc>
              <a:spcBef>
                <a:spcPts val="1195"/>
              </a:spcBef>
            </a:pPr>
            <a:r>
              <a:rPr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double </a:t>
            </a:r>
            <a:r>
              <a:rPr sz="2400" b="1" spc="-10" dirty="0">
                <a:latin typeface="Lucida Sans Typewriter"/>
                <a:cs typeface="Lucida Sans Typewriter"/>
              </a:rPr>
              <a:t>myList[] </a:t>
            </a:r>
            <a:r>
              <a:rPr sz="2400" b="1" spc="-5" dirty="0">
                <a:latin typeface="Lucida Sans Typewriter"/>
                <a:cs typeface="Lucida Sans Typewriter"/>
              </a:rPr>
              <a:t>= </a:t>
            </a:r>
            <a:r>
              <a:rPr sz="2400" b="1" spc="-10" dirty="0">
                <a:latin typeface="Lucida Sans Typewriter"/>
                <a:cs typeface="Lucida Sans Typewriter"/>
              </a:rPr>
              <a:t>{1.9, </a:t>
            </a:r>
            <a:r>
              <a:rPr sz="2400" b="1" spc="-5" dirty="0">
                <a:latin typeface="Lucida Sans Typewriter"/>
                <a:cs typeface="Lucida Sans Typewriter"/>
              </a:rPr>
              <a:t>2.9, 3.4,</a:t>
            </a:r>
            <a:r>
              <a:rPr sz="2400" b="1" spc="-40" dirty="0"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latin typeface="Lucida Sans Typewriter"/>
                <a:cs typeface="Lucida Sans Typewriter"/>
              </a:rPr>
              <a:t>3.5};</a:t>
            </a:r>
            <a:endParaRPr sz="2400" dirty="0">
              <a:latin typeface="Lucida Sans Typewriter"/>
              <a:cs typeface="Lucida Sans Typewriter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double </a:t>
            </a:r>
            <a:r>
              <a:rPr sz="2400" b="1" spc="-10" dirty="0">
                <a:latin typeface="Lucida Sans Typewriter"/>
                <a:cs typeface="Lucida Sans Typewriter"/>
              </a:rPr>
              <a:t>myList[4] </a:t>
            </a:r>
            <a:r>
              <a:rPr sz="2400" b="1" spc="-5" dirty="0">
                <a:latin typeface="Lucida Sans Typewriter"/>
                <a:cs typeface="Lucida Sans Typewriter"/>
              </a:rPr>
              <a:t>= </a:t>
            </a:r>
            <a:r>
              <a:rPr sz="2400" b="1" spc="-10" dirty="0">
                <a:latin typeface="Lucida Sans Typewriter"/>
                <a:cs typeface="Lucida Sans Typewriter"/>
              </a:rPr>
              <a:t>{1.9,</a:t>
            </a:r>
            <a:r>
              <a:rPr sz="2400" b="1" spc="-30" dirty="0"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latin typeface="Lucida Sans Typewriter"/>
                <a:cs typeface="Lucida Sans Typewriter"/>
              </a:rPr>
              <a:t>2.9};</a:t>
            </a:r>
            <a:endParaRPr sz="2400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60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BD6-0BD0-41E7-B57F-C2766015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style </a:t>
            </a:r>
            <a:r>
              <a:rPr lang="en-US" b="1" dirty="0"/>
              <a:t>string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294038A-B40E-A861-1598-9DBD5D9DFA0D}"/>
              </a:ext>
            </a:extLst>
          </p:cNvPr>
          <p:cNvSpPr txBox="1"/>
          <p:nvPr/>
        </p:nvSpPr>
        <p:spPr>
          <a:xfrm>
            <a:off x="838200" y="1690688"/>
            <a:ext cx="8440420" cy="30619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3375" indent="-32067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33375" algn="l"/>
                <a:tab pos="334010" algn="l"/>
              </a:tabLst>
            </a:pPr>
            <a:r>
              <a:rPr sz="2700" spc="-105" dirty="0">
                <a:latin typeface="Verdana"/>
                <a:cs typeface="Verdana"/>
              </a:rPr>
              <a:t>You </a:t>
            </a:r>
            <a:r>
              <a:rPr sz="2700" spc="50" dirty="0">
                <a:latin typeface="Verdana"/>
                <a:cs typeface="Verdana"/>
              </a:rPr>
              <a:t>can </a:t>
            </a:r>
            <a:r>
              <a:rPr sz="2700" spc="30" dirty="0">
                <a:latin typeface="Verdana"/>
                <a:cs typeface="Verdana"/>
              </a:rPr>
              <a:t>define </a:t>
            </a:r>
            <a:r>
              <a:rPr sz="2700" spc="-5" dirty="0">
                <a:latin typeface="Verdana"/>
                <a:cs typeface="Verdana"/>
              </a:rPr>
              <a:t>arrays </a:t>
            </a:r>
            <a:r>
              <a:rPr sz="2700" spc="15" dirty="0">
                <a:latin typeface="Verdana"/>
                <a:cs typeface="Verdana"/>
              </a:rPr>
              <a:t>of</a:t>
            </a:r>
            <a:r>
              <a:rPr sz="2700" spc="-420" dirty="0">
                <a:latin typeface="Verdana"/>
                <a:cs typeface="Verdana"/>
              </a:rPr>
              <a:t> </a:t>
            </a:r>
            <a:r>
              <a:rPr sz="2700" spc="10" dirty="0">
                <a:latin typeface="Verdana"/>
                <a:cs typeface="Verdana"/>
              </a:rPr>
              <a:t>characters.</a:t>
            </a:r>
            <a:endParaRPr sz="2700" dirty="0">
              <a:latin typeface="Verdana"/>
              <a:cs typeface="Verdana"/>
            </a:endParaRPr>
          </a:p>
          <a:p>
            <a:pPr marL="332740">
              <a:lnSpc>
                <a:spcPct val="100000"/>
              </a:lnSpc>
              <a:spcBef>
                <a:spcPts val="459"/>
              </a:spcBef>
            </a:pPr>
            <a:r>
              <a:rPr sz="225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char </a:t>
            </a:r>
            <a:r>
              <a:rPr sz="2250" b="1" spc="-5" dirty="0">
                <a:latin typeface="Lucida Sans Typewriter"/>
                <a:cs typeface="Lucida Sans Typewriter"/>
              </a:rPr>
              <a:t>city[] </a:t>
            </a:r>
            <a:r>
              <a:rPr sz="2250" b="1" dirty="0">
                <a:latin typeface="Lucida Sans Typewriter"/>
                <a:cs typeface="Lucida Sans Typewriter"/>
              </a:rPr>
              <a:t>= { </a:t>
            </a:r>
            <a:r>
              <a:rPr sz="225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'D'</a:t>
            </a:r>
            <a:r>
              <a:rPr sz="2250" b="1" spc="-5" dirty="0">
                <a:latin typeface="Lucida Sans Typewriter"/>
                <a:cs typeface="Lucida Sans Typewriter"/>
              </a:rPr>
              <a:t>, </a:t>
            </a:r>
            <a:r>
              <a:rPr sz="225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'a'</a:t>
            </a:r>
            <a:r>
              <a:rPr sz="2250" b="1" spc="-5" dirty="0">
                <a:latin typeface="Lucida Sans Typewriter"/>
                <a:cs typeface="Lucida Sans Typewriter"/>
              </a:rPr>
              <a:t>, </a:t>
            </a:r>
            <a:r>
              <a:rPr sz="225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'l'</a:t>
            </a:r>
            <a:r>
              <a:rPr sz="2250" b="1" spc="-5" dirty="0">
                <a:latin typeface="Lucida Sans Typewriter"/>
                <a:cs typeface="Lucida Sans Typewriter"/>
              </a:rPr>
              <a:t>, </a:t>
            </a:r>
            <a:r>
              <a:rPr sz="225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'l'</a:t>
            </a:r>
            <a:r>
              <a:rPr sz="2250" b="1" spc="-5" dirty="0">
                <a:latin typeface="Lucida Sans Typewriter"/>
                <a:cs typeface="Lucida Sans Typewriter"/>
              </a:rPr>
              <a:t>, </a:t>
            </a:r>
            <a:r>
              <a:rPr sz="225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'a'</a:t>
            </a:r>
            <a:r>
              <a:rPr sz="2250" b="1" spc="-5" dirty="0">
                <a:latin typeface="Lucida Sans Typewriter"/>
                <a:cs typeface="Lucida Sans Typewriter"/>
              </a:rPr>
              <a:t>, </a:t>
            </a:r>
            <a:r>
              <a:rPr sz="225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's'</a:t>
            </a:r>
            <a:r>
              <a:rPr sz="2250" b="1" spc="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 </a:t>
            </a:r>
            <a:r>
              <a:rPr sz="2250" b="1" spc="-5" dirty="0">
                <a:latin typeface="Lucida Sans Typewriter"/>
                <a:cs typeface="Lucida Sans Typewriter"/>
              </a:rPr>
              <a:t>};</a:t>
            </a:r>
            <a:endParaRPr sz="2250" dirty="0">
              <a:latin typeface="Lucida Sans Typewriter"/>
              <a:cs typeface="Lucida Sans Typewriter"/>
            </a:endParaRPr>
          </a:p>
          <a:p>
            <a:pPr marL="333375" indent="-32067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33375" algn="l"/>
                <a:tab pos="334010" algn="l"/>
              </a:tabLst>
            </a:pPr>
            <a:r>
              <a:rPr sz="2700" spc="-20" dirty="0">
                <a:latin typeface="Verdana"/>
                <a:cs typeface="Verdana"/>
              </a:rPr>
              <a:t>C-strings </a:t>
            </a:r>
            <a:r>
              <a:rPr sz="2700" dirty="0">
                <a:latin typeface="Verdana"/>
                <a:cs typeface="Verdana"/>
              </a:rPr>
              <a:t>are </a:t>
            </a:r>
            <a:r>
              <a:rPr sz="2700" spc="35" dirty="0">
                <a:latin typeface="Verdana"/>
                <a:cs typeface="Verdana"/>
              </a:rPr>
              <a:t>defined </a:t>
            </a:r>
            <a:r>
              <a:rPr sz="2700" spc="25" dirty="0">
                <a:latin typeface="Verdana"/>
                <a:cs typeface="Verdana"/>
              </a:rPr>
              <a:t>as</a:t>
            </a:r>
            <a:r>
              <a:rPr sz="2700" spc="-375" dirty="0">
                <a:latin typeface="Verdana"/>
                <a:cs typeface="Verdana"/>
              </a:rPr>
              <a:t> </a:t>
            </a:r>
            <a:r>
              <a:rPr sz="2700" spc="-30" dirty="0">
                <a:latin typeface="Verdana"/>
                <a:cs typeface="Verdana"/>
              </a:rPr>
              <a:t>follows:</a:t>
            </a:r>
            <a:endParaRPr sz="2700" dirty="0">
              <a:latin typeface="Verdana"/>
              <a:cs typeface="Verdana"/>
            </a:endParaRPr>
          </a:p>
          <a:p>
            <a:pPr marL="332740">
              <a:lnSpc>
                <a:spcPct val="100000"/>
              </a:lnSpc>
              <a:spcBef>
                <a:spcPts val="459"/>
              </a:spcBef>
            </a:pPr>
            <a:r>
              <a:rPr sz="225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char </a:t>
            </a:r>
            <a:r>
              <a:rPr sz="2250" b="1" spc="-5" dirty="0">
                <a:latin typeface="Lucida Sans Typewriter"/>
                <a:cs typeface="Lucida Sans Typewriter"/>
              </a:rPr>
              <a:t>city[] </a:t>
            </a:r>
            <a:r>
              <a:rPr sz="2250" b="1" dirty="0">
                <a:latin typeface="Lucida Sans Typewriter"/>
                <a:cs typeface="Lucida Sans Typewriter"/>
              </a:rPr>
              <a:t>=</a:t>
            </a:r>
            <a:r>
              <a:rPr sz="2250" b="1" spc="-20" dirty="0">
                <a:latin typeface="Lucida Sans Typewriter"/>
                <a:cs typeface="Lucida Sans Typewriter"/>
              </a:rPr>
              <a:t> </a:t>
            </a:r>
            <a:r>
              <a:rPr sz="2250" b="1" spc="-5" dirty="0">
                <a:solidFill>
                  <a:srgbClr val="A21414"/>
                </a:solidFill>
                <a:latin typeface="Lucida Sans Typewriter"/>
                <a:cs typeface="Lucida Sans Typewriter"/>
              </a:rPr>
              <a:t>"Dallas"</a:t>
            </a:r>
            <a:r>
              <a:rPr sz="2250" b="1" spc="-5" dirty="0">
                <a:latin typeface="Lucida Sans Typewriter"/>
                <a:cs typeface="Lucida Sans Typewriter"/>
              </a:rPr>
              <a:t>;</a:t>
            </a:r>
            <a:endParaRPr sz="2250" dirty="0">
              <a:latin typeface="Lucida Sans Typewriter"/>
              <a:cs typeface="Lucida Sans Typewriter"/>
            </a:endParaRPr>
          </a:p>
          <a:p>
            <a:pPr marL="333375" marR="110489" indent="-320675">
              <a:lnSpc>
                <a:spcPts val="3150"/>
              </a:lnSpc>
              <a:spcBef>
                <a:spcPts val="630"/>
              </a:spcBef>
              <a:buFont typeface="Arial"/>
              <a:buChar char="•"/>
              <a:tabLst>
                <a:tab pos="333375" algn="l"/>
                <a:tab pos="334010" algn="l"/>
              </a:tabLst>
            </a:pPr>
            <a:r>
              <a:rPr sz="2600" spc="-150" dirty="0">
                <a:latin typeface="Verdana"/>
                <a:cs typeface="Verdana"/>
              </a:rPr>
              <a:t>In </a:t>
            </a:r>
            <a:r>
              <a:rPr sz="2600" spc="10" dirty="0">
                <a:latin typeface="Verdana"/>
                <a:cs typeface="Verdana"/>
              </a:rPr>
              <a:t>this </a:t>
            </a:r>
            <a:r>
              <a:rPr sz="2600" spc="15" dirty="0">
                <a:latin typeface="Verdana"/>
                <a:cs typeface="Verdana"/>
              </a:rPr>
              <a:t>case, </a:t>
            </a:r>
            <a:r>
              <a:rPr sz="2600" spc="50" dirty="0">
                <a:latin typeface="Verdana"/>
                <a:cs typeface="Verdana"/>
              </a:rPr>
              <a:t>C++ </a:t>
            </a:r>
            <a:r>
              <a:rPr sz="2600" spc="35" dirty="0">
                <a:latin typeface="Verdana"/>
                <a:cs typeface="Verdana"/>
              </a:rPr>
              <a:t>adds </a:t>
            </a:r>
            <a:r>
              <a:rPr sz="2600" spc="30" dirty="0">
                <a:latin typeface="Verdana"/>
                <a:cs typeface="Verdana"/>
              </a:rPr>
              <a:t>the character </a:t>
            </a:r>
            <a:r>
              <a:rPr sz="2600" spc="-70" dirty="0">
                <a:solidFill>
                  <a:srgbClr val="FF0000"/>
                </a:solidFill>
                <a:latin typeface="Verdana"/>
                <a:cs typeface="Verdana"/>
              </a:rPr>
              <a:t>'\0'</a:t>
            </a:r>
            <a:r>
              <a:rPr sz="2600" spc="-70" dirty="0">
                <a:latin typeface="Verdana"/>
                <a:cs typeface="Verdana"/>
              </a:rPr>
              <a:t>,</a:t>
            </a:r>
            <a:r>
              <a:rPr sz="2600" spc="-625" dirty="0">
                <a:latin typeface="Verdana"/>
                <a:cs typeface="Verdana"/>
              </a:rPr>
              <a:t> </a:t>
            </a:r>
            <a:r>
              <a:rPr sz="2600" spc="40" dirty="0">
                <a:latin typeface="Verdana"/>
                <a:cs typeface="Verdana"/>
              </a:rPr>
              <a:t>called  </a:t>
            </a:r>
            <a:r>
              <a:rPr sz="2600" spc="30" dirty="0">
                <a:latin typeface="Verdana"/>
                <a:cs typeface="Verdana"/>
              </a:rPr>
              <a:t>the </a:t>
            </a:r>
            <a:r>
              <a:rPr sz="2700" i="1" spc="310" dirty="0">
                <a:solidFill>
                  <a:srgbClr val="FF0000"/>
                </a:solidFill>
                <a:latin typeface="Gill Sans MT"/>
                <a:cs typeface="Gill Sans MT"/>
              </a:rPr>
              <a:t>null </a:t>
            </a:r>
            <a:r>
              <a:rPr sz="2700" i="1" spc="290" dirty="0">
                <a:solidFill>
                  <a:srgbClr val="FF0000"/>
                </a:solidFill>
                <a:latin typeface="Gill Sans MT"/>
                <a:cs typeface="Gill Sans MT"/>
              </a:rPr>
              <a:t>terminator</a:t>
            </a:r>
            <a:r>
              <a:rPr sz="2600" spc="290" dirty="0">
                <a:latin typeface="Verdana"/>
                <a:cs typeface="Verdana"/>
              </a:rPr>
              <a:t>, </a:t>
            </a:r>
            <a:r>
              <a:rPr sz="2600" spc="15" dirty="0">
                <a:latin typeface="Verdana"/>
                <a:cs typeface="Verdana"/>
              </a:rPr>
              <a:t>to </a:t>
            </a:r>
            <a:r>
              <a:rPr sz="2600" spc="35" dirty="0">
                <a:latin typeface="Verdana"/>
                <a:cs typeface="Verdana"/>
              </a:rPr>
              <a:t>indicate </a:t>
            </a:r>
            <a:r>
              <a:rPr sz="2600" spc="30" dirty="0">
                <a:latin typeface="Verdana"/>
                <a:cs typeface="Verdana"/>
              </a:rPr>
              <a:t>the </a:t>
            </a:r>
            <a:r>
              <a:rPr sz="2600" spc="45" dirty="0">
                <a:latin typeface="Verdana"/>
                <a:cs typeface="Verdana"/>
              </a:rPr>
              <a:t>end </a:t>
            </a:r>
            <a:r>
              <a:rPr sz="2600" spc="15" dirty="0">
                <a:latin typeface="Verdana"/>
                <a:cs typeface="Verdana"/>
              </a:rPr>
              <a:t>of </a:t>
            </a:r>
            <a:r>
              <a:rPr sz="2600" spc="30" dirty="0">
                <a:latin typeface="Verdana"/>
                <a:cs typeface="Verdana"/>
              </a:rPr>
              <a:t>the  </a:t>
            </a:r>
            <a:r>
              <a:rPr sz="2600" spc="-10" dirty="0">
                <a:latin typeface="Verdana"/>
                <a:cs typeface="Verdana"/>
              </a:rPr>
              <a:t>string.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12F04A0-EEAE-8B5F-B6A5-40238BB0D2DB}"/>
              </a:ext>
            </a:extLst>
          </p:cNvPr>
          <p:cNvSpPr/>
          <p:nvPr/>
        </p:nvSpPr>
        <p:spPr>
          <a:xfrm>
            <a:off x="1326853" y="5130342"/>
            <a:ext cx="7505267" cy="79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60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5619-7179-CD16-CCC5-6E100017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style </a:t>
            </a:r>
            <a:r>
              <a:rPr lang="en-US" b="1" dirty="0"/>
              <a:t>string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91FD149-A86A-E86E-BF34-FF7E721584C9}"/>
              </a:ext>
            </a:extLst>
          </p:cNvPr>
          <p:cNvSpPr txBox="1"/>
          <p:nvPr/>
        </p:nvSpPr>
        <p:spPr>
          <a:xfrm>
            <a:off x="838200" y="1690688"/>
            <a:ext cx="8111490" cy="228346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1465"/>
              </a:spcBef>
            </a:pP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string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sequence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characters.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800" b="1" spc="-5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2800" b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800" b="1" spc="-5" dirty="0">
                <a:solidFill>
                  <a:srgbClr val="A21515"/>
                </a:solidFill>
                <a:latin typeface="Consolas"/>
                <a:cs typeface="Consolas"/>
              </a:rPr>
              <a:t>&lt;string&gt;</a:t>
            </a:r>
            <a:endParaRPr sz="2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spc="-10" dirty="0">
                <a:latin typeface="Courier New"/>
                <a:cs typeface="Courier New"/>
              </a:rPr>
              <a:t>string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Courier New"/>
                <a:cs typeface="Courier New"/>
              </a:rPr>
              <a:t>string message </a:t>
            </a:r>
            <a:r>
              <a:rPr sz="2800" b="1" spc="-5" dirty="0">
                <a:latin typeface="Courier New"/>
                <a:cs typeface="Courier New"/>
              </a:rPr>
              <a:t>=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"Programming is</a:t>
            </a:r>
            <a:r>
              <a:rPr sz="2800" b="1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fun"</a:t>
            </a:r>
            <a:r>
              <a:rPr sz="2800" b="1" spc="-1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6E9DF8F-221A-724E-6294-4E2FD395B538}"/>
              </a:ext>
            </a:extLst>
          </p:cNvPr>
          <p:cNvSpPr/>
          <p:nvPr/>
        </p:nvSpPr>
        <p:spPr>
          <a:xfrm>
            <a:off x="1638375" y="4523780"/>
            <a:ext cx="8915250" cy="1703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12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3EF7-681F-0226-E3B0-3143B7CD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</a:t>
            </a:r>
            <a:r>
              <a:rPr lang="en-US" dirty="0"/>
              <a:t> Subscript Operator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A3B4F2A-6B15-3BED-8D2B-388CD973347C}"/>
              </a:ext>
            </a:extLst>
          </p:cNvPr>
          <p:cNvSpPr txBox="1"/>
          <p:nvPr/>
        </p:nvSpPr>
        <p:spPr>
          <a:xfrm>
            <a:off x="838200" y="1690688"/>
            <a:ext cx="7682230" cy="34124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55600" marR="5080" indent="-342900">
              <a:lnSpc>
                <a:spcPct val="98400"/>
              </a:lnSpc>
              <a:spcBef>
                <a:spcPts val="150"/>
              </a:spcBef>
            </a:pPr>
            <a:r>
              <a:rPr sz="2800" dirty="0">
                <a:latin typeface="Calibri"/>
                <a:cs typeface="Calibri"/>
              </a:rPr>
              <a:t>C++ </a:t>
            </a: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subscript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accessing the  </a:t>
            </a:r>
            <a:r>
              <a:rPr sz="2800" spc="-15" dirty="0">
                <a:latin typeface="Calibri"/>
                <a:cs typeface="Calibri"/>
              </a:rPr>
              <a:t>character 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specified </a:t>
            </a:r>
            <a:r>
              <a:rPr sz="2800" spc="-20" dirty="0">
                <a:latin typeface="Calibri"/>
                <a:cs typeface="Calibri"/>
              </a:rPr>
              <a:t>index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5" dirty="0">
                <a:latin typeface="Calibri"/>
                <a:cs typeface="Calibri"/>
              </a:rPr>
              <a:t>string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30" dirty="0">
                <a:latin typeface="Calibri"/>
                <a:cs typeface="Calibri"/>
              </a:rPr>
              <a:t>syntax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stringName[index]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2700" marR="1703705">
              <a:lnSpc>
                <a:spcPct val="120000"/>
              </a:lnSpc>
              <a:spcBef>
                <a:spcPts val="570"/>
              </a:spcBef>
            </a:pPr>
            <a:r>
              <a:rPr sz="2800" b="1" spc="-10" dirty="0">
                <a:latin typeface="Courier New"/>
                <a:cs typeface="Courier New"/>
              </a:rPr>
              <a:t>string </a:t>
            </a:r>
            <a:r>
              <a:rPr sz="2800" b="1" spc="-5" dirty="0">
                <a:latin typeface="Courier New"/>
                <a:cs typeface="Courier New"/>
              </a:rPr>
              <a:t>s =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"welcome </a:t>
            </a:r>
            <a:r>
              <a:rPr sz="2800" b="1" spc="-5" dirty="0">
                <a:solidFill>
                  <a:srgbClr val="006FC0"/>
                </a:solidFill>
                <a:latin typeface="Courier New"/>
                <a:cs typeface="Courier New"/>
              </a:rPr>
              <a:t>to </a:t>
            </a:r>
            <a:r>
              <a:rPr sz="2800" b="1" spc="-15" dirty="0">
                <a:solidFill>
                  <a:srgbClr val="006FC0"/>
                </a:solidFill>
                <a:latin typeface="Courier New"/>
                <a:cs typeface="Courier New"/>
              </a:rPr>
              <a:t>C++"</a:t>
            </a:r>
            <a:r>
              <a:rPr sz="2800" b="1" spc="-15" dirty="0">
                <a:latin typeface="Courier New"/>
                <a:cs typeface="Courier New"/>
              </a:rPr>
              <a:t>;  </a:t>
            </a:r>
            <a:r>
              <a:rPr sz="2800" b="1" spc="-10" dirty="0">
                <a:latin typeface="Courier New"/>
                <a:cs typeface="Courier New"/>
              </a:rPr>
              <a:t>s.at(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0</a:t>
            </a:r>
            <a:r>
              <a:rPr sz="2800" b="1" spc="-10" dirty="0">
                <a:latin typeface="Courier New"/>
                <a:cs typeface="Courier New"/>
              </a:rPr>
              <a:t>) </a:t>
            </a:r>
            <a:r>
              <a:rPr sz="2800" b="1" spc="-5" dirty="0">
                <a:latin typeface="Courier New"/>
                <a:cs typeface="Courier New"/>
              </a:rPr>
              <a:t>=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ourier New"/>
                <a:cs typeface="Courier New"/>
              </a:rPr>
              <a:t>'W'</a:t>
            </a:r>
            <a:r>
              <a:rPr sz="2800" b="1" spc="-1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12700" marR="213995">
              <a:lnSpc>
                <a:spcPts val="4029"/>
              </a:lnSpc>
              <a:spcBef>
                <a:spcPts val="245"/>
              </a:spcBef>
            </a:pPr>
            <a:r>
              <a:rPr sz="2800" b="1" spc="-10" dirty="0">
                <a:latin typeface="Courier New"/>
                <a:cs typeface="Courier New"/>
              </a:rPr>
              <a:t>cout </a:t>
            </a:r>
            <a:r>
              <a:rPr sz="2800" b="1" spc="-5" dirty="0">
                <a:latin typeface="Courier New"/>
                <a:cs typeface="Courier New"/>
              </a:rPr>
              <a:t>&lt;&lt; </a:t>
            </a:r>
            <a:r>
              <a:rPr sz="2800" b="1" spc="-10" dirty="0">
                <a:latin typeface="Courier New"/>
                <a:cs typeface="Courier New"/>
              </a:rPr>
              <a:t>s.length() </a:t>
            </a:r>
            <a:r>
              <a:rPr sz="2800" b="1" spc="-5" dirty="0">
                <a:latin typeface="Courier New"/>
                <a:cs typeface="Courier New"/>
              </a:rPr>
              <a:t>&lt;&lt; </a:t>
            </a:r>
            <a:r>
              <a:rPr sz="2800" b="1" u="heavy" spc="-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s[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0</a:t>
            </a:r>
            <a:r>
              <a:rPr sz="2800" b="1" u="heavy" spc="-5" dirty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]</a:t>
            </a:r>
            <a:r>
              <a:rPr sz="2800" b="1" spc="-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&lt;&lt; endl;  </a:t>
            </a:r>
            <a:r>
              <a:rPr sz="2800" b="1" spc="-5" dirty="0">
                <a:solidFill>
                  <a:srgbClr val="00AF50"/>
                </a:solidFill>
                <a:latin typeface="Courier New"/>
                <a:cs typeface="Courier New"/>
              </a:rPr>
              <a:t>14W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45FD5C5-0E27-6EA7-F974-FD7C9E82E1BA}"/>
              </a:ext>
            </a:extLst>
          </p:cNvPr>
          <p:cNvSpPr/>
          <p:nvPr/>
        </p:nvSpPr>
        <p:spPr>
          <a:xfrm>
            <a:off x="5125328" y="5103178"/>
            <a:ext cx="6790204" cy="1638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06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CBB6-9794-2F3C-52C3-26653E5A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Two-Dimensional Arrays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E5ED9F1-8CDC-5472-DD57-5B2741991800}"/>
              </a:ext>
            </a:extLst>
          </p:cNvPr>
          <p:cNvSpPr txBox="1"/>
          <p:nvPr/>
        </p:nvSpPr>
        <p:spPr>
          <a:xfrm>
            <a:off x="838200" y="1690688"/>
            <a:ext cx="10970888" cy="4170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8230" indent="182880">
              <a:lnSpc>
                <a:spcPct val="100000"/>
              </a:lnSpc>
              <a:spcBef>
                <a:spcPts val="100"/>
              </a:spcBef>
            </a:pPr>
            <a:r>
              <a:rPr sz="2400" b="1" spc="-10" dirty="0" err="1">
                <a:solidFill>
                  <a:srgbClr val="0000FF"/>
                </a:solidFill>
                <a:latin typeface="Lucida Sans Typewriter"/>
                <a:cs typeface="Lucida Sans Typewriter"/>
              </a:rPr>
              <a:t>elementType</a:t>
            </a:r>
            <a:r>
              <a:rPr lang="en-US" sz="24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2400" b="1" spc="-10" dirty="0" err="1">
                <a:latin typeface="Lucida Sans Typewriter"/>
                <a:cs typeface="Lucida Sans Typewriter"/>
              </a:rPr>
              <a:t>arrayName</a:t>
            </a:r>
            <a:r>
              <a:rPr sz="2400" b="1" spc="-10" dirty="0">
                <a:latin typeface="Lucida Sans Typewriter"/>
                <a:cs typeface="Lucida Sans Typewriter"/>
              </a:rPr>
              <a:t>[ROW_SIZE][COLUMN_SIZE]</a:t>
            </a:r>
            <a:r>
              <a:rPr lang="en-US" sz="2400" b="1" spc="-10" dirty="0">
                <a:latin typeface="Lucida Sans Typewriter"/>
                <a:cs typeface="Lucida Sans Typewriter"/>
              </a:rPr>
              <a:t>;</a:t>
            </a:r>
          </a:p>
          <a:p>
            <a:pPr marL="12700" marR="2348230" indent="18288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88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95" dirty="0">
                <a:latin typeface="Lucida Sans"/>
                <a:cs typeface="Lucida Sans"/>
              </a:rPr>
              <a:t>Example</a:t>
            </a:r>
            <a:endParaRPr sz="3200" dirty="0">
              <a:latin typeface="Lucida Sans"/>
              <a:cs typeface="Lucida Sans"/>
            </a:endParaRPr>
          </a:p>
          <a:p>
            <a:pPr marL="354330">
              <a:lnSpc>
                <a:spcPct val="100000"/>
              </a:lnSpc>
              <a:spcBef>
                <a:spcPts val="560"/>
              </a:spcBef>
            </a:pPr>
            <a:r>
              <a:rPr sz="28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2800" b="1" spc="-2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2800" b="1" spc="-15" dirty="0">
                <a:latin typeface="Lucida Sans Typewriter"/>
                <a:cs typeface="Lucida Sans Typewriter"/>
              </a:rPr>
              <a:t>distances[7][7];</a:t>
            </a:r>
            <a:endParaRPr sz="2800" dirty="0">
              <a:latin typeface="Lucida Sans Typewriter"/>
              <a:cs typeface="Lucida Sans Typewrite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354965" marR="466090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0" dirty="0">
                <a:latin typeface="Lucida Sans"/>
                <a:cs typeface="Lucida Sans"/>
              </a:rPr>
              <a:t>An </a:t>
            </a:r>
            <a:r>
              <a:rPr sz="3200" spc="100" dirty="0">
                <a:latin typeface="Lucida Sans"/>
                <a:cs typeface="Lucida Sans"/>
              </a:rPr>
              <a:t>element </a:t>
            </a:r>
            <a:r>
              <a:rPr sz="3200" dirty="0">
                <a:latin typeface="Lucida Sans"/>
                <a:cs typeface="Lucida Sans"/>
              </a:rPr>
              <a:t>in </a:t>
            </a:r>
            <a:r>
              <a:rPr sz="3200" spc="190" dirty="0">
                <a:latin typeface="Lucida Sans"/>
                <a:cs typeface="Lucida Sans"/>
              </a:rPr>
              <a:t>a </a:t>
            </a:r>
            <a:r>
              <a:rPr sz="3200" spc="55" dirty="0">
                <a:latin typeface="Lucida Sans"/>
                <a:cs typeface="Lucida Sans"/>
              </a:rPr>
              <a:t>two-dimensional  </a:t>
            </a:r>
            <a:r>
              <a:rPr sz="3200" spc="114" dirty="0">
                <a:latin typeface="Lucida Sans"/>
                <a:cs typeface="Lucida Sans"/>
              </a:rPr>
              <a:t>array </a:t>
            </a:r>
            <a:r>
              <a:rPr sz="3200" spc="-5" dirty="0">
                <a:latin typeface="Lucida Sans"/>
                <a:cs typeface="Lucida Sans"/>
              </a:rPr>
              <a:t>is </a:t>
            </a:r>
            <a:r>
              <a:rPr sz="3200" spc="110" dirty="0">
                <a:latin typeface="Lucida Sans"/>
                <a:cs typeface="Lucida Sans"/>
              </a:rPr>
              <a:t>accessed </a:t>
            </a:r>
            <a:r>
              <a:rPr sz="3200" spc="15" dirty="0">
                <a:latin typeface="Lucida Sans"/>
                <a:cs typeface="Lucida Sans"/>
              </a:rPr>
              <a:t>through </a:t>
            </a:r>
            <a:r>
              <a:rPr sz="3200" spc="190" dirty="0">
                <a:latin typeface="Lucida Sans"/>
                <a:cs typeface="Lucida Sans"/>
              </a:rPr>
              <a:t>a </a:t>
            </a:r>
            <a:r>
              <a:rPr sz="3200" spc="25" dirty="0">
                <a:latin typeface="Lucida Sans"/>
                <a:cs typeface="Lucida Sans"/>
              </a:rPr>
              <a:t>row</a:t>
            </a:r>
            <a:r>
              <a:rPr sz="3200" spc="-465" dirty="0">
                <a:latin typeface="Lucida Sans"/>
                <a:cs typeface="Lucida Sans"/>
              </a:rPr>
              <a:t> </a:t>
            </a:r>
            <a:r>
              <a:rPr sz="3200" spc="80" dirty="0">
                <a:latin typeface="Lucida Sans"/>
                <a:cs typeface="Lucida Sans"/>
              </a:rPr>
              <a:t>and  </a:t>
            </a:r>
            <a:r>
              <a:rPr sz="3200" spc="40" dirty="0">
                <a:latin typeface="Lucida Sans"/>
                <a:cs typeface="Lucida Sans"/>
              </a:rPr>
              <a:t>column</a:t>
            </a:r>
            <a:r>
              <a:rPr sz="3200" spc="-10" dirty="0">
                <a:latin typeface="Lucida Sans"/>
                <a:cs typeface="Lucida Sans"/>
              </a:rPr>
              <a:t> </a:t>
            </a:r>
            <a:r>
              <a:rPr sz="3200" spc="10" dirty="0">
                <a:latin typeface="Lucida Sans"/>
                <a:cs typeface="Lucida Sans"/>
              </a:rPr>
              <a:t>index.</a:t>
            </a:r>
            <a:endParaRPr sz="3200" dirty="0">
              <a:latin typeface="Lucida Sans"/>
              <a:cs typeface="Lucida Sans"/>
            </a:endParaRPr>
          </a:p>
          <a:p>
            <a:pPr marL="354330">
              <a:lnSpc>
                <a:spcPct val="100000"/>
              </a:lnSpc>
              <a:spcBef>
                <a:spcPts val="560"/>
              </a:spcBef>
            </a:pPr>
            <a:r>
              <a:rPr sz="28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 </a:t>
            </a:r>
            <a:r>
              <a:rPr sz="2800" b="1" spc="-15" dirty="0">
                <a:latin typeface="Lucida Sans Typewriter"/>
                <a:cs typeface="Lucida Sans Typewriter"/>
              </a:rPr>
              <a:t>bostonToDalas </a:t>
            </a:r>
            <a:r>
              <a:rPr sz="2800" b="1" spc="-5" dirty="0">
                <a:latin typeface="Lucida Sans Typewriter"/>
                <a:cs typeface="Lucida Sans Typewriter"/>
              </a:rPr>
              <a:t>= </a:t>
            </a:r>
            <a:r>
              <a:rPr sz="2800" b="1" spc="-15" dirty="0">
                <a:latin typeface="Lucida Sans Typewriter"/>
                <a:cs typeface="Lucida Sans Typewriter"/>
              </a:rPr>
              <a:t>distances[1][5];</a:t>
            </a:r>
            <a:r>
              <a:rPr sz="2800" b="1" spc="-1010" dirty="0">
                <a:latin typeface="Lucida Sans Typewriter"/>
                <a:cs typeface="Lucida Sans Typewriter"/>
              </a:rPr>
              <a:t> </a:t>
            </a:r>
            <a:r>
              <a:rPr sz="2100" baseline="3968" dirty="0">
                <a:solidFill>
                  <a:srgbClr val="8A8A8A"/>
                </a:solidFill>
                <a:latin typeface="Times New Roman"/>
                <a:cs typeface="Times New Roman"/>
              </a:rPr>
              <a:t>5</a:t>
            </a:r>
            <a:endParaRPr sz="2100" baseline="3968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024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Gill Sans MT</vt:lpstr>
      <vt:lpstr>Lucida Sans</vt:lpstr>
      <vt:lpstr>Lucida Sans Typewriter</vt:lpstr>
      <vt:lpstr>Times New Roman</vt:lpstr>
      <vt:lpstr>Verdana</vt:lpstr>
      <vt:lpstr>Office Theme</vt:lpstr>
      <vt:lpstr>C++ Programming 3. Array</vt:lpstr>
      <vt:lpstr>Introduction</vt:lpstr>
      <vt:lpstr>Declaring Array Variables</vt:lpstr>
      <vt:lpstr>Accessing Array Elements</vt:lpstr>
      <vt:lpstr>Array Initializers</vt:lpstr>
      <vt:lpstr>C style string</vt:lpstr>
      <vt:lpstr>C++ style string</vt:lpstr>
      <vt:lpstr>string Subscript Operator</vt:lpstr>
      <vt:lpstr>Declaring Two-Dimensional Arrays</vt:lpstr>
      <vt:lpstr>Two-Dimensional Array Illustration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2. Array</dc:title>
  <dc:creator>GONG Xueyuan</dc:creator>
  <cp:lastModifiedBy>GONG Xueyuan</cp:lastModifiedBy>
  <cp:revision>14</cp:revision>
  <dcterms:created xsi:type="dcterms:W3CDTF">2022-08-24T03:50:18Z</dcterms:created>
  <dcterms:modified xsi:type="dcterms:W3CDTF">2022-08-24T06:29:40Z</dcterms:modified>
</cp:coreProperties>
</file>