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2" r:id="rId8"/>
    <p:sldId id="271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3CAE-7CF2-C485-867C-173D802E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E78DD-8BDA-C380-7F0B-DB0BD94AC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F8F1-CB8D-174C-3D31-8160A43B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2C78-0BC4-6BCF-296F-E418FBC5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001C-C75F-65BD-36E6-D49019BE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51C7-D0DD-F163-C70D-083992F8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E592E-B688-FD17-E2A5-B4B48BE40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7F0C-FCE6-0B04-A3AC-D3CC3C3C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57EA-12AA-C3EE-23D5-35E2FA3A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27BF-1481-6BAC-717A-1BC507ED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F6A8B-9D4C-B2FD-620F-20E0B6EAC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448C8-6088-66B1-8E40-47F9DCC9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8C7AB-EADA-AF74-EFD9-04F7168F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47EA-4836-9296-9399-5FC39298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171E4-E185-D89A-3EF5-0FECEB45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B8BE-2013-3175-B7E2-51541363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EFEF-47B6-D3C7-0B7E-DB8BC62C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B00C-D67B-FC14-EA76-C0A7DB0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1C86-25BC-3267-FECB-00D08287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AC7F-1B53-5DC3-0A14-8BF2E793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B7B6-DDE0-7C79-443D-6DE6D6E6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CE65-C7C0-E49E-978A-7CC13222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F08A-9CBE-58EE-FD1C-98B9663B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1C543-D4DF-FCA1-3DA7-5A7FF25C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70C8-D919-0266-3478-56CEB21A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C46C-AD87-D074-E6C4-C43699D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6905-6150-9D12-6441-3098AD939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4B357-8D3B-DC73-8730-816E5306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BEA7-40F7-5529-2784-DA16FDDB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4AABF-1D31-0F39-B62B-44E32D78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928E0-712F-C1F1-C1BB-68A091B0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63B6-D0B4-41BA-884C-EDC6BC9A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13166-3BB9-64DE-448D-AAE79AC1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0BAD9-5D4B-A09C-2F32-76420604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760AE-40C5-DC44-9CB4-5C6A05BD3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9BC28-F2C4-059D-D13A-3458A63B5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C9D57-D6F2-A7FB-0C54-19FD164D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45E90-0DC6-CCF1-DF4E-E936C94E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CBFFA-3C33-1B47-282A-4DFEC5CD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2091-B120-BDFA-91E9-72F3EBC1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4833C-0848-AB9F-FE97-D758A5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8B11-3FC1-B50B-2236-D9A4EBE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4FD6B-5AA3-FFC1-8EF2-D6543071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8C5AF-44B3-8A32-3664-7B0F90C3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9EE1F-D335-F70A-774E-308E1772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A5A02-2D69-CDF5-4229-8691A460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0111-FB8A-4709-C0FF-4AF8BBC4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2287-8903-592B-1AF4-70ECD7B2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DDB8-8B99-AB81-C476-BA3D2B3C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34C5-2BA4-CC61-0D60-79C17ECA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11F1-066D-CD40-BAA5-F29D9C6C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86AE0-F83C-185A-E1AF-5DB5C8AA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80E0-0AF0-55A8-4743-A39D6867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2954D-B06C-2E57-9311-6A4C4855C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7D30-CD80-52C4-8A8D-53D9DADF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C041-0628-DFBE-7D95-262EA5D1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FF32-D269-4E79-A6BB-C9FD0E0A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F82C-92BD-A362-00FB-01811D7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64086-D314-3215-8868-64339062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AF8B-0E41-5699-ADC1-4F1F45E5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0269-29E7-B939-0A9F-DBEC5AC13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6D77-542D-4FEB-8D42-69DF9DACD93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EC81-0586-96F4-62BB-244139B23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A4AA-1C1B-0787-08C1-C5E67AB2E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8E09-C3C3-4B1D-982E-1BB034D7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3.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935F-D52E-D41E-B031-89155D04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Pointer from  Functions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3C6D48A-BBCA-F896-C022-AE8518B41429}"/>
              </a:ext>
            </a:extLst>
          </p:cNvPr>
          <p:cNvSpPr txBox="1"/>
          <p:nvPr/>
        </p:nvSpPr>
        <p:spPr>
          <a:xfrm>
            <a:off x="838200" y="1690688"/>
            <a:ext cx="8002270" cy="11582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z="2700" spc="-130" dirty="0">
                <a:latin typeface="Verdana"/>
                <a:cs typeface="Verdana"/>
              </a:rPr>
              <a:t>You </a:t>
            </a:r>
            <a:r>
              <a:rPr sz="2700" spc="25" dirty="0">
                <a:latin typeface="Verdana"/>
                <a:cs typeface="Verdana"/>
              </a:rPr>
              <a:t>can </a:t>
            </a:r>
            <a:r>
              <a:rPr sz="2700" spc="5" dirty="0">
                <a:latin typeface="Verdana"/>
                <a:cs typeface="Verdana"/>
              </a:rPr>
              <a:t>use </a:t>
            </a:r>
            <a:r>
              <a:rPr sz="2700" spc="-5" dirty="0">
                <a:latin typeface="Verdana"/>
                <a:cs typeface="Verdana"/>
              </a:rPr>
              <a:t>pointers </a:t>
            </a:r>
            <a:r>
              <a:rPr sz="2700" spc="5" dirty="0">
                <a:latin typeface="Verdana"/>
                <a:cs typeface="Verdana"/>
              </a:rPr>
              <a:t>as </a:t>
            </a:r>
            <a:r>
              <a:rPr sz="2700" dirty="0">
                <a:latin typeface="Verdana"/>
                <a:cs typeface="Verdana"/>
              </a:rPr>
              <a:t>parameters </a:t>
            </a:r>
            <a:r>
              <a:rPr sz="2700" spc="-5" dirty="0">
                <a:latin typeface="Verdana"/>
                <a:cs typeface="Verdana"/>
              </a:rPr>
              <a:t>in</a:t>
            </a:r>
            <a:r>
              <a:rPr sz="2700" spc="-630" dirty="0">
                <a:latin typeface="Verdana"/>
                <a:cs typeface="Verdana"/>
              </a:rPr>
              <a:t> </a:t>
            </a:r>
            <a:r>
              <a:rPr sz="2700" spc="25" dirty="0">
                <a:latin typeface="Verdana"/>
                <a:cs typeface="Verdana"/>
              </a:rPr>
              <a:t>a  </a:t>
            </a:r>
            <a:r>
              <a:rPr sz="2700" spc="-15" dirty="0">
                <a:latin typeface="Verdana"/>
                <a:cs typeface="Verdana"/>
              </a:rPr>
              <a:t>function.</a:t>
            </a:r>
            <a:endParaRPr sz="2700" dirty="0">
              <a:latin typeface="Verdana"/>
              <a:cs typeface="Verdana"/>
            </a:endParaRPr>
          </a:p>
          <a:p>
            <a:pPr marL="300990" indent="-288290">
              <a:lnSpc>
                <a:spcPts val="3110"/>
              </a:lnSpc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z="2700" spc="-10" dirty="0">
                <a:latin typeface="Verdana"/>
                <a:cs typeface="Verdana"/>
              </a:rPr>
              <a:t>A</a:t>
            </a:r>
            <a:r>
              <a:rPr sz="2700" spc="-114" dirty="0">
                <a:latin typeface="Verdana"/>
                <a:cs typeface="Verdana"/>
              </a:rPr>
              <a:t> </a:t>
            </a:r>
            <a:r>
              <a:rPr sz="2700" spc="20" dirty="0">
                <a:latin typeface="Verdana"/>
                <a:cs typeface="Verdana"/>
              </a:rPr>
              <a:t>C++</a:t>
            </a:r>
            <a:r>
              <a:rPr sz="2700" spc="-10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function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may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spc="-35" dirty="0">
                <a:latin typeface="Verdana"/>
                <a:cs typeface="Verdana"/>
              </a:rPr>
              <a:t>return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25" dirty="0">
                <a:latin typeface="Verdana"/>
                <a:cs typeface="Verdana"/>
              </a:rPr>
              <a:t>a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pointer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as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well.</a:t>
            </a:r>
            <a:endParaRPr sz="27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309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989B-FF6D-1D99-9AB1-DD126141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Basics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E8E1C24-E05C-4695-8F4E-052C3B7E7E78}"/>
              </a:ext>
            </a:extLst>
          </p:cNvPr>
          <p:cNvSpPr/>
          <p:nvPr/>
        </p:nvSpPr>
        <p:spPr>
          <a:xfrm>
            <a:off x="1836297" y="1455938"/>
            <a:ext cx="8519406" cy="5402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281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EE68-4C0D-5172-68E2-F9686273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Basics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93117B0-B893-508A-B88A-07C5970BE242}"/>
              </a:ext>
            </a:extLst>
          </p:cNvPr>
          <p:cNvSpPr/>
          <p:nvPr/>
        </p:nvSpPr>
        <p:spPr>
          <a:xfrm>
            <a:off x="3084062" y="1417676"/>
            <a:ext cx="6023876" cy="5440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93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EEA2-E5A3-551A-1D6C-D6A462EF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Basics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A60EE0B-F393-76CD-F070-D65D2654E2CA}"/>
              </a:ext>
            </a:extLst>
          </p:cNvPr>
          <p:cNvSpPr/>
          <p:nvPr/>
        </p:nvSpPr>
        <p:spPr>
          <a:xfrm>
            <a:off x="1524184" y="1320839"/>
            <a:ext cx="9143631" cy="5537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2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194-4308-CA54-ABD3-4554111D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3431F6-CBFE-1851-C779-C8483C8C0068}"/>
              </a:ext>
            </a:extLst>
          </p:cNvPr>
          <p:cNvSpPr txBox="1"/>
          <p:nvPr/>
        </p:nvSpPr>
        <p:spPr>
          <a:xfrm>
            <a:off x="838200" y="1690688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8AC2121-8F52-54EC-CF00-1A549B3166F9}"/>
              </a:ext>
            </a:extLst>
          </p:cNvPr>
          <p:cNvSpPr txBox="1"/>
          <p:nvPr/>
        </p:nvSpPr>
        <p:spPr>
          <a:xfrm>
            <a:off x="838200" y="2787968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3B41F0B-C5DA-975A-8A57-55E21E7669D2}"/>
              </a:ext>
            </a:extLst>
          </p:cNvPr>
          <p:cNvSpPr txBox="1"/>
          <p:nvPr/>
        </p:nvSpPr>
        <p:spPr>
          <a:xfrm>
            <a:off x="2175082" y="3598608"/>
            <a:ext cx="56724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b="1" spc="-10" dirty="0">
                <a:latin typeface="Lucida Sans Typewriter"/>
                <a:cs typeface="Lucida Sans Typewriter"/>
              </a:rPr>
              <a:t>st[6] </a:t>
            </a:r>
            <a:r>
              <a:rPr sz="2400" b="1" spc="-5" dirty="0">
                <a:latin typeface="Lucida Sans Typewriter"/>
                <a:cs typeface="Lucida Sans Typewriter"/>
              </a:rPr>
              <a:t>= { 11, 12, 13, 14, 15,</a:t>
            </a:r>
            <a:r>
              <a:rPr sz="2400" b="1" spc="-140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1</a:t>
            </a:r>
            <a:endParaRPr sz="2400" dirty="0">
              <a:latin typeface="Lucida Sans Typewriter"/>
              <a:cs typeface="Lucida Sans Typewriter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CBD5819-6672-1690-9812-A5D35DDC3111}"/>
              </a:ext>
            </a:extLst>
          </p:cNvPr>
          <p:cNvSpPr txBox="1"/>
          <p:nvPr/>
        </p:nvSpPr>
        <p:spPr>
          <a:xfrm>
            <a:off x="1021080" y="1706893"/>
            <a:ext cx="1051560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An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array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variable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without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a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bracket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and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subscript  </a:t>
            </a:r>
            <a:r>
              <a:rPr sz="2400" spc="15" dirty="0">
                <a:latin typeface="Verdana"/>
                <a:cs typeface="Verdana"/>
              </a:rPr>
              <a:t>actually </a:t>
            </a:r>
            <a:r>
              <a:rPr sz="2400" spc="-5" dirty="0">
                <a:latin typeface="Verdana"/>
                <a:cs typeface="Verdana"/>
              </a:rPr>
              <a:t>represents </a:t>
            </a:r>
            <a:r>
              <a:rPr sz="2400" spc="10" dirty="0">
                <a:latin typeface="Verdana"/>
                <a:cs typeface="Verdana"/>
              </a:rPr>
              <a:t>the </a:t>
            </a:r>
            <a:r>
              <a:rPr sz="2400" spc="-5" dirty="0">
                <a:latin typeface="Verdana"/>
                <a:cs typeface="Verdana"/>
              </a:rPr>
              <a:t>starting </a:t>
            </a:r>
            <a:r>
              <a:rPr sz="2400" dirty="0">
                <a:latin typeface="Verdana"/>
                <a:cs typeface="Verdana"/>
              </a:rPr>
              <a:t>address of </a:t>
            </a:r>
            <a:r>
              <a:rPr sz="2400" spc="5" dirty="0">
                <a:latin typeface="Verdana"/>
                <a:cs typeface="Verdana"/>
              </a:rPr>
              <a:t>the  </a:t>
            </a:r>
            <a:r>
              <a:rPr sz="2400" spc="-90" dirty="0">
                <a:latin typeface="Verdana"/>
                <a:cs typeface="Verdana"/>
              </a:rPr>
              <a:t>array.</a:t>
            </a:r>
            <a:endParaRPr sz="2400" dirty="0">
              <a:latin typeface="Verdana"/>
              <a:cs typeface="Verdana"/>
            </a:endParaRPr>
          </a:p>
          <a:p>
            <a:pPr marL="172085" marR="50165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The </a:t>
            </a:r>
            <a:r>
              <a:rPr sz="2400" spc="-15" dirty="0">
                <a:latin typeface="Verdana"/>
                <a:cs typeface="Verdana"/>
              </a:rPr>
              <a:t>array </a:t>
            </a:r>
            <a:r>
              <a:rPr sz="2400" spc="10" dirty="0">
                <a:latin typeface="Verdana"/>
                <a:cs typeface="Verdana"/>
              </a:rPr>
              <a:t>variable </a:t>
            </a:r>
            <a:r>
              <a:rPr sz="2400" spc="5" dirty="0">
                <a:latin typeface="Verdana"/>
                <a:cs typeface="Verdana"/>
              </a:rPr>
              <a:t>is </a:t>
            </a:r>
            <a:r>
              <a:rPr sz="2400" spc="10" dirty="0">
                <a:latin typeface="Verdana"/>
                <a:cs typeface="Verdana"/>
              </a:rPr>
              <a:t>essentially </a:t>
            </a:r>
            <a:r>
              <a:rPr sz="2400" spc="25" dirty="0">
                <a:latin typeface="Verdana"/>
                <a:cs typeface="Verdana"/>
              </a:rPr>
              <a:t>a</a:t>
            </a:r>
            <a:r>
              <a:rPr sz="2400" spc="-56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pointer. </a:t>
            </a:r>
            <a:r>
              <a:rPr sz="2400" spc="-5" dirty="0">
                <a:latin typeface="Verdana"/>
                <a:cs typeface="Verdana"/>
              </a:rPr>
              <a:t>Suppose  you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declare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an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array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2400" b="1" spc="-68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400" spc="10" dirty="0">
                <a:latin typeface="Verdana"/>
                <a:cs typeface="Verdana"/>
              </a:rPr>
              <a:t>value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as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follows: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781165" algn="l"/>
              </a:tabLst>
            </a:pPr>
            <a:r>
              <a:rPr sz="24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2400" b="1" spc="-1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li	6</a:t>
            </a:r>
            <a:r>
              <a:rPr sz="2400" b="1" spc="-40" dirty="0">
                <a:latin typeface="Lucida Sans Typewriter"/>
                <a:cs typeface="Lucida Sans Typewriter"/>
              </a:rPr>
              <a:t> </a:t>
            </a:r>
            <a:r>
              <a:rPr sz="2400" b="1" spc="-5" dirty="0">
                <a:latin typeface="Lucida Sans Typewriter"/>
                <a:cs typeface="Lucida Sans Typewriter"/>
              </a:rPr>
              <a:t>};</a:t>
            </a:r>
            <a:endParaRPr sz="2400" dirty="0">
              <a:latin typeface="Lucida Sans Typewriter"/>
              <a:cs typeface="Lucida Sans Typewriter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EA08132-BB46-E24A-41DF-2A06B85C5868}"/>
              </a:ext>
            </a:extLst>
          </p:cNvPr>
          <p:cNvSpPr/>
          <p:nvPr/>
        </p:nvSpPr>
        <p:spPr>
          <a:xfrm>
            <a:off x="166755" y="4964240"/>
            <a:ext cx="5781243" cy="1009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C8BD1FE-0BED-A45A-A99B-B20A4A33894C}"/>
              </a:ext>
            </a:extLst>
          </p:cNvPr>
          <p:cNvSpPr/>
          <p:nvPr/>
        </p:nvSpPr>
        <p:spPr>
          <a:xfrm>
            <a:off x="6244004" y="4759788"/>
            <a:ext cx="5552774" cy="154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7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C114-DFE0-34B1-41E8-4A1207F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Pass-by-value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876B7E5-BF2C-9E07-01DA-2676B0DDE1A4}"/>
              </a:ext>
            </a:extLst>
          </p:cNvPr>
          <p:cNvSpPr/>
          <p:nvPr/>
        </p:nvSpPr>
        <p:spPr>
          <a:xfrm>
            <a:off x="2903874" y="5679326"/>
            <a:ext cx="6248158" cy="27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DBFC2F0-C679-7455-4E53-6C7DD5774137}"/>
              </a:ext>
            </a:extLst>
          </p:cNvPr>
          <p:cNvSpPr/>
          <p:nvPr/>
        </p:nvSpPr>
        <p:spPr>
          <a:xfrm>
            <a:off x="2889840" y="5665647"/>
            <a:ext cx="6276975" cy="304800"/>
          </a:xfrm>
          <a:custGeom>
            <a:avLst/>
            <a:gdLst/>
            <a:ahLst/>
            <a:cxnLst/>
            <a:rect l="l" t="t" r="r" b="b"/>
            <a:pathLst>
              <a:path w="6276975" h="304800">
                <a:moveTo>
                  <a:pt x="0" y="0"/>
                </a:moveTo>
                <a:lnTo>
                  <a:pt x="6276594" y="0"/>
                </a:lnTo>
                <a:lnTo>
                  <a:pt x="6276594" y="304190"/>
                </a:lnTo>
                <a:lnTo>
                  <a:pt x="0" y="304190"/>
                </a:lnTo>
                <a:lnTo>
                  <a:pt x="0" y="0"/>
                </a:lnTo>
                <a:close/>
              </a:path>
            </a:pathLst>
          </a:custGeom>
          <a:ln w="28439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830C215-A8B6-1BAC-5C84-95945FBF1224}"/>
              </a:ext>
            </a:extLst>
          </p:cNvPr>
          <p:cNvSpPr/>
          <p:nvPr/>
        </p:nvSpPr>
        <p:spPr>
          <a:xfrm>
            <a:off x="2847359" y="2068881"/>
            <a:ext cx="6314757" cy="266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B29060BA-8043-9762-43AB-2CBD7D9D9B75}"/>
              </a:ext>
            </a:extLst>
          </p:cNvPr>
          <p:cNvSpPr/>
          <p:nvPr/>
        </p:nvSpPr>
        <p:spPr>
          <a:xfrm>
            <a:off x="2833313" y="2055203"/>
            <a:ext cx="6343650" cy="295275"/>
          </a:xfrm>
          <a:custGeom>
            <a:avLst/>
            <a:gdLst/>
            <a:ahLst/>
            <a:cxnLst/>
            <a:rect l="l" t="t" r="r" b="b"/>
            <a:pathLst>
              <a:path w="6343650" h="295275">
                <a:moveTo>
                  <a:pt x="0" y="0"/>
                </a:moveTo>
                <a:lnTo>
                  <a:pt x="6343205" y="0"/>
                </a:lnTo>
                <a:lnTo>
                  <a:pt x="6343205" y="294843"/>
                </a:lnTo>
                <a:lnTo>
                  <a:pt x="0" y="294843"/>
                </a:lnTo>
                <a:lnTo>
                  <a:pt x="0" y="0"/>
                </a:lnTo>
                <a:close/>
              </a:path>
            </a:pathLst>
          </a:custGeom>
          <a:ln w="28439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0BF96FA-782B-2CCC-ED08-FA442239089D}"/>
              </a:ext>
            </a:extLst>
          </p:cNvPr>
          <p:cNvSpPr txBox="1"/>
          <p:nvPr/>
        </p:nvSpPr>
        <p:spPr>
          <a:xfrm>
            <a:off x="4015200" y="2992996"/>
            <a:ext cx="4025265" cy="2319020"/>
          </a:xfrm>
          <a:prstGeom prst="rect">
            <a:avLst/>
          </a:prstGeom>
          <a:ln w="28439">
            <a:solidFill>
              <a:srgbClr val="FF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Swap two </a:t>
            </a:r>
            <a:r>
              <a:rPr sz="18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variables</a:t>
            </a:r>
            <a:r>
              <a:rPr sz="1800" b="1" spc="-6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using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</a:t>
            </a:r>
            <a:r>
              <a:rPr sz="1800" b="1" spc="-1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pass-by-value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void </a:t>
            </a:r>
            <a:r>
              <a:rPr sz="1800" b="1" spc="-10" dirty="0">
                <a:latin typeface="Lucida Sans Typewriter"/>
                <a:cs typeface="Lucida Sans Typewriter"/>
              </a:rPr>
              <a:t>swap1(</a:t>
            </a:r>
            <a:r>
              <a:rPr sz="18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n1</a:t>
            </a:r>
            <a:r>
              <a:rPr sz="1800" b="1" spc="-5" dirty="0">
                <a:latin typeface="Lucida Sans Typewriter"/>
                <a:cs typeface="Lucida Sans Typewriter"/>
              </a:rPr>
              <a:t>, </a:t>
            </a: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800" b="1" spc="-5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n2</a:t>
            </a:r>
            <a:r>
              <a:rPr sz="1800" b="1" spc="-5" dirty="0">
                <a:latin typeface="Lucida Sans Typewriter"/>
                <a:cs typeface="Lucida Sans Typewriter"/>
              </a:rPr>
              <a:t>)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{</a:t>
            </a:r>
            <a:endParaRPr sz="1800">
              <a:latin typeface="Lucida Sans Typewriter"/>
              <a:cs typeface="Lucida Sans Typewriter"/>
            </a:endParaRPr>
          </a:p>
          <a:p>
            <a:pPr marL="640080" marR="145669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1800" b="1" spc="-5" dirty="0">
                <a:latin typeface="Lucida Sans Typewriter"/>
                <a:cs typeface="Lucida Sans Typewriter"/>
              </a:rPr>
              <a:t>temp =</a:t>
            </a:r>
            <a:r>
              <a:rPr sz="1800" b="1" spc="-11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n1</a:t>
            </a:r>
            <a:r>
              <a:rPr sz="1800" b="1" spc="-5" dirty="0">
                <a:latin typeface="Lucida Sans Typewriter"/>
                <a:cs typeface="Lucida Sans Typewriter"/>
              </a:rPr>
              <a:t>; 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n1 </a:t>
            </a:r>
            <a:r>
              <a:rPr sz="1800" b="1" spc="-5" dirty="0">
                <a:latin typeface="Lucida Sans Typewriter"/>
                <a:cs typeface="Lucida Sans Typewriter"/>
              </a:rPr>
              <a:t>=</a:t>
            </a:r>
            <a:r>
              <a:rPr sz="1800" b="1" spc="-4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n2</a:t>
            </a:r>
            <a:r>
              <a:rPr sz="1800" b="1" spc="-5" dirty="0">
                <a:latin typeface="Lucida Sans Typewriter"/>
                <a:cs typeface="Lucida Sans Typewriter"/>
              </a:rPr>
              <a:t>;</a:t>
            </a:r>
            <a:endParaRPr sz="1800">
              <a:latin typeface="Lucida Sans Typewriter"/>
              <a:cs typeface="Lucida Sans Typewriter"/>
            </a:endParaRPr>
          </a:p>
          <a:p>
            <a:pPr marL="640080">
              <a:lnSpc>
                <a:spcPct val="100000"/>
              </a:lnSpc>
            </a:pP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n2 </a:t>
            </a:r>
            <a:r>
              <a:rPr sz="1800" b="1" spc="-5" dirty="0">
                <a:latin typeface="Lucida Sans Typewriter"/>
                <a:cs typeface="Lucida Sans Typewriter"/>
              </a:rPr>
              <a:t>=</a:t>
            </a:r>
            <a:r>
              <a:rPr sz="1800" b="1" spc="-3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temp;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}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7613C6C-B084-CBA1-63FB-9566CA8B2E78}"/>
              </a:ext>
            </a:extLst>
          </p:cNvPr>
          <p:cNvSpPr txBox="1"/>
          <p:nvPr/>
        </p:nvSpPr>
        <p:spPr>
          <a:xfrm>
            <a:off x="4015200" y="2441486"/>
            <a:ext cx="4025265" cy="417830"/>
          </a:xfrm>
          <a:prstGeom prst="rect">
            <a:avLst/>
          </a:prstGeom>
          <a:ln w="25559">
            <a:solidFill>
              <a:srgbClr val="395E8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latin typeface="Lucida Sans Typewriter"/>
                <a:cs typeface="Lucida Sans Typewriter"/>
              </a:rPr>
              <a:t>swap1(num1,</a:t>
            </a:r>
            <a:r>
              <a:rPr sz="2400" b="1" spc="-25" dirty="0"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num2)</a:t>
            </a:r>
            <a:endParaRPr sz="240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5847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C114-DFE0-34B1-41E8-4A1207F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FD544FE-9EE2-92BB-0975-1B83006333DD}"/>
              </a:ext>
            </a:extLst>
          </p:cNvPr>
          <p:cNvSpPr/>
          <p:nvPr/>
        </p:nvSpPr>
        <p:spPr>
          <a:xfrm>
            <a:off x="2784009" y="1906211"/>
            <a:ext cx="6314757" cy="266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15E36B4-BF40-36C8-E995-525EAB82D957}"/>
              </a:ext>
            </a:extLst>
          </p:cNvPr>
          <p:cNvSpPr/>
          <p:nvPr/>
        </p:nvSpPr>
        <p:spPr>
          <a:xfrm>
            <a:off x="2769976" y="1892521"/>
            <a:ext cx="6343650" cy="295275"/>
          </a:xfrm>
          <a:custGeom>
            <a:avLst/>
            <a:gdLst/>
            <a:ahLst/>
            <a:cxnLst/>
            <a:rect l="l" t="t" r="r" b="b"/>
            <a:pathLst>
              <a:path w="6343650" h="295275">
                <a:moveTo>
                  <a:pt x="0" y="0"/>
                </a:moveTo>
                <a:lnTo>
                  <a:pt x="6343192" y="0"/>
                </a:lnTo>
                <a:lnTo>
                  <a:pt x="6343192" y="294843"/>
                </a:lnTo>
                <a:lnTo>
                  <a:pt x="0" y="294843"/>
                </a:lnTo>
                <a:lnTo>
                  <a:pt x="0" y="0"/>
                </a:lnTo>
                <a:close/>
              </a:path>
            </a:pathLst>
          </a:custGeom>
          <a:ln w="28439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4D1036B-D47B-3B37-02BA-F064532B5E79}"/>
              </a:ext>
            </a:extLst>
          </p:cNvPr>
          <p:cNvSpPr txBox="1"/>
          <p:nvPr/>
        </p:nvSpPr>
        <p:spPr>
          <a:xfrm>
            <a:off x="3961934" y="2860565"/>
            <a:ext cx="4025265" cy="2265680"/>
          </a:xfrm>
          <a:prstGeom prst="rect">
            <a:avLst/>
          </a:prstGeom>
          <a:ln w="28439">
            <a:solidFill>
              <a:srgbClr val="FF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Swap two </a:t>
            </a:r>
            <a:r>
              <a:rPr sz="18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variables</a:t>
            </a:r>
            <a:r>
              <a:rPr sz="1800" b="1" spc="-6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using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</a:t>
            </a:r>
            <a:r>
              <a:rPr sz="1800" b="1" spc="-1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pass-by-reference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void </a:t>
            </a:r>
            <a:r>
              <a:rPr sz="1800" b="1" spc="-10" dirty="0">
                <a:latin typeface="Lucida Sans Typewriter"/>
                <a:cs typeface="Lucida Sans Typewriter"/>
              </a:rPr>
              <a:t>swap2(</a:t>
            </a:r>
            <a:r>
              <a:rPr sz="18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800" b="1" spc="-10" dirty="0">
                <a:latin typeface="Lucida Sans Typewriter"/>
                <a:cs typeface="Lucida Sans Typewriter"/>
              </a:rPr>
              <a:t>&amp;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n1</a:t>
            </a:r>
            <a:r>
              <a:rPr sz="1800" b="1" spc="-5" dirty="0">
                <a:latin typeface="Lucida Sans Typewriter"/>
                <a:cs typeface="Lucida Sans Typewriter"/>
              </a:rPr>
              <a:t>, </a:t>
            </a: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800" b="1" spc="-5" dirty="0">
                <a:latin typeface="Lucida Sans Typewriter"/>
                <a:cs typeface="Lucida Sans Typewriter"/>
              </a:rPr>
              <a:t>&amp;</a:t>
            </a:r>
            <a:r>
              <a:rPr sz="1800" b="1" spc="-6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n2</a:t>
            </a:r>
            <a:r>
              <a:rPr sz="1800" b="1" spc="-5" dirty="0">
                <a:latin typeface="Lucida Sans Typewriter"/>
                <a:cs typeface="Lucida Sans Typewriter"/>
              </a:rPr>
              <a:t>)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{</a:t>
            </a:r>
            <a:endParaRPr sz="1800">
              <a:latin typeface="Lucida Sans Typewriter"/>
              <a:cs typeface="Lucida Sans Typewriter"/>
            </a:endParaRPr>
          </a:p>
          <a:p>
            <a:pPr marL="640080" marR="145669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1800" b="1" spc="-5" dirty="0">
                <a:latin typeface="Lucida Sans Typewriter"/>
                <a:cs typeface="Lucida Sans Typewriter"/>
              </a:rPr>
              <a:t>temp =</a:t>
            </a:r>
            <a:r>
              <a:rPr sz="1800" b="1" spc="-11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n1</a:t>
            </a:r>
            <a:r>
              <a:rPr sz="1800" b="1" spc="-5" dirty="0">
                <a:latin typeface="Lucida Sans Typewriter"/>
                <a:cs typeface="Lucida Sans Typewriter"/>
              </a:rPr>
              <a:t>; 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n1 </a:t>
            </a:r>
            <a:r>
              <a:rPr sz="1800" b="1" spc="-5" dirty="0">
                <a:latin typeface="Lucida Sans Typewriter"/>
                <a:cs typeface="Lucida Sans Typewriter"/>
              </a:rPr>
              <a:t>=</a:t>
            </a:r>
            <a:r>
              <a:rPr sz="1800" b="1" spc="-4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n2</a:t>
            </a:r>
            <a:r>
              <a:rPr sz="1800" b="1" spc="-5" dirty="0">
                <a:latin typeface="Lucida Sans Typewriter"/>
                <a:cs typeface="Lucida Sans Typewriter"/>
              </a:rPr>
              <a:t>;</a:t>
            </a:r>
            <a:endParaRPr sz="1800">
              <a:latin typeface="Lucida Sans Typewriter"/>
              <a:cs typeface="Lucida Sans Typewriter"/>
            </a:endParaRPr>
          </a:p>
          <a:p>
            <a:pPr marL="640080">
              <a:lnSpc>
                <a:spcPct val="100000"/>
              </a:lnSpc>
            </a:pP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n2 </a:t>
            </a:r>
            <a:r>
              <a:rPr sz="1800" b="1" spc="-5" dirty="0">
                <a:latin typeface="Lucida Sans Typewriter"/>
                <a:cs typeface="Lucida Sans Typewriter"/>
              </a:rPr>
              <a:t>=</a:t>
            </a:r>
            <a:r>
              <a:rPr sz="1800" b="1" spc="-3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temp;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}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576F715-70DF-0B9F-1804-173964EA0A9D}"/>
              </a:ext>
            </a:extLst>
          </p:cNvPr>
          <p:cNvSpPr txBox="1"/>
          <p:nvPr/>
        </p:nvSpPr>
        <p:spPr>
          <a:xfrm>
            <a:off x="2783653" y="5490367"/>
            <a:ext cx="6315075" cy="365125"/>
          </a:xfrm>
          <a:prstGeom prst="rect">
            <a:avLst/>
          </a:prstGeom>
          <a:solidFill>
            <a:srgbClr val="DAEDF3"/>
          </a:solidFill>
          <a:ln w="25559">
            <a:solidFill>
              <a:srgbClr val="00AF4F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475"/>
              </a:spcBef>
            </a:pPr>
            <a:r>
              <a:rPr sz="1600" spc="-25" dirty="0">
                <a:latin typeface="Verdana"/>
                <a:cs typeface="Verdana"/>
              </a:rPr>
              <a:t>After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invoking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swap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function,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num1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and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num2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BA1E44A9-330A-5E42-11A2-D18BE19DAEAA}"/>
              </a:ext>
            </a:extLst>
          </p:cNvPr>
          <p:cNvSpPr txBox="1"/>
          <p:nvPr/>
        </p:nvSpPr>
        <p:spPr>
          <a:xfrm>
            <a:off x="3961934" y="2281687"/>
            <a:ext cx="4025265" cy="417830"/>
          </a:xfrm>
          <a:prstGeom prst="rect">
            <a:avLst/>
          </a:prstGeom>
          <a:ln w="25559">
            <a:solidFill>
              <a:srgbClr val="395E8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latin typeface="Lucida Sans Typewriter"/>
                <a:cs typeface="Lucida Sans Typewriter"/>
              </a:rPr>
              <a:t>swap2(num1,</a:t>
            </a:r>
            <a:r>
              <a:rPr sz="2400" b="1" spc="-25" dirty="0">
                <a:latin typeface="Lucida Sans Typewriter"/>
                <a:cs typeface="Lucida Sans Typewriter"/>
              </a:rPr>
              <a:t> </a:t>
            </a:r>
            <a:r>
              <a:rPr sz="2400" b="1" spc="-10" dirty="0">
                <a:latin typeface="Lucida Sans Typewriter"/>
                <a:cs typeface="Lucida Sans Typewriter"/>
              </a:rPr>
              <a:t>num2)</a:t>
            </a:r>
            <a:endParaRPr sz="240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9759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C114-DFE0-34B1-41E8-4A1207F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Pass-by-pointer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14BF70A-8F7A-697B-ABEC-02FA1513973F}"/>
              </a:ext>
            </a:extLst>
          </p:cNvPr>
          <p:cNvSpPr/>
          <p:nvPr/>
        </p:nvSpPr>
        <p:spPr>
          <a:xfrm>
            <a:off x="2722463" y="1902606"/>
            <a:ext cx="6314757" cy="266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25010F7-4DA3-0BDA-C766-D8D2366F5F16}"/>
              </a:ext>
            </a:extLst>
          </p:cNvPr>
          <p:cNvSpPr/>
          <p:nvPr/>
        </p:nvSpPr>
        <p:spPr>
          <a:xfrm>
            <a:off x="2708429" y="1888928"/>
            <a:ext cx="6343650" cy="295275"/>
          </a:xfrm>
          <a:custGeom>
            <a:avLst/>
            <a:gdLst/>
            <a:ahLst/>
            <a:cxnLst/>
            <a:rect l="l" t="t" r="r" b="b"/>
            <a:pathLst>
              <a:path w="6343650" h="295275">
                <a:moveTo>
                  <a:pt x="0" y="0"/>
                </a:moveTo>
                <a:lnTo>
                  <a:pt x="6343192" y="0"/>
                </a:lnTo>
                <a:lnTo>
                  <a:pt x="6343192" y="294830"/>
                </a:lnTo>
                <a:lnTo>
                  <a:pt x="0" y="294830"/>
                </a:lnTo>
                <a:lnTo>
                  <a:pt x="0" y="0"/>
                </a:lnTo>
                <a:close/>
              </a:path>
            </a:pathLst>
          </a:custGeom>
          <a:ln w="28439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0094C12-96DB-9303-78EE-B1127BBEA974}"/>
              </a:ext>
            </a:extLst>
          </p:cNvPr>
          <p:cNvSpPr txBox="1"/>
          <p:nvPr/>
        </p:nvSpPr>
        <p:spPr>
          <a:xfrm>
            <a:off x="3908668" y="2873889"/>
            <a:ext cx="4025265" cy="2319020"/>
          </a:xfrm>
          <a:prstGeom prst="rect">
            <a:avLst/>
          </a:prstGeom>
          <a:ln w="28439">
            <a:solidFill>
              <a:srgbClr val="FF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770890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// Pass two </a:t>
            </a:r>
            <a:r>
              <a:rPr sz="1800" b="1" spc="-1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pointers</a:t>
            </a:r>
            <a:r>
              <a:rPr sz="1800" b="1" spc="-80" dirty="0">
                <a:solidFill>
                  <a:srgbClr val="007F00"/>
                </a:solidFill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007F00"/>
                </a:solidFill>
                <a:latin typeface="Lucida Sans Typewriter"/>
                <a:cs typeface="Lucida Sans Typewriter"/>
              </a:rPr>
              <a:t>by  value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void </a:t>
            </a:r>
            <a:r>
              <a:rPr sz="1800" b="1" spc="-10" dirty="0">
                <a:latin typeface="Lucida Sans Typewriter"/>
                <a:cs typeface="Lucida Sans Typewriter"/>
              </a:rPr>
              <a:t>swap3(</a:t>
            </a:r>
            <a:r>
              <a:rPr sz="1800" b="1" spc="-10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800" b="1" spc="-10" dirty="0">
                <a:latin typeface="Lucida Sans Typewriter"/>
                <a:cs typeface="Lucida Sans Typewriter"/>
              </a:rPr>
              <a:t>*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p1</a:t>
            </a:r>
            <a:r>
              <a:rPr sz="1800" b="1" spc="-5" dirty="0">
                <a:latin typeface="Lucida Sans Typewriter"/>
                <a:cs typeface="Lucida Sans Typewriter"/>
              </a:rPr>
              <a:t>, </a:t>
            </a: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</a:t>
            </a:r>
            <a:r>
              <a:rPr sz="1800" b="1" spc="-5" dirty="0">
                <a:latin typeface="Lucida Sans Typewriter"/>
                <a:cs typeface="Lucida Sans Typewriter"/>
              </a:rPr>
              <a:t>*</a:t>
            </a:r>
            <a:r>
              <a:rPr sz="1800" b="1" spc="-6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p2</a:t>
            </a:r>
            <a:r>
              <a:rPr sz="1800" b="1" spc="-5" dirty="0">
                <a:latin typeface="Lucida Sans Typewriter"/>
                <a:cs typeface="Lucida Sans Typewriter"/>
              </a:rPr>
              <a:t>)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{</a:t>
            </a:r>
            <a:endParaRPr sz="1800">
              <a:latin typeface="Lucida Sans Typewriter"/>
              <a:cs typeface="Lucida Sans Typewriter"/>
            </a:endParaRPr>
          </a:p>
          <a:p>
            <a:pPr marL="64008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int </a:t>
            </a:r>
            <a:r>
              <a:rPr sz="1800" b="1" spc="-5" dirty="0">
                <a:latin typeface="Lucida Sans Typewriter"/>
                <a:cs typeface="Lucida Sans Typewriter"/>
              </a:rPr>
              <a:t>temp =</a:t>
            </a:r>
            <a:r>
              <a:rPr sz="1800" b="1" spc="-45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*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p1</a:t>
            </a:r>
            <a:r>
              <a:rPr sz="1800" b="1" spc="-5" dirty="0">
                <a:latin typeface="Lucida Sans Typewriter"/>
                <a:cs typeface="Lucida Sans Typewriter"/>
              </a:rPr>
              <a:t>;</a:t>
            </a:r>
            <a:endParaRPr sz="1800">
              <a:latin typeface="Lucida Sans Typewriter"/>
              <a:cs typeface="Lucida Sans Typewriter"/>
            </a:endParaRPr>
          </a:p>
          <a:p>
            <a:pPr marL="64008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*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p1 </a:t>
            </a:r>
            <a:r>
              <a:rPr sz="1800" b="1" spc="-5" dirty="0">
                <a:latin typeface="Lucida Sans Typewriter"/>
                <a:cs typeface="Lucida Sans Typewriter"/>
              </a:rPr>
              <a:t>=</a:t>
            </a:r>
            <a:r>
              <a:rPr sz="1800" b="1" spc="-3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*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p2</a:t>
            </a:r>
            <a:r>
              <a:rPr sz="1800" b="1" spc="-5" dirty="0">
                <a:latin typeface="Lucida Sans Typewriter"/>
                <a:cs typeface="Lucida Sans Typewriter"/>
              </a:rPr>
              <a:t>;</a:t>
            </a:r>
            <a:endParaRPr sz="1800">
              <a:latin typeface="Lucida Sans Typewriter"/>
              <a:cs typeface="Lucida Sans Typewriter"/>
            </a:endParaRPr>
          </a:p>
          <a:p>
            <a:pPr marL="64008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*</a:t>
            </a:r>
            <a:r>
              <a:rPr sz="1800" b="1" spc="-5" dirty="0">
                <a:solidFill>
                  <a:srgbClr val="7F7F7F"/>
                </a:solidFill>
                <a:latin typeface="Lucida Sans Typewriter"/>
                <a:cs typeface="Lucida Sans Typewriter"/>
              </a:rPr>
              <a:t>p2 </a:t>
            </a:r>
            <a:r>
              <a:rPr sz="1800" b="1" spc="-5" dirty="0">
                <a:latin typeface="Lucida Sans Typewriter"/>
                <a:cs typeface="Lucida Sans Typewriter"/>
              </a:rPr>
              <a:t>=</a:t>
            </a:r>
            <a:r>
              <a:rPr sz="1800" b="1" spc="-30" dirty="0">
                <a:latin typeface="Lucida Sans Typewriter"/>
                <a:cs typeface="Lucida Sans Typewriter"/>
              </a:rPr>
              <a:t> </a:t>
            </a:r>
            <a:r>
              <a:rPr sz="1800" b="1" spc="-5" dirty="0">
                <a:latin typeface="Lucida Sans Typewriter"/>
                <a:cs typeface="Lucida Sans Typewriter"/>
              </a:rPr>
              <a:t>temp;</a:t>
            </a:r>
            <a:endParaRPr sz="1800">
              <a:latin typeface="Lucida Sans Typewriter"/>
              <a:cs typeface="Lucida Sans Typewriter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Lucida Sans Typewriter"/>
                <a:cs typeface="Lucida Sans Typewriter"/>
              </a:rPr>
              <a:t>}</a:t>
            </a:r>
            <a:endParaRPr sz="1800">
              <a:latin typeface="Lucida Sans Typewriter"/>
              <a:cs typeface="Lucida Sans Typewriter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AFFCD0D-0E9D-966C-965C-532379C34FEA}"/>
              </a:ext>
            </a:extLst>
          </p:cNvPr>
          <p:cNvSpPr txBox="1"/>
          <p:nvPr/>
        </p:nvSpPr>
        <p:spPr>
          <a:xfrm>
            <a:off x="3908668" y="2281688"/>
            <a:ext cx="4025265" cy="417830"/>
          </a:xfrm>
          <a:prstGeom prst="rect">
            <a:avLst/>
          </a:prstGeom>
          <a:ln w="25559">
            <a:solidFill>
              <a:srgbClr val="395E8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latin typeface="Lucida Sans Typewriter"/>
                <a:cs typeface="Lucida Sans Typewriter"/>
              </a:rPr>
              <a:t>swap3(&amp;num1,&amp;num2)</a:t>
            </a:r>
            <a:endParaRPr sz="2400">
              <a:latin typeface="Lucida Sans Typewriter"/>
              <a:cs typeface="Lucida Sans Typewriter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5535BF1-D061-AC75-FA24-DF7D8DD783CD}"/>
              </a:ext>
            </a:extLst>
          </p:cNvPr>
          <p:cNvSpPr txBox="1"/>
          <p:nvPr/>
        </p:nvSpPr>
        <p:spPr>
          <a:xfrm>
            <a:off x="2730387" y="5490368"/>
            <a:ext cx="6315075" cy="365125"/>
          </a:xfrm>
          <a:prstGeom prst="rect">
            <a:avLst/>
          </a:prstGeom>
          <a:solidFill>
            <a:srgbClr val="DAEDF3"/>
          </a:solidFill>
          <a:ln w="25559">
            <a:solidFill>
              <a:srgbClr val="00AF4F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475"/>
              </a:spcBef>
            </a:pPr>
            <a:r>
              <a:rPr sz="1600" spc="-25" dirty="0">
                <a:latin typeface="Verdana"/>
                <a:cs typeface="Verdana"/>
              </a:rPr>
              <a:t>After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invoking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swap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function,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num1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and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num2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0922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68AD-B9FF-CBC9-B03B-0F36C792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Parameter or  Pointer Parameter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3347516-AD13-A434-AAAC-B9999F8E9BDB}"/>
              </a:ext>
            </a:extLst>
          </p:cNvPr>
          <p:cNvSpPr/>
          <p:nvPr/>
        </p:nvSpPr>
        <p:spPr>
          <a:xfrm>
            <a:off x="838200" y="3333455"/>
            <a:ext cx="8541543" cy="110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A601B53-2AA9-A9D5-C522-A7E611213733}"/>
              </a:ext>
            </a:extLst>
          </p:cNvPr>
          <p:cNvSpPr txBox="1"/>
          <p:nvPr/>
        </p:nvSpPr>
        <p:spPr>
          <a:xfrm>
            <a:off x="1046662" y="1690688"/>
            <a:ext cx="150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D7AC316-1630-CDD7-2BF9-3C54D4E9CF93}"/>
              </a:ext>
            </a:extLst>
          </p:cNvPr>
          <p:cNvSpPr txBox="1"/>
          <p:nvPr/>
        </p:nvSpPr>
        <p:spPr>
          <a:xfrm>
            <a:off x="1503862" y="1709408"/>
            <a:ext cx="660527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20" dirty="0">
                <a:latin typeface="Verdana"/>
                <a:cs typeface="Verdana"/>
              </a:rPr>
              <a:t>array </a:t>
            </a:r>
            <a:r>
              <a:rPr sz="2800" spc="5" dirty="0">
                <a:latin typeface="Verdana"/>
                <a:cs typeface="Verdana"/>
              </a:rPr>
              <a:t>parameter in </a:t>
            </a:r>
            <a:r>
              <a:rPr sz="2800" spc="30" dirty="0">
                <a:latin typeface="Verdana"/>
                <a:cs typeface="Verdana"/>
              </a:rPr>
              <a:t>a </a:t>
            </a:r>
            <a:r>
              <a:rPr sz="2800" spc="5" dirty="0">
                <a:latin typeface="Verdana"/>
                <a:cs typeface="Verdana"/>
              </a:rPr>
              <a:t>function</a:t>
            </a:r>
            <a:r>
              <a:rPr sz="2800" spc="-625" dirty="0">
                <a:latin typeface="Verdana"/>
                <a:cs typeface="Verdana"/>
              </a:rPr>
              <a:t> </a:t>
            </a:r>
            <a:r>
              <a:rPr sz="2800" spc="30" dirty="0">
                <a:latin typeface="Verdana"/>
                <a:cs typeface="Verdana"/>
              </a:rPr>
              <a:t>can  </a:t>
            </a:r>
            <a:r>
              <a:rPr sz="2800" spc="10" dirty="0">
                <a:latin typeface="Verdana"/>
                <a:cs typeface="Verdana"/>
              </a:rPr>
              <a:t>always </a:t>
            </a:r>
            <a:r>
              <a:rPr sz="2800" spc="35" dirty="0">
                <a:latin typeface="Verdana"/>
                <a:cs typeface="Verdana"/>
              </a:rPr>
              <a:t>be </a:t>
            </a:r>
            <a:r>
              <a:rPr sz="2800" spc="15" dirty="0">
                <a:latin typeface="Verdana"/>
                <a:cs typeface="Verdana"/>
              </a:rPr>
              <a:t>replaced </a:t>
            </a:r>
            <a:r>
              <a:rPr sz="2800" spc="5" dirty="0">
                <a:latin typeface="Verdana"/>
                <a:cs typeface="Verdana"/>
              </a:rPr>
              <a:t>using </a:t>
            </a:r>
            <a:r>
              <a:rPr sz="2800" spc="30" dirty="0">
                <a:latin typeface="Verdana"/>
                <a:cs typeface="Verdana"/>
              </a:rPr>
              <a:t>a </a:t>
            </a:r>
            <a:r>
              <a:rPr sz="2800" dirty="0">
                <a:latin typeface="Verdana"/>
                <a:cs typeface="Verdana"/>
              </a:rPr>
              <a:t>pointer  </a:t>
            </a:r>
            <a:r>
              <a:rPr sz="2800" spc="-35" dirty="0">
                <a:latin typeface="Verdana"/>
                <a:cs typeface="Verdana"/>
              </a:rPr>
              <a:t>parameter.</a:t>
            </a:r>
            <a:endParaRPr sz="2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4513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Lucida Sans Typewriter</vt:lpstr>
      <vt:lpstr>Times New Roman</vt:lpstr>
      <vt:lpstr>Verdana</vt:lpstr>
      <vt:lpstr>Office Theme</vt:lpstr>
      <vt:lpstr>C++ Programming 3. Function</vt:lpstr>
      <vt:lpstr>Pointer Basics</vt:lpstr>
      <vt:lpstr>Pointer Basics</vt:lpstr>
      <vt:lpstr>Pointer Basics</vt:lpstr>
      <vt:lpstr>Arrays and Pointers</vt:lpstr>
      <vt:lpstr>Pass-by-value</vt:lpstr>
      <vt:lpstr>Pass-by-reference</vt:lpstr>
      <vt:lpstr>Pass-by-pointer</vt:lpstr>
      <vt:lpstr>Array Parameter or  Pointer Parameter</vt:lpstr>
      <vt:lpstr>Returning a Pointer from 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3. Function</dc:title>
  <dc:creator>GONG Xueyuan</dc:creator>
  <cp:lastModifiedBy>GONG Xueyuan</cp:lastModifiedBy>
  <cp:revision>11</cp:revision>
  <dcterms:created xsi:type="dcterms:W3CDTF">2022-08-24T07:04:30Z</dcterms:created>
  <dcterms:modified xsi:type="dcterms:W3CDTF">2022-08-24T08:18:35Z</dcterms:modified>
</cp:coreProperties>
</file>