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8" r:id="rId5"/>
    <p:sldId id="270" r:id="rId6"/>
    <p:sldId id="269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D4F5-D593-9766-BBC9-3C8693530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16738-8809-8D7C-A991-2247B41F9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4E446-5C86-E3A0-85C8-9C521F88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C1E5-3649-46A8-ACA2-499879A134B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EC95C-B635-0149-6932-7996038F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135A3-3F07-C159-E163-87985998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3407-DF7E-47A5-B21A-892F7B31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1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8754-4310-F26D-8347-53F48CB6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DC046-E22D-DAFF-1CE9-C8917EB9E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CC252-F0D3-42C3-FD43-C9DEA2FD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C1E5-3649-46A8-ACA2-499879A134B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5CD0F-88F1-F732-3442-AD6BE8C4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55477-3E64-BDEC-10B1-D888FEBE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3407-DF7E-47A5-B21A-892F7B31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5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DCE41-3874-4E2C-2EA8-2903D5A01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FF4D5-9A9D-EED5-C0F9-1A7B2E07F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8625-8A5E-30A7-6303-84BDF4FE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C1E5-3649-46A8-ACA2-499879A134B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177B4-2916-A835-05F0-E21421B7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76658-B131-8CF6-6595-5E7F41A5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3407-DF7E-47A5-B21A-892F7B31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3508-E809-F10A-48A4-7933D990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7913D-9179-56FD-4FEA-A3594F2EC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B1B21-1C6C-8942-F4BD-76E89B3D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C1E5-3649-46A8-ACA2-499879A134B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2D419-D775-F609-B9EE-03AE1F2E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6FB05-5227-91CF-9B74-997284F1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3407-DF7E-47A5-B21A-892F7B31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3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1F90-B1DD-E37C-F147-01B5BD80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4F091-3D48-8341-D4B2-8AD361511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37014-C1EB-51E2-D19C-AE97A187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C1E5-3649-46A8-ACA2-499879A134B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F0E2D-7F3E-1AFD-22FC-2909062D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97A04-DA28-F995-BD73-049B7402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3407-DF7E-47A5-B21A-892F7B31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5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3ECD-62B1-8C90-8004-797383CE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32C2-145A-D2E6-A591-C843E4E30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9EC37-183E-8298-A2EC-A518CF673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146C9-38E9-72C5-223F-2363168C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C1E5-3649-46A8-ACA2-499879A134B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1119B-524C-B536-3727-5BCDB111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A2F7E-021E-5F98-4447-166A5BE9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3407-DF7E-47A5-B21A-892F7B31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0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2251-30C3-36BD-FAC6-7F9AFA3B7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46837-4524-813D-6BF6-82347435E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089C1-57AA-9696-4330-872339945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1EBAC-88E9-4485-51FB-2A08486E3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AE2EE0-E844-AA13-ECCC-5E90E6211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81581-EEDA-B29B-1679-EB73F377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C1E5-3649-46A8-ACA2-499879A134B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634C8-7F95-2B05-1F5F-3A365EC7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BB745-2B57-A4E6-312B-6BF8F95AB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3407-DF7E-47A5-B21A-892F7B31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8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229E-F441-530C-F43B-2C0CF84B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8116D-F53A-0FB1-411B-326FBF58C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C1E5-3649-46A8-ACA2-499879A134B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BD8D8-3A2A-3B77-DC39-005F5885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2B554-6C55-8048-58F9-AF83769F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3407-DF7E-47A5-B21A-892F7B31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7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42228-9993-A0AD-7DD7-2A3DBBDB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C1E5-3649-46A8-ACA2-499879A134B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242BF-FE45-EA75-8937-5F1642A3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AFBA5-3933-9430-3542-37CF0CF4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3407-DF7E-47A5-B21A-892F7B31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6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5F9E-BA4E-584C-C231-75C77ECA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1EA6B-2D35-BBC9-B132-69583C9DB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49883-8046-FC89-2A0A-74A953762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6734C-4869-8C13-3121-39C2CF0B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C1E5-3649-46A8-ACA2-499879A134B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E1B75-5D19-BEF8-C9BC-E9CCB976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5893E-F4CA-E684-757E-12845BD8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3407-DF7E-47A5-B21A-892F7B31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8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5FE9-E132-5AD4-2D11-1D5ED380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B2469-38CB-1EA0-F9A1-BC5F90CB2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EF774-2503-8EE7-5249-EBF3D9E02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C38FE-A53F-7963-DAE2-3AB74EBE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C1E5-3649-46A8-ACA2-499879A134B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A7461-CB90-7C41-0B1F-53180DC3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79824-A4B8-2C22-8FE9-944BC952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3407-DF7E-47A5-B21A-892F7B31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1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A4FBC-7678-41AF-76C7-284F64C8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6B4E5-9BC1-1CB9-97DE-4D4AE7DF3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7DCC7-D935-75E5-A706-D4DE7DB78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7C1E5-3649-46A8-ACA2-499879A134B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A88FE-DD0A-1683-645B-E14718DFA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B9A11-64E2-76A0-DFF3-1DE64539B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D3407-DF7E-47A5-B21A-892F7B31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4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79A2F4-FD27-43A3-989E-4CC94B4A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8F79FC-1D44-4CB3-BD68-F280436C9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939" y="4498843"/>
            <a:ext cx="9144000" cy="137665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C++ Programming</a:t>
            </a:r>
            <a:br>
              <a:rPr lang="en-US" altLang="zh-CN" dirty="0"/>
            </a:br>
            <a:r>
              <a:rPr lang="en-US" altLang="zh-CN" dirty="0"/>
              <a:t>6. Struct and Union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3FFA4-F6FC-4D34-B961-E2C0BE0CF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939" y="5875498"/>
            <a:ext cx="6242620" cy="982501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dirty="0"/>
              <a:t>Xueyuan Gong</a:t>
            </a:r>
          </a:p>
          <a:p>
            <a:pPr algn="l"/>
            <a:r>
              <a:rPr lang="en-US" altLang="zh-CN" dirty="0"/>
              <a:t>School of Intelligent Systems Science and Engineering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52166-6B7A-4058-A0E3-EE6642F79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313" y="5165886"/>
            <a:ext cx="138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115F-5124-8E22-CBE8-D5CA112A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Struct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A3E5E193-8500-D7DC-D28D-644144212F13}"/>
              </a:ext>
            </a:extLst>
          </p:cNvPr>
          <p:cNvSpPr txBox="1"/>
          <p:nvPr/>
        </p:nvSpPr>
        <p:spPr>
          <a:xfrm>
            <a:off x="838200" y="1690688"/>
            <a:ext cx="3875842" cy="42857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spc="-130" dirty="0">
                <a:latin typeface="Verdana"/>
                <a:cs typeface="Verdana"/>
              </a:rPr>
              <a:t>Define a Struct</a:t>
            </a:r>
            <a:r>
              <a:rPr lang="en-US" sz="2700" spc="-15" dirty="0">
                <a:latin typeface="Verdana"/>
                <a:cs typeface="Verdana"/>
              </a:rPr>
              <a:t>: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A24C7F29-CA07-0898-355E-B561AA4B15CC}"/>
              </a:ext>
            </a:extLst>
          </p:cNvPr>
          <p:cNvSpPr txBox="1"/>
          <p:nvPr/>
        </p:nvSpPr>
        <p:spPr>
          <a:xfrm>
            <a:off x="1150397" y="2421108"/>
            <a:ext cx="3563645" cy="2878993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struct  name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{ 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    type member1;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    type member2;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    ……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    type </a:t>
            </a:r>
            <a:r>
              <a:rPr lang="en-US" sz="2700" spc="-10" dirty="0" err="1">
                <a:latin typeface="Verdana"/>
                <a:cs typeface="Verdana"/>
              </a:rPr>
              <a:t>memberN</a:t>
            </a:r>
            <a:r>
              <a:rPr lang="en-US" sz="2700" spc="-10" dirty="0">
                <a:latin typeface="Verdana"/>
                <a:cs typeface="Verdana"/>
              </a:rPr>
              <a:t>;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};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723DA586-BDCE-8A84-9FFD-2F0A00782DA3}"/>
              </a:ext>
            </a:extLst>
          </p:cNvPr>
          <p:cNvSpPr txBox="1"/>
          <p:nvPr/>
        </p:nvSpPr>
        <p:spPr>
          <a:xfrm>
            <a:off x="6096000" y="1690688"/>
            <a:ext cx="3377214" cy="42857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spc="-130" dirty="0">
                <a:latin typeface="Verdana"/>
                <a:cs typeface="Verdana"/>
              </a:rPr>
              <a:t>For example</a:t>
            </a:r>
            <a:r>
              <a:rPr lang="en-US" sz="2700" spc="-15" dirty="0">
                <a:latin typeface="Verdana"/>
                <a:cs typeface="Verdana"/>
              </a:rPr>
              <a:t>:</a:t>
            </a: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0D5EFAFE-2F1C-6256-3CB1-5F05F3EA9675}"/>
              </a:ext>
            </a:extLst>
          </p:cNvPr>
          <p:cNvSpPr txBox="1"/>
          <p:nvPr/>
        </p:nvSpPr>
        <p:spPr>
          <a:xfrm>
            <a:off x="6096000" y="2421107"/>
            <a:ext cx="3563645" cy="2878993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struct  </a:t>
            </a:r>
            <a:r>
              <a:rPr lang="en-US" sz="2700" spc="-10" dirty="0">
                <a:solidFill>
                  <a:srgbClr val="FF0000"/>
                </a:solidFill>
                <a:latin typeface="Verdana"/>
                <a:cs typeface="Verdana"/>
              </a:rPr>
              <a:t>student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{ 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    char num[10];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    char name[10];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    char gender;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    float score;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8726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B3AFE-C9B3-6A89-40A0-6A158D93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the Struct variable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41E9F29-CB43-08DB-D059-AA20BEE0334C}"/>
              </a:ext>
            </a:extLst>
          </p:cNvPr>
          <p:cNvSpPr txBox="1"/>
          <p:nvPr/>
        </p:nvSpPr>
        <p:spPr>
          <a:xfrm>
            <a:off x="838199" y="1690688"/>
            <a:ext cx="11066755" cy="86357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spc="-130" dirty="0">
                <a:latin typeface="Verdana"/>
                <a:cs typeface="Verdana"/>
              </a:rPr>
              <a:t>Define a Struct first. After that, define a variable of that Struct</a:t>
            </a:r>
            <a:endParaRPr lang="en-US" sz="2700" spc="-15" dirty="0">
              <a:latin typeface="Verdana"/>
              <a:cs typeface="Verdana"/>
            </a:endParaRPr>
          </a:p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spc="-15" dirty="0">
                <a:latin typeface="Verdana"/>
                <a:cs typeface="Verdana"/>
              </a:rPr>
              <a:t>For example: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D75A45C-1DE5-6BE2-D7E8-CDA9E861F241}"/>
              </a:ext>
            </a:extLst>
          </p:cNvPr>
          <p:cNvSpPr txBox="1"/>
          <p:nvPr/>
        </p:nvSpPr>
        <p:spPr>
          <a:xfrm>
            <a:off x="1186649" y="2554258"/>
            <a:ext cx="9928194" cy="3674083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struct  </a:t>
            </a:r>
            <a:r>
              <a:rPr lang="en-US" sz="2700" spc="-10" dirty="0">
                <a:solidFill>
                  <a:srgbClr val="FF0000"/>
                </a:solidFill>
                <a:latin typeface="Verdana"/>
                <a:cs typeface="Verdana"/>
              </a:rPr>
              <a:t>student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{ 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    char num[10];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    char name[10];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    char gender;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    float score;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};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endParaRPr lang="en-US" sz="2700" spc="-10" dirty="0">
              <a:latin typeface="Verdana"/>
              <a:cs typeface="Verdana"/>
            </a:endParaRP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struct student </a:t>
            </a:r>
            <a:r>
              <a:rPr lang="en-US" sz="2700" spc="-10" dirty="0">
                <a:solidFill>
                  <a:srgbClr val="FF0000"/>
                </a:solidFill>
                <a:latin typeface="Verdana"/>
                <a:cs typeface="Verdana"/>
              </a:rPr>
              <a:t>stu1, stu2</a:t>
            </a:r>
            <a:r>
              <a:rPr lang="en-US" sz="2700" spc="-10" dirty="0">
                <a:latin typeface="Verdana"/>
                <a:cs typeface="Verdan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809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B3AFE-C9B3-6A89-40A0-6A158D93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the Struct variable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41E9F29-CB43-08DB-D059-AA20BEE0334C}"/>
              </a:ext>
            </a:extLst>
          </p:cNvPr>
          <p:cNvSpPr txBox="1"/>
          <p:nvPr/>
        </p:nvSpPr>
        <p:spPr>
          <a:xfrm>
            <a:off x="838199" y="1690688"/>
            <a:ext cx="11066755" cy="1195968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spc="-130" dirty="0">
                <a:latin typeface="Verdana"/>
                <a:cs typeface="Verdana"/>
              </a:rPr>
              <a:t>Alternatively, define a Struct and a variable of that Struct at the same time</a:t>
            </a:r>
            <a:endParaRPr lang="en-US" sz="2700" spc="-15" dirty="0">
              <a:latin typeface="Verdana"/>
              <a:cs typeface="Verdana"/>
            </a:endParaRPr>
          </a:p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spc="-15" dirty="0">
                <a:latin typeface="Verdana"/>
                <a:cs typeface="Verdana"/>
              </a:rPr>
              <a:t>For example: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D75A45C-1DE5-6BE2-D7E8-CDA9E861F241}"/>
              </a:ext>
            </a:extLst>
          </p:cNvPr>
          <p:cNvSpPr txBox="1"/>
          <p:nvPr/>
        </p:nvSpPr>
        <p:spPr>
          <a:xfrm>
            <a:off x="1131903" y="2818792"/>
            <a:ext cx="9928194" cy="2878993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struct  </a:t>
            </a:r>
            <a:r>
              <a:rPr lang="en-US" sz="2700" spc="-10" dirty="0">
                <a:solidFill>
                  <a:srgbClr val="FF0000"/>
                </a:solidFill>
                <a:latin typeface="Verdana"/>
                <a:cs typeface="Verdana"/>
              </a:rPr>
              <a:t>student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{ 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    char num[10];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    char name[10];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    char gender;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    float score;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}</a:t>
            </a:r>
            <a:r>
              <a:rPr lang="en-US" sz="2700" spc="-10" dirty="0">
                <a:solidFill>
                  <a:srgbClr val="FF0000"/>
                </a:solidFill>
                <a:latin typeface="Verdana"/>
                <a:cs typeface="Verdana"/>
              </a:rPr>
              <a:t>stu1,stu2</a:t>
            </a:r>
            <a:r>
              <a:rPr lang="en-US" sz="2700" spc="-10" dirty="0">
                <a:latin typeface="Verdana"/>
                <a:cs typeface="Verdan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7802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B3AFE-C9B3-6A89-40A0-6A158D93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the Struct variable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41E9F29-CB43-08DB-D059-AA20BEE0334C}"/>
              </a:ext>
            </a:extLst>
          </p:cNvPr>
          <p:cNvSpPr txBox="1"/>
          <p:nvPr/>
        </p:nvSpPr>
        <p:spPr>
          <a:xfrm>
            <a:off x="838199" y="1690688"/>
            <a:ext cx="11066755" cy="86357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spc="-130" dirty="0">
                <a:latin typeface="Verdana"/>
                <a:cs typeface="Verdana"/>
              </a:rPr>
              <a:t>It is OK to ignore the name of the Struct</a:t>
            </a:r>
            <a:endParaRPr lang="en-US" sz="2700" spc="-15" dirty="0">
              <a:latin typeface="Verdana"/>
              <a:cs typeface="Verdana"/>
            </a:endParaRPr>
          </a:p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spc="-15" dirty="0">
                <a:latin typeface="Verdana"/>
                <a:cs typeface="Verdana"/>
              </a:rPr>
              <a:t>For example: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D75A45C-1DE5-6BE2-D7E8-CDA9E861F241}"/>
              </a:ext>
            </a:extLst>
          </p:cNvPr>
          <p:cNvSpPr txBox="1"/>
          <p:nvPr/>
        </p:nvSpPr>
        <p:spPr>
          <a:xfrm>
            <a:off x="1131903" y="2818792"/>
            <a:ext cx="9928194" cy="2878993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struct</a:t>
            </a:r>
            <a:endParaRPr lang="en-US" sz="2700" spc="-10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{ 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    char num[10];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    char name[10];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    char gender;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    float score;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}</a:t>
            </a:r>
            <a:r>
              <a:rPr lang="en-US" sz="2700" spc="-10" dirty="0">
                <a:solidFill>
                  <a:srgbClr val="FF0000"/>
                </a:solidFill>
                <a:latin typeface="Verdana"/>
                <a:cs typeface="Verdana"/>
              </a:rPr>
              <a:t>stu1,stu2</a:t>
            </a:r>
            <a:r>
              <a:rPr lang="en-US" sz="2700" spc="-10" dirty="0">
                <a:latin typeface="Verdana"/>
                <a:cs typeface="Verdana"/>
              </a:rPr>
              <a:t>;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36FA73D-E605-A625-14C1-79FA5ABA7B4B}"/>
              </a:ext>
            </a:extLst>
          </p:cNvPr>
          <p:cNvSpPr txBox="1"/>
          <p:nvPr/>
        </p:nvSpPr>
        <p:spPr>
          <a:xfrm>
            <a:off x="838199" y="5697785"/>
            <a:ext cx="11066755" cy="42857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spc="-130" dirty="0">
                <a:latin typeface="Verdana"/>
                <a:cs typeface="Verdana"/>
              </a:rPr>
              <a:t>Note: We cannot use this struct in other places</a:t>
            </a:r>
            <a:endParaRPr lang="en-US" sz="2700" spc="-15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3700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F24D-E307-FDD4-C104-7363524A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of the Struct variable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AA4C52B-DF18-A298-CA08-FFC6E0DEEE93}"/>
              </a:ext>
            </a:extLst>
          </p:cNvPr>
          <p:cNvSpPr txBox="1"/>
          <p:nvPr/>
        </p:nvSpPr>
        <p:spPr>
          <a:xfrm>
            <a:off x="838200" y="2562224"/>
            <a:ext cx="11353801" cy="1733551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spc="-130" dirty="0">
                <a:latin typeface="Verdana"/>
                <a:cs typeface="Verdana"/>
              </a:rPr>
              <a:t>Initialize a Struct variable</a:t>
            </a:r>
          </a:p>
          <a:p>
            <a:pPr marL="758190" marR="849630" lvl="1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altLang="zh-CN" sz="2700" spc="-15" dirty="0">
                <a:latin typeface="Verdana"/>
                <a:cs typeface="Verdana"/>
              </a:rPr>
              <a:t>struct </a:t>
            </a:r>
            <a:r>
              <a:rPr lang="en-US" altLang="zh-CN" sz="2700" spc="-15" dirty="0" err="1">
                <a:latin typeface="Verdana"/>
                <a:cs typeface="Verdana"/>
              </a:rPr>
              <a:t>type_name</a:t>
            </a:r>
            <a:r>
              <a:rPr lang="zh-CN" altLang="en-US" sz="2700" spc="-15" dirty="0">
                <a:latin typeface="Verdana"/>
                <a:cs typeface="Verdana"/>
              </a:rPr>
              <a:t> </a:t>
            </a:r>
            <a:r>
              <a:rPr lang="en-US" altLang="zh-CN" sz="2700" spc="-15" dirty="0" err="1">
                <a:latin typeface="Verdana"/>
                <a:cs typeface="Verdana"/>
              </a:rPr>
              <a:t>variable_name</a:t>
            </a:r>
            <a:r>
              <a:rPr lang="en-US" altLang="zh-CN" sz="2700" spc="-15" dirty="0">
                <a:latin typeface="Verdana"/>
                <a:cs typeface="Verdana"/>
              </a:rPr>
              <a:t>={value1, value2, …};</a:t>
            </a:r>
            <a:endParaRPr lang="en-US" sz="2700" spc="-15" dirty="0">
              <a:latin typeface="Verdana"/>
              <a:cs typeface="Verdana"/>
            </a:endParaRPr>
          </a:p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spc="-15" dirty="0">
                <a:latin typeface="Verdana"/>
                <a:cs typeface="Verdana"/>
              </a:rPr>
              <a:t>For example:</a:t>
            </a:r>
          </a:p>
          <a:p>
            <a:pPr marL="758190" marR="849630" lvl="1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spc="-15" dirty="0">
                <a:latin typeface="Verdana"/>
                <a:cs typeface="Verdana"/>
              </a:rPr>
              <a:t>struct student stu1={"B155A101","zhang fan",'m',92};</a:t>
            </a:r>
          </a:p>
        </p:txBody>
      </p:sp>
    </p:spTree>
    <p:extLst>
      <p:ext uri="{BB962C8B-B14F-4D97-AF65-F5344CB8AC3E}">
        <p14:creationId xmlns:p14="http://schemas.microsoft.com/office/powerpoint/2010/main" val="21168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7CC1-2567-B027-3628-B7BF29521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a Struct variable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F414BA1-B806-49E3-8850-9A533E033E56}"/>
              </a:ext>
            </a:extLst>
          </p:cNvPr>
          <p:cNvSpPr txBox="1"/>
          <p:nvPr/>
        </p:nvSpPr>
        <p:spPr>
          <a:xfrm>
            <a:off x="838200" y="2562224"/>
            <a:ext cx="11353801" cy="1733551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spc="-130" dirty="0">
                <a:latin typeface="Verdana"/>
                <a:cs typeface="Verdana"/>
              </a:rPr>
              <a:t>Access a Struct variable</a:t>
            </a:r>
          </a:p>
          <a:p>
            <a:pPr marL="758190" marR="849630" lvl="1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spc="-15" dirty="0" err="1">
                <a:latin typeface="Verdana"/>
                <a:cs typeface="Verdana"/>
              </a:rPr>
              <a:t>Struct_variable.member_name</a:t>
            </a:r>
            <a:endParaRPr lang="en-US" sz="2700" spc="-15" dirty="0">
              <a:latin typeface="Verdana"/>
              <a:cs typeface="Verdana"/>
            </a:endParaRPr>
          </a:p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spc="-15" dirty="0">
                <a:latin typeface="Verdana"/>
                <a:cs typeface="Verdana"/>
              </a:rPr>
              <a:t>For example:</a:t>
            </a:r>
          </a:p>
          <a:p>
            <a:pPr marL="758190" marR="849630" lvl="1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spc="-15" dirty="0">
                <a:latin typeface="Verdana"/>
                <a:cs typeface="Verdana"/>
              </a:rPr>
              <a:t>struct student stu1;      stu1.gender='m'; </a:t>
            </a:r>
          </a:p>
        </p:txBody>
      </p:sp>
    </p:spTree>
    <p:extLst>
      <p:ext uri="{BB962C8B-B14F-4D97-AF65-F5344CB8AC3E}">
        <p14:creationId xmlns:p14="http://schemas.microsoft.com/office/powerpoint/2010/main" val="191873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B6AB-CA8E-8E0F-C09E-7EA8F0FE7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D7357-A041-A46A-413F-87AC5CF69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Union refers to the fact that variables of different types are stored and shared in the same memory space. Yet, only one of those variables is active</a:t>
            </a:r>
          </a:p>
          <a:p>
            <a:r>
              <a:rPr lang="en-US" dirty="0"/>
              <a:t>The difference of Union and Struct: At any given moment, all members of Struct are accessible, while only one member of Union is accessible and all other members are inaccessible</a:t>
            </a:r>
          </a:p>
        </p:txBody>
      </p:sp>
    </p:spTree>
    <p:extLst>
      <p:ext uri="{BB962C8B-B14F-4D97-AF65-F5344CB8AC3E}">
        <p14:creationId xmlns:p14="http://schemas.microsoft.com/office/powerpoint/2010/main" val="359636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D30E-D66A-41D7-602A-B642DC56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F88D5BA-892E-8C4F-A5FF-76C229629A66}"/>
              </a:ext>
            </a:extLst>
          </p:cNvPr>
          <p:cNvSpPr txBox="1"/>
          <p:nvPr/>
        </p:nvSpPr>
        <p:spPr>
          <a:xfrm>
            <a:off x="838200" y="1690688"/>
            <a:ext cx="3875842" cy="42857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spc="-130" dirty="0">
                <a:latin typeface="Verdana"/>
                <a:cs typeface="Verdana"/>
              </a:rPr>
              <a:t>Define a Union</a:t>
            </a:r>
            <a:r>
              <a:rPr lang="en-US" sz="2700" spc="-15" dirty="0">
                <a:latin typeface="Verdana"/>
                <a:cs typeface="Verdana"/>
              </a:rPr>
              <a:t>: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E1E94EC-E091-4BF6-5749-E0C537C020B9}"/>
              </a:ext>
            </a:extLst>
          </p:cNvPr>
          <p:cNvSpPr txBox="1"/>
          <p:nvPr/>
        </p:nvSpPr>
        <p:spPr>
          <a:xfrm>
            <a:off x="1150397" y="2421108"/>
            <a:ext cx="3563645" cy="2878993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union  name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{ 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    type member1;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    type member2;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    ……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    type </a:t>
            </a:r>
            <a:r>
              <a:rPr lang="en-US" sz="2700" spc="-10" dirty="0" err="1">
                <a:latin typeface="Verdana"/>
                <a:cs typeface="Verdana"/>
              </a:rPr>
              <a:t>member</a:t>
            </a:r>
            <a:r>
              <a:rPr lang="en-US" sz="2700" i="1" spc="-10" dirty="0" err="1">
                <a:latin typeface="Verdana"/>
                <a:cs typeface="Verdana"/>
              </a:rPr>
              <a:t>N</a:t>
            </a:r>
            <a:r>
              <a:rPr lang="en-US" sz="2700" spc="-10" dirty="0">
                <a:latin typeface="Verdana"/>
                <a:cs typeface="Verdana"/>
              </a:rPr>
              <a:t>;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};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1E9A8E28-1020-B39B-8D7F-4EC28A9A534A}"/>
              </a:ext>
            </a:extLst>
          </p:cNvPr>
          <p:cNvSpPr txBox="1"/>
          <p:nvPr/>
        </p:nvSpPr>
        <p:spPr>
          <a:xfrm>
            <a:off x="6096000" y="1690688"/>
            <a:ext cx="3377214" cy="42857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spc="-130" dirty="0">
                <a:latin typeface="Verdana"/>
                <a:cs typeface="Verdana"/>
              </a:rPr>
              <a:t>For example</a:t>
            </a:r>
            <a:r>
              <a:rPr lang="en-US" sz="2700" spc="-15" dirty="0">
                <a:latin typeface="Verdana"/>
                <a:cs typeface="Verdana"/>
              </a:rPr>
              <a:t>: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E1EEB09-5251-178C-0FFC-176DA64D9400}"/>
              </a:ext>
            </a:extLst>
          </p:cNvPr>
          <p:cNvSpPr txBox="1"/>
          <p:nvPr/>
        </p:nvSpPr>
        <p:spPr>
          <a:xfrm>
            <a:off x="6096000" y="2421107"/>
            <a:ext cx="4628225" cy="2878993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union  </a:t>
            </a:r>
            <a:r>
              <a:rPr lang="en-US" sz="2700" spc="-10" dirty="0">
                <a:solidFill>
                  <a:srgbClr val="FF0000"/>
                </a:solidFill>
                <a:latin typeface="Verdana"/>
                <a:cs typeface="Verdana"/>
              </a:rPr>
              <a:t>student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{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    float score;</a:t>
            </a:r>
            <a:endParaRPr lang="en-US" sz="2800" kern="0" spc="-10" dirty="0">
              <a:latin typeface="Verdana"/>
              <a:cs typeface="Verdana"/>
            </a:endParaRP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altLang="zh-CN" sz="2800" kern="0" spc="-10" dirty="0">
                <a:latin typeface="Verdana"/>
              </a:rPr>
              <a:t>    </a:t>
            </a:r>
            <a:r>
              <a:rPr lang="en-US" altLang="zh-CN" sz="2800" kern="0" dirty="0"/>
              <a:t>double salary;</a:t>
            </a:r>
            <a:endParaRPr lang="en-US" sz="2700" spc="-10" dirty="0">
              <a:latin typeface="Verdana"/>
              <a:cs typeface="Verdana"/>
            </a:endParaRP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};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endParaRPr lang="en-US" sz="2700" spc="-10" dirty="0">
              <a:latin typeface="Verdana"/>
              <a:cs typeface="Verdana"/>
            </a:endParaRP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student </a:t>
            </a:r>
            <a:r>
              <a:rPr lang="en-US" sz="2700" spc="-10" dirty="0">
                <a:solidFill>
                  <a:srgbClr val="FF0000"/>
                </a:solidFill>
                <a:latin typeface="Verdana"/>
                <a:cs typeface="Verdana"/>
              </a:rPr>
              <a:t>stu1, stu2;</a:t>
            </a:r>
          </a:p>
        </p:txBody>
      </p:sp>
    </p:spTree>
    <p:extLst>
      <p:ext uri="{BB962C8B-B14F-4D97-AF65-F5344CB8AC3E}">
        <p14:creationId xmlns:p14="http://schemas.microsoft.com/office/powerpoint/2010/main" val="43318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402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Office Theme</vt:lpstr>
      <vt:lpstr>C++ Programming 6. Struct and Union</vt:lpstr>
      <vt:lpstr>Definition of Struct</vt:lpstr>
      <vt:lpstr>Definition of the Struct variable</vt:lpstr>
      <vt:lpstr>Definition of the Struct variable</vt:lpstr>
      <vt:lpstr>Definition of the Struct variable</vt:lpstr>
      <vt:lpstr>Initialization of the Struct variable</vt:lpstr>
      <vt:lpstr>Access a Struct variable</vt:lpstr>
      <vt:lpstr>Union</vt:lpstr>
      <vt:lpstr>Union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6. struct and union</dc:title>
  <dc:creator>GONG Xueyuan</dc:creator>
  <cp:lastModifiedBy>GONG Xueyuan</cp:lastModifiedBy>
  <cp:revision>47</cp:revision>
  <dcterms:created xsi:type="dcterms:W3CDTF">2022-09-28T01:01:55Z</dcterms:created>
  <dcterms:modified xsi:type="dcterms:W3CDTF">2022-09-28T01:49:29Z</dcterms:modified>
</cp:coreProperties>
</file>