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8" r:id="rId5"/>
    <p:sldId id="270" r:id="rId6"/>
    <p:sldId id="271" r:id="rId7"/>
    <p:sldId id="273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0675-C735-1FE9-0B23-95BF93246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1A2DE-C211-FABE-D8A2-70151A03C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5C420-6A3F-930C-8BEF-DD5A7C61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ED41-CB9A-496C-BFF1-98510AF631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EBED3-6A6F-57A3-49C1-BEC13D74C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2384E-FA78-B0A4-AC59-009F0022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AC14-C90B-4DE5-AC2E-6B8A66D1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7A2F8-A56A-D275-3090-EC00D31AD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CDB383-A551-A156-93C4-D5512C0B6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A8A75-3134-0A08-1939-D691206A9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ED41-CB9A-496C-BFF1-98510AF631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0C2CC-6573-0FF8-CCEE-6D9591A42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D18FB-CA9E-E75E-E893-890A2DA9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AC14-C90B-4DE5-AC2E-6B8A66D1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0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8FD537-5B14-E7DD-60E2-F2C032D0C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6943D-98A7-AFFC-9230-FA3397091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229A2-B980-2734-D1E0-A981CB31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ED41-CB9A-496C-BFF1-98510AF631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8EEE-DA0B-8C83-9CA4-CEF91DC7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1B437-A3C8-6BF1-C0E4-7CFCB0AFF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AC14-C90B-4DE5-AC2E-6B8A66D1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64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43AA-1711-91EC-D1A3-28369EC7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46BA4-939C-04FD-53DD-23E03DC33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18FC8-A516-4F93-535E-979684C5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ED41-CB9A-496C-BFF1-98510AF631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2C662-D16E-5D79-1C53-AFD1790DB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3D21C-C5EC-064F-A947-D349BE404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AC14-C90B-4DE5-AC2E-6B8A66D1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89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FC180-DB58-92D1-94C9-A3ADB16F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FCDE8-E0F4-C4EC-217C-F3611C0BB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D77DD-6F98-D92F-BEFD-F623F05C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ED41-CB9A-496C-BFF1-98510AF631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9F61-1B2F-5427-CD94-92BB6182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24A96-592A-4F77-0E95-34EA2B9A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AC14-C90B-4DE5-AC2E-6B8A66D1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4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208B9-33B5-DA7D-38C8-28D19410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B23CB-31B4-43F6-ADAF-B0D9291E1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7B9A2-4005-56E1-C45A-CAF9039A2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AB367-63C3-14BE-1224-7BC1278F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ED41-CB9A-496C-BFF1-98510AF631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51436-EF9B-D481-666D-93A66E3C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7B773A-C077-A46A-8E60-E6C231C07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AC14-C90B-4DE5-AC2E-6B8A66D1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1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2CE43-1745-EFA0-E903-284BC7BD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7483E-0FD9-1206-2824-1EDE296D9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89740-8290-3A77-EB49-9582B7092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45960-8FCB-F406-D995-0A981464D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15F3EB-27D3-C60D-0E96-BD9C841ED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D2AD3B-A7EE-F762-2BA8-F80EA432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ED41-CB9A-496C-BFF1-98510AF631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8A661-308C-1759-EB53-C36E1090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23F68-3799-0FA9-BD23-0099E771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AC14-C90B-4DE5-AC2E-6B8A66D1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9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86F8-10AB-2AA3-07BE-6C6E49D9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98F12-DB53-34A4-BDB5-F50BFA49C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ED41-CB9A-496C-BFF1-98510AF631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8B07D-7E82-1061-7E18-778A3EB0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CA9434-1AF3-87EB-669D-B55C595E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AC14-C90B-4DE5-AC2E-6B8A66D1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252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C95A0-2173-3C54-C1EB-7013B3DC1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ED41-CB9A-496C-BFF1-98510AF631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D5B44-BB46-66A8-315B-E7625E2C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BD881-BD36-8F96-2484-EDAF9B8F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AC14-C90B-4DE5-AC2E-6B8A66D1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96A73-8EF0-8013-4094-7471DC0D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9BB52-7DB2-4674-7420-595467435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FD547-B5C2-E1A9-962D-97C5B0087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FAC6F-8F2F-9966-0EFC-298AEC4C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ED41-CB9A-496C-BFF1-98510AF631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08D45C-15B8-0D4F-ADBF-420735261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3494D-2E15-A69A-41F8-3F24A4D8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AC14-C90B-4DE5-AC2E-6B8A66D1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03FE2-2725-8D41-9A42-27C03EEA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B0D81-9FDD-B464-E488-42C9BDD629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BE239-04E1-5A1A-BFC8-56DA6A77C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44868-45AA-1BA5-9D08-141935424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AED41-CB9A-496C-BFF1-98510AF631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EAFBD-3C97-D8D5-44EF-FB871939A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1F6D0-0AA7-5930-0691-F2BB7653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1AC14-C90B-4DE5-AC2E-6B8A66D1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2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12D743-6486-D4C0-EF37-381C729F4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A2A8-E93B-9B74-A36C-0710A223DB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22D97-5C88-88D4-A631-F9F18CEEE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AED41-CB9A-496C-BFF1-98510AF63104}" type="datetimeFigureOut">
              <a:rPr lang="en-US" smtClean="0"/>
              <a:t>10/13/2022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7255D-5AA8-5E4C-BE09-57ABA5F2D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4F272-D81F-41B0-19A8-1344B377B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1AC14-C90B-4DE5-AC2E-6B8A66D1E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69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79A2F4-FD27-43A3-989E-4CC94B4A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43338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8F79FC-1D44-4CB3-BD68-F280436C9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6939" y="4498843"/>
            <a:ext cx="9144000" cy="13766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C++ Programming</a:t>
            </a:r>
            <a:br>
              <a:rPr lang="en-US" altLang="zh-CN" dirty="0"/>
            </a:br>
            <a:r>
              <a:rPr lang="en-US" altLang="zh-CN" dirty="0"/>
              <a:t>8. Static and Friend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3FFA4-F6FC-4D34-B961-E2C0BE0CF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6939" y="5875498"/>
            <a:ext cx="6242620" cy="982501"/>
          </a:xfrm>
        </p:spPr>
        <p:txBody>
          <a:bodyPr>
            <a:normAutofit fontScale="92500"/>
          </a:bodyPr>
          <a:lstStyle/>
          <a:p>
            <a:pPr algn="l"/>
            <a:r>
              <a:rPr lang="en-US" altLang="zh-CN" dirty="0"/>
              <a:t>Xueyuan Gong</a:t>
            </a:r>
          </a:p>
          <a:p>
            <a:pPr algn="l"/>
            <a:r>
              <a:rPr lang="en-US" altLang="zh-CN" dirty="0"/>
              <a:t>School of Intelligent Systems Science and Engineering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52166-6B7A-4058-A0E3-EE6642F79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7313" y="5165886"/>
            <a:ext cx="13811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067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C52F-3956-9284-9831-EE88A924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30" dirty="0">
                <a:latin typeface="Verdana"/>
                <a:cs typeface="Verdana"/>
              </a:rPr>
              <a:t>Static Data Members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FD275D0-AAF3-0F39-67E5-D55490953789}"/>
              </a:ext>
            </a:extLst>
          </p:cNvPr>
          <p:cNvSpPr txBox="1"/>
          <p:nvPr/>
        </p:nvSpPr>
        <p:spPr>
          <a:xfrm>
            <a:off x="838199" y="1690688"/>
            <a:ext cx="11839114" cy="3063146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The ordinary data members of a class have their own memory space in each object of the class, which can store different values.</a:t>
            </a:r>
          </a:p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dirty="0">
                <a:latin typeface="Verdana"/>
                <a:cs typeface="Verdana"/>
              </a:rPr>
              <a:t>Static data members allocate only one memory space, which is shared by all objects of the class. Thus enabling data sharing between different objects of the same class.</a:t>
            </a:r>
          </a:p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dirty="0">
                <a:latin typeface="Verdana"/>
                <a:cs typeface="Verdana"/>
              </a:rPr>
              <a:t>Static data members have a static lifetime, which exists from the start to the end of the program runtime.</a:t>
            </a:r>
          </a:p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dirty="0">
                <a:latin typeface="Verdana"/>
                <a:cs typeface="Verdana"/>
              </a:rPr>
              <a:t>Declaring static data members:</a:t>
            </a:r>
            <a:endParaRPr sz="2700" dirty="0">
              <a:latin typeface="Verdana"/>
              <a:cs typeface="Verdan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D9DEF69-C429-E9BD-D62E-C2DCC0A262E1}"/>
              </a:ext>
            </a:extLst>
          </p:cNvPr>
          <p:cNvSpPr txBox="1"/>
          <p:nvPr/>
        </p:nvSpPr>
        <p:spPr>
          <a:xfrm>
            <a:off x="2953859" y="4753834"/>
            <a:ext cx="6284281" cy="4937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>
                <a:solidFill>
                  <a:srgbClr val="0070C0"/>
                </a:solidFill>
                <a:latin typeface="Verdana"/>
                <a:cs typeface="Verdana"/>
              </a:rPr>
              <a:t>static</a:t>
            </a:r>
            <a:r>
              <a:rPr lang="en-US" altLang="zh-CN" sz="2700" spc="-10" dirty="0">
                <a:latin typeface="Verdana"/>
                <a:cs typeface="Verdana"/>
              </a:rPr>
              <a:t> </a:t>
            </a:r>
            <a:r>
              <a:rPr lang="en-US" altLang="zh-CN" sz="2700" spc="-10" dirty="0" err="1">
                <a:latin typeface="Verdana"/>
                <a:cs typeface="Verdana"/>
              </a:rPr>
              <a:t>attribute_type</a:t>
            </a:r>
            <a:r>
              <a:rPr lang="en-US" altLang="zh-CN" sz="2700" spc="-10" dirty="0">
                <a:latin typeface="Verdana"/>
                <a:cs typeface="Verdana"/>
              </a:rPr>
              <a:t> </a:t>
            </a:r>
            <a:r>
              <a:rPr lang="en-US" altLang="zh-CN" sz="2700" spc="-10" dirty="0" err="1">
                <a:latin typeface="Verdana"/>
                <a:cs typeface="Verdana"/>
              </a:rPr>
              <a:t>attribute_name</a:t>
            </a:r>
            <a:r>
              <a:rPr lang="en-US" altLang="zh-CN" sz="2700" spc="-10" dirty="0">
                <a:latin typeface="Verdana"/>
                <a:cs typeface="Verdana"/>
              </a:rPr>
              <a:t>;</a:t>
            </a:r>
            <a:endParaRPr lang="en-US" sz="2700" spc="-1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948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C52F-3956-9284-9831-EE88A9241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30" dirty="0">
                <a:latin typeface="Verdana"/>
                <a:cs typeface="Verdana"/>
              </a:rPr>
              <a:t>Static Data Members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FD275D0-AAF3-0F39-67E5-D55490953789}"/>
              </a:ext>
            </a:extLst>
          </p:cNvPr>
          <p:cNvSpPr txBox="1"/>
          <p:nvPr/>
        </p:nvSpPr>
        <p:spPr>
          <a:xfrm>
            <a:off x="838199" y="1690688"/>
            <a:ext cx="11839114" cy="1195968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Note: Static data members are declared inside the class and initialized outside the class.</a:t>
            </a:r>
          </a:p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Initialize the static data members:</a:t>
            </a:r>
            <a:endParaRPr sz="2700" dirty="0">
              <a:latin typeface="Verdana"/>
              <a:cs typeface="Verdan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D9DEF69-C429-E9BD-D62E-C2DCC0A262E1}"/>
              </a:ext>
            </a:extLst>
          </p:cNvPr>
          <p:cNvSpPr txBox="1"/>
          <p:nvPr/>
        </p:nvSpPr>
        <p:spPr>
          <a:xfrm>
            <a:off x="1499124" y="2886656"/>
            <a:ext cx="9193751" cy="4937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 err="1">
                <a:latin typeface="Verdana"/>
                <a:cs typeface="Verdana"/>
              </a:rPr>
              <a:t>attribute_type</a:t>
            </a:r>
            <a:r>
              <a:rPr lang="en-US" altLang="zh-CN" sz="2700" spc="-10" dirty="0">
                <a:latin typeface="Verdana"/>
                <a:cs typeface="Verdana"/>
              </a:rPr>
              <a:t> </a:t>
            </a:r>
            <a:r>
              <a:rPr lang="en-US" altLang="zh-CN" sz="2700" spc="-10" dirty="0" err="1">
                <a:solidFill>
                  <a:srgbClr val="0070C0"/>
                </a:solidFill>
                <a:latin typeface="Verdana"/>
                <a:cs typeface="Verdana"/>
              </a:rPr>
              <a:t>class_name</a:t>
            </a:r>
            <a:r>
              <a:rPr lang="en-US" altLang="zh-CN" sz="2700" spc="-10" dirty="0">
                <a:solidFill>
                  <a:srgbClr val="0070C0"/>
                </a:solidFill>
                <a:latin typeface="Verdana"/>
                <a:cs typeface="Verdana"/>
              </a:rPr>
              <a:t>::</a:t>
            </a:r>
            <a:r>
              <a:rPr lang="en-US" altLang="zh-CN" sz="2700" spc="-10" dirty="0" err="1">
                <a:latin typeface="Verdana"/>
                <a:cs typeface="Verdana"/>
              </a:rPr>
              <a:t>attribute_name</a:t>
            </a:r>
            <a:r>
              <a:rPr lang="en-US" altLang="zh-CN" sz="2700" spc="-10" dirty="0">
                <a:latin typeface="Verdana"/>
                <a:cs typeface="Verdana"/>
              </a:rPr>
              <a:t>=value;</a:t>
            </a:r>
            <a:endParaRPr lang="en-US" sz="2700" spc="-10" dirty="0">
              <a:latin typeface="Verdana"/>
              <a:cs typeface="Verdan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1110D4BC-5E69-3FB8-B3B0-98173CF6FEB8}"/>
              </a:ext>
            </a:extLst>
          </p:cNvPr>
          <p:cNvSpPr txBox="1"/>
          <p:nvPr/>
        </p:nvSpPr>
        <p:spPr>
          <a:xfrm>
            <a:off x="838199" y="3429000"/>
            <a:ext cx="11839114" cy="1528367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Static members are automatically assigned an initial value of 0 if they are not initialized.</a:t>
            </a:r>
          </a:p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dirty="0">
                <a:latin typeface="Verdana"/>
                <a:cs typeface="Verdana"/>
              </a:rPr>
              <a:t>Access static data members through the class name or the object name.</a:t>
            </a:r>
            <a:endParaRPr sz="2700" dirty="0">
              <a:latin typeface="Verdana"/>
              <a:cs typeface="Verdan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825AF408-5CC4-64E2-33D5-8CAEE2E630CC}"/>
              </a:ext>
            </a:extLst>
          </p:cNvPr>
          <p:cNvSpPr txBox="1"/>
          <p:nvPr/>
        </p:nvSpPr>
        <p:spPr>
          <a:xfrm>
            <a:off x="3108062" y="4957367"/>
            <a:ext cx="5975874" cy="4937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 err="1">
                <a:solidFill>
                  <a:srgbClr val="0070C0"/>
                </a:solidFill>
                <a:latin typeface="Verdana"/>
                <a:cs typeface="Verdana"/>
              </a:rPr>
              <a:t>class_name</a:t>
            </a:r>
            <a:r>
              <a:rPr lang="en-US" altLang="zh-CN" sz="2700" spc="-10" dirty="0">
                <a:solidFill>
                  <a:srgbClr val="0070C0"/>
                </a:solidFill>
                <a:latin typeface="Verdana"/>
                <a:cs typeface="Verdana"/>
              </a:rPr>
              <a:t>::</a:t>
            </a:r>
            <a:r>
              <a:rPr lang="en-US" altLang="zh-CN" sz="2700" spc="-10" dirty="0" err="1">
                <a:latin typeface="Verdana"/>
                <a:cs typeface="Verdana"/>
              </a:rPr>
              <a:t>static_data_member</a:t>
            </a:r>
            <a:endParaRPr lang="en-US" sz="2700" spc="-10" dirty="0">
              <a:latin typeface="Verdana"/>
              <a:cs typeface="Verdan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3355EDC4-1FD1-E342-578C-7C0D650616BB}"/>
              </a:ext>
            </a:extLst>
          </p:cNvPr>
          <p:cNvSpPr txBox="1"/>
          <p:nvPr/>
        </p:nvSpPr>
        <p:spPr>
          <a:xfrm>
            <a:off x="3067673" y="5660183"/>
            <a:ext cx="6056651" cy="4937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 err="1">
                <a:solidFill>
                  <a:srgbClr val="0070C0"/>
                </a:solidFill>
                <a:latin typeface="Verdana"/>
                <a:cs typeface="Verdana"/>
              </a:rPr>
              <a:t>object_name.</a:t>
            </a:r>
            <a:r>
              <a:rPr lang="en-US" altLang="zh-CN" sz="2700" spc="-10" dirty="0" err="1">
                <a:latin typeface="Verdana"/>
                <a:cs typeface="Verdana"/>
              </a:rPr>
              <a:t>static_data_member</a:t>
            </a:r>
            <a:endParaRPr lang="en-US" sz="2700" spc="-1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84492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0BFF-3328-9986-8972-AEFB87B1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30" dirty="0">
                <a:latin typeface="Verdana"/>
                <a:cs typeface="Verdana"/>
              </a:rPr>
              <a:t>Static Member Functions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B2F4841-6B96-C1DC-83B1-A492E179B335}"/>
              </a:ext>
            </a:extLst>
          </p:cNvPr>
          <p:cNvSpPr txBox="1"/>
          <p:nvPr/>
        </p:nvSpPr>
        <p:spPr>
          <a:xfrm>
            <a:off x="838199" y="1690688"/>
            <a:ext cx="11839114" cy="1195968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The purpose of static member functions: define public static member functions to access private static data members.</a:t>
            </a:r>
          </a:p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dirty="0">
                <a:latin typeface="Verdana"/>
                <a:cs typeface="Verdana"/>
              </a:rPr>
              <a:t>Declaring static member functions:</a:t>
            </a:r>
            <a:endParaRPr sz="2700" dirty="0">
              <a:latin typeface="Verdana"/>
              <a:cs typeface="Verdana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202F9FC-8FFA-8E04-3246-EF13715CD345}"/>
              </a:ext>
            </a:extLst>
          </p:cNvPr>
          <p:cNvSpPr txBox="1"/>
          <p:nvPr/>
        </p:nvSpPr>
        <p:spPr>
          <a:xfrm>
            <a:off x="1896029" y="2886656"/>
            <a:ext cx="8399942" cy="4937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>
                <a:solidFill>
                  <a:srgbClr val="0070C0"/>
                </a:solidFill>
                <a:latin typeface="Verdana"/>
                <a:cs typeface="Verdana"/>
              </a:rPr>
              <a:t>static</a:t>
            </a:r>
            <a:r>
              <a:rPr lang="en-US" altLang="zh-CN" sz="2700" spc="-10" dirty="0">
                <a:latin typeface="Verdana"/>
                <a:cs typeface="Verdana"/>
              </a:rPr>
              <a:t> </a:t>
            </a:r>
            <a:r>
              <a:rPr lang="en-US" altLang="zh-CN" sz="2700" spc="-10" dirty="0" err="1">
                <a:latin typeface="Verdana"/>
                <a:cs typeface="Verdana"/>
              </a:rPr>
              <a:t>return_value</a:t>
            </a:r>
            <a:r>
              <a:rPr lang="en-US" altLang="zh-CN" sz="2700" spc="-10" dirty="0">
                <a:latin typeface="Verdana"/>
                <a:cs typeface="Verdana"/>
              </a:rPr>
              <a:t> </a:t>
            </a:r>
            <a:r>
              <a:rPr lang="en-US" altLang="zh-CN" sz="2700" spc="-10" dirty="0" err="1">
                <a:latin typeface="Verdana"/>
                <a:cs typeface="Verdana"/>
              </a:rPr>
              <a:t>function_name</a:t>
            </a:r>
            <a:r>
              <a:rPr lang="en-US" altLang="zh-CN" sz="2700" spc="-10" dirty="0">
                <a:latin typeface="Verdana"/>
                <a:cs typeface="Verdana"/>
              </a:rPr>
              <a:t>(arguments);</a:t>
            </a:r>
            <a:endParaRPr lang="en-US" sz="2700" spc="-10" dirty="0">
              <a:latin typeface="Verdana"/>
              <a:cs typeface="Verdan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437855E-DCC1-BEC2-910F-2E3E4E967984}"/>
              </a:ext>
            </a:extLst>
          </p:cNvPr>
          <p:cNvSpPr txBox="1"/>
          <p:nvPr/>
        </p:nvSpPr>
        <p:spPr>
          <a:xfrm>
            <a:off x="838199" y="3380381"/>
            <a:ext cx="11839114" cy="42857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Access static member functions:</a:t>
            </a:r>
            <a:endParaRPr sz="2700" dirty="0">
              <a:latin typeface="Verdana"/>
              <a:cs typeface="Verdana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3980E43E-33FF-4ED3-708F-0F8F7A28CE4F}"/>
              </a:ext>
            </a:extLst>
          </p:cNvPr>
          <p:cNvSpPr txBox="1"/>
          <p:nvPr/>
        </p:nvSpPr>
        <p:spPr>
          <a:xfrm>
            <a:off x="1626572" y="3808960"/>
            <a:ext cx="8938856" cy="4937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 err="1">
                <a:solidFill>
                  <a:srgbClr val="0070C0"/>
                </a:solidFill>
                <a:latin typeface="Verdana"/>
                <a:cs typeface="Verdana"/>
              </a:rPr>
              <a:t>class_name</a:t>
            </a:r>
            <a:r>
              <a:rPr lang="en-US" altLang="zh-CN" sz="2700" spc="-10" dirty="0">
                <a:solidFill>
                  <a:srgbClr val="0070C0"/>
                </a:solidFill>
                <a:latin typeface="Verdana"/>
                <a:cs typeface="Verdana"/>
              </a:rPr>
              <a:t>::</a:t>
            </a:r>
            <a:r>
              <a:rPr lang="en-US" altLang="zh-CN" sz="2700" spc="-10" dirty="0" err="1">
                <a:latin typeface="Verdana"/>
                <a:cs typeface="Verdana"/>
              </a:rPr>
              <a:t>static_member_function</a:t>
            </a:r>
            <a:r>
              <a:rPr lang="en-US" altLang="zh-CN" sz="2700" spc="-10" dirty="0">
                <a:latin typeface="Verdana"/>
                <a:cs typeface="Verdana"/>
              </a:rPr>
              <a:t>(parameters)</a:t>
            </a:r>
            <a:endParaRPr lang="en-US" sz="2700" spc="-10" dirty="0">
              <a:latin typeface="Verdana"/>
              <a:cs typeface="Verdana"/>
            </a:endParaRP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58E7DD39-2C85-7B10-7D7A-00EBF143BA0E}"/>
              </a:ext>
            </a:extLst>
          </p:cNvPr>
          <p:cNvSpPr txBox="1"/>
          <p:nvPr/>
        </p:nvSpPr>
        <p:spPr>
          <a:xfrm>
            <a:off x="1593020" y="4484401"/>
            <a:ext cx="9005960" cy="4937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 err="1">
                <a:solidFill>
                  <a:srgbClr val="0070C0"/>
                </a:solidFill>
                <a:latin typeface="Verdana"/>
                <a:cs typeface="Verdana"/>
              </a:rPr>
              <a:t>object_name.</a:t>
            </a:r>
            <a:r>
              <a:rPr lang="en-US" altLang="zh-CN" sz="2700" spc="-10" dirty="0" err="1">
                <a:latin typeface="Verdana"/>
                <a:cs typeface="Verdana"/>
              </a:rPr>
              <a:t>static_member_function</a:t>
            </a:r>
            <a:r>
              <a:rPr lang="en-US" altLang="zh-CN" sz="2700" spc="-10" dirty="0">
                <a:latin typeface="Verdana"/>
                <a:cs typeface="Verdana"/>
              </a:rPr>
              <a:t>(parameters)</a:t>
            </a:r>
            <a:endParaRPr lang="en-US" sz="2700" spc="-1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93913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0BFF-3328-9986-8972-AEFB87B1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30" dirty="0">
                <a:latin typeface="Verdana"/>
                <a:cs typeface="Verdana"/>
              </a:rPr>
              <a:t>Static Member Functions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B2F4841-6B96-C1DC-83B1-A492E179B335}"/>
              </a:ext>
            </a:extLst>
          </p:cNvPr>
          <p:cNvSpPr txBox="1"/>
          <p:nvPr/>
        </p:nvSpPr>
        <p:spPr>
          <a:xfrm>
            <a:off x="838199" y="1690688"/>
            <a:ext cx="11839114" cy="416293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Several notes for static members:</a:t>
            </a:r>
          </a:p>
          <a:p>
            <a:pPr marL="758190" marR="849630" lvl="1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Static members can be accessed in two ways: by class name or by object name.</a:t>
            </a:r>
          </a:p>
          <a:p>
            <a:pPr marL="758190" marR="849630" lvl="1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dirty="0">
                <a:latin typeface="Verdana"/>
                <a:cs typeface="Verdana"/>
              </a:rPr>
              <a:t>The initialization of static data members must be outside the class, and cannot be initialized through the constructor.</a:t>
            </a:r>
          </a:p>
          <a:p>
            <a:pPr marL="758190" marR="849630" lvl="1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dirty="0">
                <a:latin typeface="Verdana"/>
                <a:cs typeface="Verdana"/>
              </a:rPr>
              <a:t>The </a:t>
            </a:r>
            <a:r>
              <a:rPr lang="en-US" altLang="zh-CN" sz="2700" dirty="0">
                <a:latin typeface="Verdana"/>
                <a:cs typeface="Verdana"/>
              </a:rPr>
              <a:t>purpose</a:t>
            </a:r>
            <a:r>
              <a:rPr lang="en-US" sz="2700" dirty="0">
                <a:latin typeface="Verdana"/>
                <a:cs typeface="Verdana"/>
              </a:rPr>
              <a:t> of static member functions is to access the private static data members. Do not try to access non-static data members.</a:t>
            </a:r>
          </a:p>
          <a:p>
            <a:pPr marL="758190" marR="849630" lvl="1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dirty="0">
                <a:latin typeface="Verdana"/>
                <a:cs typeface="Verdana"/>
              </a:rPr>
              <a:t>Static member functions do not have “</a:t>
            </a:r>
            <a:r>
              <a:rPr lang="en-US" sz="2700" i="1" dirty="0">
                <a:latin typeface="Verdana"/>
                <a:cs typeface="Verdana"/>
              </a:rPr>
              <a:t>this</a:t>
            </a:r>
            <a:r>
              <a:rPr lang="en-US" sz="2700" dirty="0">
                <a:latin typeface="Verdana"/>
                <a:cs typeface="Verdana"/>
              </a:rPr>
              <a:t>” pointer, because they do not belong to any object.</a:t>
            </a:r>
            <a:endParaRPr sz="27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5610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0BFF-3328-9986-8972-AEFB87B1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30" dirty="0">
                <a:latin typeface="Verdana"/>
                <a:cs typeface="Verdana"/>
              </a:rPr>
              <a:t>Friend Functions</a:t>
            </a:r>
            <a:endParaRPr lang="en-US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B2F4841-6B96-C1DC-83B1-A492E179B335}"/>
              </a:ext>
            </a:extLst>
          </p:cNvPr>
          <p:cNvSpPr txBox="1"/>
          <p:nvPr/>
        </p:nvSpPr>
        <p:spPr>
          <a:xfrm>
            <a:off x="838199" y="1690688"/>
            <a:ext cx="11839114" cy="1195968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The keyword friend is used to specify that it can access the private members of the class.</a:t>
            </a:r>
          </a:p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Declaring a function as the friend function:</a:t>
            </a:r>
            <a:endParaRPr sz="2700" dirty="0">
              <a:latin typeface="Verdana"/>
              <a:cs typeface="Verdan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26CF444-414F-872E-C5E9-72EB09AC3413}"/>
              </a:ext>
            </a:extLst>
          </p:cNvPr>
          <p:cNvSpPr txBox="1"/>
          <p:nvPr/>
        </p:nvSpPr>
        <p:spPr>
          <a:xfrm>
            <a:off x="1896029" y="2886656"/>
            <a:ext cx="8399942" cy="4937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>
                <a:solidFill>
                  <a:srgbClr val="0070C0"/>
                </a:solidFill>
                <a:latin typeface="Verdana"/>
                <a:cs typeface="Verdana"/>
              </a:rPr>
              <a:t>friend</a:t>
            </a:r>
            <a:r>
              <a:rPr lang="en-US" altLang="zh-CN" sz="2700" spc="-10" dirty="0">
                <a:latin typeface="Verdana"/>
                <a:cs typeface="Verdana"/>
              </a:rPr>
              <a:t> </a:t>
            </a:r>
            <a:r>
              <a:rPr lang="en-US" altLang="zh-CN" sz="2700" spc="-10" dirty="0" err="1">
                <a:latin typeface="Verdana"/>
                <a:cs typeface="Verdana"/>
              </a:rPr>
              <a:t>return_value</a:t>
            </a:r>
            <a:r>
              <a:rPr lang="en-US" altLang="zh-CN" sz="2700" spc="-10" dirty="0">
                <a:latin typeface="Verdana"/>
                <a:cs typeface="Verdana"/>
              </a:rPr>
              <a:t> </a:t>
            </a:r>
            <a:r>
              <a:rPr lang="en-US" altLang="zh-CN" sz="2700" spc="-10" dirty="0" err="1">
                <a:latin typeface="Verdana"/>
                <a:cs typeface="Verdana"/>
              </a:rPr>
              <a:t>function_name</a:t>
            </a:r>
            <a:r>
              <a:rPr lang="en-US" altLang="zh-CN" sz="2700" spc="-10" dirty="0">
                <a:latin typeface="Verdana"/>
                <a:cs typeface="Verdana"/>
              </a:rPr>
              <a:t>(arguments);</a:t>
            </a:r>
            <a:endParaRPr lang="en-US" sz="2700" spc="-10" dirty="0">
              <a:latin typeface="Verdana"/>
              <a:cs typeface="Verdana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ED7DC71-D615-D5F6-9F96-3D7AA3BD6B81}"/>
              </a:ext>
            </a:extLst>
          </p:cNvPr>
          <p:cNvSpPr txBox="1"/>
          <p:nvPr/>
        </p:nvSpPr>
        <p:spPr>
          <a:xfrm>
            <a:off x="838199" y="3429000"/>
            <a:ext cx="11839114" cy="428579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Declaring a member function as the friend function:</a:t>
            </a:r>
            <a:endParaRPr lang="en-US" sz="2700" dirty="0">
              <a:latin typeface="Verdana"/>
              <a:cs typeface="Verdana"/>
            </a:endParaRPr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8CB9DDA3-23B6-907E-1E4A-58FC9C11A875}"/>
              </a:ext>
            </a:extLst>
          </p:cNvPr>
          <p:cNvSpPr txBox="1"/>
          <p:nvPr/>
        </p:nvSpPr>
        <p:spPr>
          <a:xfrm>
            <a:off x="568171" y="3857579"/>
            <a:ext cx="11055658" cy="49372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>
                <a:solidFill>
                  <a:srgbClr val="0070C0"/>
                </a:solidFill>
                <a:latin typeface="Verdana"/>
                <a:cs typeface="Verdana"/>
              </a:rPr>
              <a:t>friend</a:t>
            </a:r>
            <a:r>
              <a:rPr lang="en-US" altLang="zh-CN" sz="2700" spc="-10" dirty="0">
                <a:latin typeface="Verdana"/>
                <a:cs typeface="Verdana"/>
              </a:rPr>
              <a:t> </a:t>
            </a:r>
            <a:r>
              <a:rPr lang="en-US" altLang="zh-CN" sz="2700" spc="-10" dirty="0" err="1">
                <a:latin typeface="Verdana"/>
                <a:cs typeface="Verdana"/>
              </a:rPr>
              <a:t>return_value</a:t>
            </a:r>
            <a:r>
              <a:rPr lang="en-US" altLang="zh-CN" sz="2700" spc="-10" dirty="0">
                <a:latin typeface="Verdana"/>
                <a:cs typeface="Verdana"/>
              </a:rPr>
              <a:t> </a:t>
            </a:r>
            <a:r>
              <a:rPr lang="en-US" altLang="zh-CN" sz="2700" spc="-10" dirty="0" err="1">
                <a:solidFill>
                  <a:srgbClr val="0070C0"/>
                </a:solidFill>
                <a:latin typeface="Verdana"/>
                <a:cs typeface="Verdana"/>
              </a:rPr>
              <a:t>class_name</a:t>
            </a:r>
            <a:r>
              <a:rPr lang="en-US" altLang="zh-CN" sz="2700" spc="-10" dirty="0">
                <a:solidFill>
                  <a:srgbClr val="0070C0"/>
                </a:solidFill>
                <a:latin typeface="Verdana"/>
                <a:cs typeface="Verdana"/>
              </a:rPr>
              <a:t>::</a:t>
            </a:r>
            <a:r>
              <a:rPr lang="en-US" altLang="zh-CN" sz="2700" spc="-10" dirty="0" err="1">
                <a:latin typeface="Verdana"/>
                <a:cs typeface="Verdana"/>
              </a:rPr>
              <a:t>function_name</a:t>
            </a:r>
            <a:r>
              <a:rPr lang="en-US" altLang="zh-CN" sz="2700" spc="-10" dirty="0">
                <a:latin typeface="Verdana"/>
                <a:cs typeface="Verdana"/>
              </a:rPr>
              <a:t>(arguments);</a:t>
            </a:r>
            <a:endParaRPr lang="en-US" sz="2700" spc="-1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63501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0BFF-3328-9986-8972-AEFB87B1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30" dirty="0">
                <a:latin typeface="Verdana"/>
                <a:cs typeface="Verdana"/>
              </a:rPr>
              <a:t>Friend Functions</a:t>
            </a:r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ED7DC71-D615-D5F6-9F96-3D7AA3BD6B81}"/>
              </a:ext>
            </a:extLst>
          </p:cNvPr>
          <p:cNvSpPr txBox="1"/>
          <p:nvPr/>
        </p:nvSpPr>
        <p:spPr>
          <a:xfrm>
            <a:off x="838200" y="1690688"/>
            <a:ext cx="11839114" cy="2295757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When friend functions are not member functions. They are generally declared in the class and defined outside the class.</a:t>
            </a:r>
          </a:p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The declaration of friend functions can be placed in any position in the class declaration.</a:t>
            </a:r>
          </a:p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Friend functions can access all members of the class by object name, including private members.</a:t>
            </a:r>
            <a:endParaRPr sz="27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170609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0BFF-3328-9986-8972-AEFB87B1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30" dirty="0">
                <a:latin typeface="Verdana"/>
                <a:cs typeface="Verdana"/>
              </a:rPr>
              <a:t>Friend Class</a:t>
            </a:r>
            <a:endParaRPr lang="en-US" dirty="0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ED7DC71-D615-D5F6-9F96-3D7AA3BD6B81}"/>
              </a:ext>
            </a:extLst>
          </p:cNvPr>
          <p:cNvSpPr txBox="1"/>
          <p:nvPr/>
        </p:nvSpPr>
        <p:spPr>
          <a:xfrm>
            <a:off x="838200" y="1690688"/>
            <a:ext cx="11839114" cy="1195968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An entire class can be declared as a friend of another class, called a friend class.</a:t>
            </a:r>
          </a:p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Declaring a friend class: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EE975B7-1921-E2FE-6434-99C09E32574C}"/>
              </a:ext>
            </a:extLst>
          </p:cNvPr>
          <p:cNvSpPr txBox="1"/>
          <p:nvPr/>
        </p:nvSpPr>
        <p:spPr>
          <a:xfrm>
            <a:off x="3664050" y="2886656"/>
            <a:ext cx="4863900" cy="1288814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>
                <a:solidFill>
                  <a:srgbClr val="0070C0"/>
                </a:solidFill>
                <a:latin typeface="Verdana"/>
                <a:cs typeface="Verdana"/>
              </a:rPr>
              <a:t>friend</a:t>
            </a:r>
            <a:r>
              <a:rPr lang="en-US" altLang="zh-CN" sz="2700" spc="-10" dirty="0">
                <a:latin typeface="Verdana"/>
                <a:cs typeface="Verdana"/>
              </a:rPr>
              <a:t> class </a:t>
            </a:r>
            <a:r>
              <a:rPr lang="en-US" altLang="zh-CN" sz="2700" spc="-10" dirty="0" err="1">
                <a:latin typeface="Verdana"/>
                <a:cs typeface="Verdana"/>
              </a:rPr>
              <a:t>class_name</a:t>
            </a:r>
            <a:r>
              <a:rPr lang="en-US" altLang="zh-CN" sz="2700" spc="-10" dirty="0">
                <a:latin typeface="Verdana"/>
                <a:cs typeface="Verdana"/>
              </a:rPr>
              <a:t>{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>
                <a:latin typeface="Verdana"/>
                <a:cs typeface="Verdana"/>
              </a:rPr>
              <a:t>	……</a:t>
            </a:r>
          </a:p>
          <a:p>
            <a:pPr marL="12700">
              <a:lnSpc>
                <a:spcPts val="3110"/>
              </a:lnSpc>
              <a:tabLst>
                <a:tab pos="300990" algn="l"/>
                <a:tab pos="301625" algn="l"/>
              </a:tabLst>
            </a:pPr>
            <a:r>
              <a:rPr lang="en-US" altLang="zh-CN" sz="2700" spc="-10" dirty="0">
                <a:latin typeface="Verdana"/>
                <a:cs typeface="Verdana"/>
              </a:rPr>
              <a:t>};</a:t>
            </a:r>
            <a:endParaRPr lang="en-US" sz="2700" spc="-10" dirty="0">
              <a:latin typeface="Verdana"/>
              <a:cs typeface="Verdana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B10D463-4286-EB93-5559-9504C355F1F5}"/>
              </a:ext>
            </a:extLst>
          </p:cNvPr>
          <p:cNvSpPr txBox="1"/>
          <p:nvPr/>
        </p:nvSpPr>
        <p:spPr>
          <a:xfrm>
            <a:off x="838200" y="4356724"/>
            <a:ext cx="11839114" cy="1195968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spc="-130" dirty="0">
                <a:latin typeface="Verdana"/>
                <a:cs typeface="Verdana"/>
              </a:rPr>
              <a:t>The declaration of a friend class can be anywhere in the class.</a:t>
            </a:r>
          </a:p>
          <a:p>
            <a:pPr marL="300990" marR="849630" indent="-288290">
              <a:lnSpc>
                <a:spcPct val="79600"/>
              </a:lnSpc>
              <a:spcBef>
                <a:spcPts val="750"/>
              </a:spcBef>
              <a:buFont typeface="Arial"/>
              <a:buChar char="•"/>
              <a:tabLst>
                <a:tab pos="300990" algn="l"/>
                <a:tab pos="301625" algn="l"/>
              </a:tabLst>
            </a:pPr>
            <a:r>
              <a:rPr lang="en-US" sz="2700" dirty="0">
                <a:latin typeface="Verdana"/>
                <a:cs typeface="Verdana"/>
              </a:rPr>
              <a:t>All member functions of the friend class will become friend functions.</a:t>
            </a:r>
            <a:endParaRPr sz="27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5860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528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C++ Programming 8. Static and Friend</vt:lpstr>
      <vt:lpstr>Static Data Members</vt:lpstr>
      <vt:lpstr>Static Data Members</vt:lpstr>
      <vt:lpstr>Static Member Functions</vt:lpstr>
      <vt:lpstr>Static Member Functions</vt:lpstr>
      <vt:lpstr>Friend Functions</vt:lpstr>
      <vt:lpstr>Friend Functions</vt:lpstr>
      <vt:lpstr>Friend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 8. Static and Friend</dc:title>
  <dc:creator>GONG Xueyuan</dc:creator>
  <cp:lastModifiedBy>GONG Xueyuan</cp:lastModifiedBy>
  <cp:revision>50</cp:revision>
  <dcterms:created xsi:type="dcterms:W3CDTF">2022-10-13T07:54:40Z</dcterms:created>
  <dcterms:modified xsi:type="dcterms:W3CDTF">2022-10-13T09:38:19Z</dcterms:modified>
</cp:coreProperties>
</file>