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8" r:id="rId5"/>
    <p:sldId id="274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551A-1C94-8E1E-0686-C6C5A9F5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77DEF-5D42-53C1-6A37-7DC7AF826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D09D-4EA3-2F71-037D-909D0E1E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0AC7-440B-D297-8DDB-89D38555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4204-9BED-A5F2-067B-404C72EB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6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C1CD-0B2B-DBAA-DEC4-5ABD7B0B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A312-1D34-CDD5-8861-271A142C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AEA3E-F13C-56DC-2D53-2913BF6A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E4E4-5D8B-6C81-BB27-D8D9336D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4A35-0454-E97E-575C-23545DAF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4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77FDB-0062-EF40-CD8D-4F2C38DD5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83E5C-AF0C-BB07-18E7-C24D286A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B710-5AB1-90AD-8288-86730549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1DB3-1823-8932-9913-69C4CC25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4AC4-3114-3F97-DF07-737DF0C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5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438E-8829-7B83-E292-C636E23B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EDE7-87EC-7E09-BC23-6DBE8B27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20CA-08FE-0BD8-6BEF-2089E6AA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2909-5396-FE9E-C5EC-1B2808C9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6035-7BB5-AB9D-0159-D26DD6AB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D646-AB2F-608B-75A9-EB330745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59DA6-60EF-FFA6-AD7F-0722140F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5957-B49E-93E6-0479-C2FB54AB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108F3-0DC5-8B3D-D755-48181660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F315-C236-46FB-C6EA-DE847B75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8A59-3806-B0D9-1A13-A162256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719A-0038-06A8-F3F4-3210AC627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77B1F-D957-9E2B-6E1C-C1B256B48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E8F75-DC9A-FC02-DA1D-221CABB5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5E8A-BEF9-52E8-5436-144BA6D7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A14F-74F4-CDE6-A11D-ED30A256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0DB1-CB9F-5C7D-5F3A-4853B31E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C391-821F-57BE-1BD0-C885E329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7D838-FDBE-6B93-661C-87A75D1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B313F-B84D-EA7E-946E-2648E9527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DE2B5-60A1-6380-B61A-F80B37F43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D4A2C-7B8F-D000-FBAF-B1E07DEF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DBD2A-0074-7642-564B-AB9485F0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8309C-9F56-E169-1325-336A24CC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4E9C-9918-48A6-1905-A9AE73F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20AA-CAAF-3CF0-39B7-7F27867B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504B1-069F-664D-AABA-2AF430A2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778BC-5FDA-9776-0754-BFB51029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A96BC-EB22-D72F-2823-E399BD25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A229E-E47C-B95A-1103-D32F8386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CBB3-60BD-36F3-7E9B-6B773FF1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2C56-235D-B0E1-4EF0-B4608039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0CC4-7F05-E2E1-0AB2-18DB769C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B2692-3F2D-0C87-E5B3-B5EA0B3D0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18178-A4C2-2473-094E-EEF83A83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42D98-24C3-7A69-24DB-64934B83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763D7-8C41-BF77-7D56-DCA23416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50C4-BD00-7C49-7705-32F12605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C0976-944C-3B87-0D95-8A7AA448C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8DDE-2949-753D-5FDD-9C8A01848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0B94D-6B25-1319-441F-D839F270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E44B-0154-9CF4-76AE-601066D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C616-F204-E5B9-23F1-9F2D4396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ED5A5-ACD9-8684-215A-FCFA4DFB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565A-9145-0622-7DB8-EE191603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5436-C563-D562-DD5E-C4FD79D6F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CD13-78EB-40A2-B8A6-4439E915FCF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06ED-27F3-BABA-59C2-13EF4CB4A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9FEA-6368-55B3-20DD-B0F498512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C++ Programming</a:t>
            </a:r>
            <a:br>
              <a:rPr lang="en-US" altLang="zh-CN" dirty="0"/>
            </a:br>
            <a:r>
              <a:rPr lang="en-US" altLang="zh-CN" dirty="0"/>
              <a:t>9. Inheritance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1D882-495D-3A80-927D-D805E9FE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Public, Protected, and Private Inheritance</a:t>
            </a:r>
            <a:endParaRPr lang="zh-CN" altLang="en-US" dirty="0"/>
          </a:p>
        </p:txBody>
      </p:sp>
      <p:graphicFrame>
        <p:nvGraphicFramePr>
          <p:cNvPr id="4" name="内容占位符 43009">
            <a:extLst>
              <a:ext uri="{FF2B5EF4-FFF2-40B4-BE49-F238E27FC236}">
                <a16:creationId xmlns:a16="http://schemas.microsoft.com/office/drawing/2014/main" id="{A8C48CD4-F254-382F-2679-AC7360C268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386054"/>
              </p:ext>
            </p:extLst>
          </p:nvPr>
        </p:nvGraphicFramePr>
        <p:xfrm>
          <a:off x="3090930" y="2102476"/>
          <a:ext cx="5375321" cy="4114801"/>
        </p:xfrm>
        <a:graphic>
          <a:graphicData uri="http://schemas.openxmlformats.org/drawingml/2006/table">
            <a:tbl>
              <a:tblPr/>
              <a:tblGrid>
                <a:gridCol w="85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inheritance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inheritance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Protected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inheritance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Derived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Derived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Derived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 → inaccessible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 → inaccessible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 → inaccessible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 →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 →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 →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protected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protected  → private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protected → protected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protected →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protected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70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55EA-F917-7548-1385-61FB6B1E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84EE-1906-EDF9-4D8F-43E227E8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defining a new class, if it contains the properties and methods of an existing class, you can use the existing class to define the new class</a:t>
            </a:r>
          </a:p>
          <a:p>
            <a:r>
              <a:rPr lang="en-US" dirty="0"/>
              <a:t>The new class not only can get the characteristics of the existing class, but also add new characteristics of its own</a:t>
            </a:r>
          </a:p>
          <a:p>
            <a:r>
              <a:rPr lang="en-US" dirty="0"/>
              <a:t>In this way, instead of defining a brand new class, you only need to define properties and methods by inheriting existing classes. Thus, reducing the amount of code written and increasing the reusability of code</a:t>
            </a:r>
          </a:p>
        </p:txBody>
      </p:sp>
    </p:spTree>
    <p:extLst>
      <p:ext uri="{BB962C8B-B14F-4D97-AF65-F5344CB8AC3E}">
        <p14:creationId xmlns:p14="http://schemas.microsoft.com/office/powerpoint/2010/main" val="247944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6A29-80F7-862D-C650-8849934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Define a derived class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661E08D-BF13-36D3-2541-E76FFE9718DF}"/>
              </a:ext>
            </a:extLst>
          </p:cNvPr>
          <p:cNvSpPr txBox="1"/>
          <p:nvPr/>
        </p:nvSpPr>
        <p:spPr>
          <a:xfrm>
            <a:off x="615888" y="2196715"/>
            <a:ext cx="10960223" cy="367408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latin typeface="Verdana"/>
                <a:cs typeface="Verdana"/>
              </a:rPr>
              <a:t>class</a:t>
            </a:r>
            <a:r>
              <a:rPr lang="en-US" sz="2700" spc="-10" dirty="0">
                <a:latin typeface="Verdana"/>
                <a:cs typeface="Verdana"/>
              </a:rPr>
              <a:t>  </a:t>
            </a:r>
            <a:r>
              <a:rPr lang="en-US" sz="2700" spc="-10" dirty="0" err="1">
                <a:solidFill>
                  <a:srgbClr val="0070C0"/>
                </a:solidFill>
                <a:latin typeface="Verdana"/>
                <a:cs typeface="Verdana"/>
              </a:rPr>
              <a:t>derived_class_name:inheritance_type</a:t>
            </a:r>
            <a:r>
              <a:rPr lang="en-US" sz="2700" spc="-10" dirty="0">
                <a:solidFill>
                  <a:srgbClr val="0070C0"/>
                </a:solidFill>
                <a:latin typeface="Verdana"/>
                <a:cs typeface="Verdana"/>
              </a:rPr>
              <a:t>  </a:t>
            </a:r>
            <a:r>
              <a:rPr lang="en-US" sz="2700" spc="-10" dirty="0" err="1">
                <a:solidFill>
                  <a:srgbClr val="0070C0"/>
                </a:solidFill>
                <a:latin typeface="Verdana"/>
                <a:cs typeface="Verdana"/>
              </a:rPr>
              <a:t>base_class_name</a:t>
            </a:r>
            <a:endParaRPr lang="en-US" sz="2700" spc="-10" dirty="0">
              <a:solidFill>
                <a:srgbClr val="0070C0"/>
              </a:solidFill>
              <a:latin typeface="Verdana"/>
              <a:cs typeface="Verdana"/>
            </a:endParaRP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public: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variables and functions;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private: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variables and functions;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protected: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variables and functions;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};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0C0D681-E96A-0508-F7C6-168031CE2F5D}"/>
              </a:ext>
            </a:extLst>
          </p:cNvPr>
          <p:cNvSpPr txBox="1"/>
          <p:nvPr/>
        </p:nvSpPr>
        <p:spPr>
          <a:xfrm>
            <a:off x="838200" y="1690688"/>
            <a:ext cx="5382296" cy="4285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altLang="zh-CN" sz="2700" spc="-15" dirty="0">
                <a:latin typeface="Verdana"/>
                <a:cs typeface="Verdana"/>
              </a:rPr>
              <a:t>Single class inheritance</a:t>
            </a:r>
            <a:r>
              <a:rPr lang="en-US" sz="2700" spc="-15" dirty="0">
                <a:latin typeface="Verdana"/>
                <a:cs typeface="Verdan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9745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6A29-80F7-862D-C650-8849934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Define a derived class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661E08D-BF13-36D3-2541-E76FFE9718DF}"/>
              </a:ext>
            </a:extLst>
          </p:cNvPr>
          <p:cNvSpPr txBox="1"/>
          <p:nvPr/>
        </p:nvSpPr>
        <p:spPr>
          <a:xfrm>
            <a:off x="615888" y="2196715"/>
            <a:ext cx="11715633" cy="4071627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latin typeface="Verdana"/>
                <a:cs typeface="Verdana"/>
              </a:rPr>
              <a:t>class</a:t>
            </a:r>
            <a:r>
              <a:rPr lang="en-US" sz="2700" spc="-10" dirty="0">
                <a:latin typeface="Verdana"/>
                <a:cs typeface="Verdana"/>
              </a:rPr>
              <a:t>  </a:t>
            </a:r>
            <a:r>
              <a:rPr lang="en-US" sz="2700" spc="-10" dirty="0" err="1">
                <a:solidFill>
                  <a:srgbClr val="0070C0"/>
                </a:solidFill>
                <a:latin typeface="Verdana"/>
                <a:cs typeface="Verdana"/>
              </a:rPr>
              <a:t>derived_class_name:inheritance_type</a:t>
            </a:r>
            <a:r>
              <a:rPr lang="en-US" sz="2700" spc="-10" dirty="0">
                <a:solidFill>
                  <a:srgbClr val="0070C0"/>
                </a:solidFill>
                <a:latin typeface="Verdana"/>
                <a:cs typeface="Verdana"/>
              </a:rPr>
              <a:t>  base_class_name1,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 err="1">
                <a:solidFill>
                  <a:srgbClr val="0070C0"/>
                </a:solidFill>
                <a:latin typeface="Verdana"/>
                <a:cs typeface="Verdana"/>
              </a:rPr>
              <a:t>inheritance_type</a:t>
            </a:r>
            <a:r>
              <a:rPr lang="en-US" altLang="zh-CN" sz="2700" spc="-10" dirty="0">
                <a:solidFill>
                  <a:srgbClr val="0070C0"/>
                </a:solidFill>
                <a:latin typeface="Verdana"/>
                <a:cs typeface="Verdana"/>
              </a:rPr>
              <a:t>  base_class_name2, </a:t>
            </a:r>
            <a:r>
              <a:rPr lang="en-US" sz="2700" spc="-10" dirty="0">
                <a:solidFill>
                  <a:srgbClr val="0070C0"/>
                </a:solidFill>
                <a:latin typeface="Verdana"/>
                <a:cs typeface="Verdana"/>
              </a:rPr>
              <a:t>…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public: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variables and functions;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private: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variables and functions;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protected: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    variables and functions;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};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0C0D681-E96A-0508-F7C6-168031CE2F5D}"/>
              </a:ext>
            </a:extLst>
          </p:cNvPr>
          <p:cNvSpPr txBox="1"/>
          <p:nvPr/>
        </p:nvSpPr>
        <p:spPr>
          <a:xfrm>
            <a:off x="838200" y="1690688"/>
            <a:ext cx="6341772" cy="4285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altLang="zh-CN" sz="2700" spc="-15" dirty="0">
                <a:latin typeface="Verdana"/>
                <a:cs typeface="Verdana"/>
              </a:rPr>
              <a:t>Multiple classes inheritance</a:t>
            </a:r>
            <a:r>
              <a:rPr lang="en-US" sz="2700" spc="-15" dirty="0">
                <a:latin typeface="Verdana"/>
                <a:cs typeface="Verdan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7173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0F07A-FBA5-C4F9-1738-B7133AE5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Inheritance may cause Problems</a:t>
            </a:r>
            <a:endParaRPr lang="zh-CN" altLang="en-US" dirty="0"/>
          </a:p>
        </p:txBody>
      </p:sp>
      <p:graphicFrame>
        <p:nvGraphicFramePr>
          <p:cNvPr id="4" name="对象 150531">
            <a:extLst>
              <a:ext uri="{FF2B5EF4-FFF2-40B4-BE49-F238E27FC236}">
                <a16:creationId xmlns:a16="http://schemas.microsoft.com/office/drawing/2014/main" id="{5AB9395B-2094-0F5D-DC5B-E895A0CF5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581428"/>
              </p:ext>
            </p:extLst>
          </p:nvPr>
        </p:nvGraphicFramePr>
        <p:xfrm>
          <a:off x="3962400" y="1690688"/>
          <a:ext cx="4267200" cy="270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47200" imgH="1499040" progId="Visio.Drawing.6">
                  <p:embed/>
                </p:oleObj>
              </mc:Choice>
              <mc:Fallback>
                <p:oleObj r:id="rId2" imgW="2347200" imgH="1499040" progId="Visio.Drawing.6">
                  <p:embed/>
                  <p:pic>
                    <p:nvPicPr>
                      <p:cNvPr id="88068" name="对象 150531">
                        <a:extLst>
                          <a:ext uri="{FF2B5EF4-FFF2-40B4-BE49-F238E27FC236}">
                            <a16:creationId xmlns:a16="http://schemas.microsoft.com/office/drawing/2014/main" id="{F8E6FC4B-DE25-49C4-8AA5-FE1EF8C1D0C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90688"/>
                        <a:ext cx="4267200" cy="270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68B97F-8F88-E87D-EB3C-1204C9FB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0550"/>
            <a:ext cx="10515600" cy="1980082"/>
          </a:xfrm>
        </p:spPr>
        <p:txBody>
          <a:bodyPr/>
          <a:lstStyle/>
          <a:p>
            <a:r>
              <a:rPr lang="en-US" dirty="0"/>
              <a:t>Multiple inheritance may lead to ambiguity</a:t>
            </a:r>
          </a:p>
          <a:p>
            <a:r>
              <a:rPr lang="en-US" dirty="0"/>
              <a:t>Virtual base class can solve this problem</a:t>
            </a:r>
          </a:p>
          <a:p>
            <a:r>
              <a:rPr lang="en-US" dirty="0"/>
              <a:t>Define a virtual base class: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F039105-D08A-E1EA-89FD-97094D3CFE1C}"/>
              </a:ext>
            </a:extLst>
          </p:cNvPr>
          <p:cNvSpPr txBox="1"/>
          <p:nvPr/>
        </p:nvSpPr>
        <p:spPr>
          <a:xfrm>
            <a:off x="0" y="5999150"/>
            <a:ext cx="12389475" cy="4937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latin typeface="Verdana"/>
                <a:cs typeface="Verdana"/>
              </a:rPr>
              <a:t>class</a:t>
            </a:r>
            <a:r>
              <a:rPr lang="en-US" sz="2700" spc="-10" dirty="0">
                <a:latin typeface="Verdana"/>
                <a:cs typeface="Verdana"/>
              </a:rPr>
              <a:t>  </a:t>
            </a:r>
            <a:r>
              <a:rPr lang="en-US" sz="2700" spc="-10" dirty="0" err="1">
                <a:latin typeface="Verdana"/>
                <a:cs typeface="Verdana"/>
              </a:rPr>
              <a:t>derived_class_name:</a:t>
            </a:r>
            <a:r>
              <a:rPr lang="en-US" sz="2700" spc="-10" dirty="0" err="1">
                <a:solidFill>
                  <a:srgbClr val="0070C0"/>
                </a:solidFill>
                <a:latin typeface="Verdana"/>
                <a:cs typeface="Verdana"/>
              </a:rPr>
              <a:t>virtual</a:t>
            </a:r>
            <a:r>
              <a:rPr lang="en-US" sz="2700" spc="-10" dirty="0">
                <a:latin typeface="Verdana"/>
                <a:cs typeface="Verdana"/>
              </a:rPr>
              <a:t> </a:t>
            </a:r>
            <a:r>
              <a:rPr lang="en-US" sz="2700" spc="-10" dirty="0" err="1">
                <a:latin typeface="Verdana"/>
                <a:cs typeface="Verdana"/>
              </a:rPr>
              <a:t>inheritance_type</a:t>
            </a:r>
            <a:r>
              <a:rPr lang="en-US" sz="2700" spc="-10" dirty="0">
                <a:latin typeface="Verdana"/>
                <a:cs typeface="Verdana"/>
              </a:rPr>
              <a:t>  </a:t>
            </a:r>
            <a:r>
              <a:rPr lang="en-US" sz="2700" spc="-10" dirty="0" err="1">
                <a:latin typeface="Verdana"/>
                <a:cs typeface="Verdana"/>
              </a:rPr>
              <a:t>base_class_name</a:t>
            </a:r>
            <a:endParaRPr lang="en-US" sz="2700" spc="-1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355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A4BC4-5D87-3091-D2F1-445908AF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Structure of a Derived Class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377B09-CD28-18A7-0A56-EB1C1332373A}"/>
              </a:ext>
            </a:extLst>
          </p:cNvPr>
          <p:cNvSpPr/>
          <p:nvPr/>
        </p:nvSpPr>
        <p:spPr>
          <a:xfrm>
            <a:off x="1764406" y="2687217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Class Person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3C926B-8FF6-8E18-5E59-D646D5318556}"/>
              </a:ext>
            </a:extLst>
          </p:cNvPr>
          <p:cNvSpPr/>
          <p:nvPr/>
        </p:nvSpPr>
        <p:spPr>
          <a:xfrm>
            <a:off x="1764405" y="3148884"/>
            <a:ext cx="2794715" cy="1325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string name;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char gender;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string </a:t>
            </a:r>
            <a:r>
              <a:rPr lang="en-US" altLang="zh-CN" sz="2400" dirty="0" err="1">
                <a:solidFill>
                  <a:schemeClr val="tx1"/>
                </a:solidFill>
              </a:rPr>
              <a:t>phone_num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B79E0B-6DEA-9E15-A98E-04A4B8A8637A}"/>
              </a:ext>
            </a:extLst>
          </p:cNvPr>
          <p:cNvSpPr/>
          <p:nvPr/>
        </p:nvSpPr>
        <p:spPr>
          <a:xfrm>
            <a:off x="1764405" y="4474447"/>
            <a:ext cx="2794715" cy="55475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void Display();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0D507497-1356-05AD-79A4-492D44524E72}"/>
              </a:ext>
            </a:extLst>
          </p:cNvPr>
          <p:cNvSpPr/>
          <p:nvPr/>
        </p:nvSpPr>
        <p:spPr>
          <a:xfrm>
            <a:off x="1430412" y="3148883"/>
            <a:ext cx="333992" cy="1325563"/>
          </a:xfrm>
          <a:prstGeom prst="leftBrace">
            <a:avLst>
              <a:gd name="adj1" fmla="val 8333"/>
              <a:gd name="adj2" fmla="val 4712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3BFBB7-BAAD-3C77-A264-3C7F8728FC2A}"/>
              </a:ext>
            </a:extLst>
          </p:cNvPr>
          <p:cNvSpPr txBox="1"/>
          <p:nvPr/>
        </p:nvSpPr>
        <p:spPr>
          <a:xfrm>
            <a:off x="2420240" y="2179009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Base Class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4FB0F3-7B4A-4CDF-29CC-00A5FFBBC93D}"/>
              </a:ext>
            </a:extLst>
          </p:cNvPr>
          <p:cNvSpPr txBox="1"/>
          <p:nvPr/>
        </p:nvSpPr>
        <p:spPr>
          <a:xfrm>
            <a:off x="201711" y="3502880"/>
            <a:ext cx="127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Property</a:t>
            </a:r>
            <a:endParaRPr lang="zh-CN" altLang="en-US" sz="24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9C33575B-7FDB-9223-4E99-A74BEE88B44A}"/>
              </a:ext>
            </a:extLst>
          </p:cNvPr>
          <p:cNvSpPr/>
          <p:nvPr/>
        </p:nvSpPr>
        <p:spPr>
          <a:xfrm>
            <a:off x="1430412" y="4520990"/>
            <a:ext cx="333992" cy="461666"/>
          </a:xfrm>
          <a:prstGeom prst="leftBrace">
            <a:avLst>
              <a:gd name="adj1" fmla="val 8333"/>
              <a:gd name="adj2" fmla="val 4712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7E4851-F4A7-97E9-D29A-E3CEEDF0C711}"/>
              </a:ext>
            </a:extLst>
          </p:cNvPr>
          <p:cNvSpPr txBox="1"/>
          <p:nvPr/>
        </p:nvSpPr>
        <p:spPr>
          <a:xfrm>
            <a:off x="244158" y="4474446"/>
            <a:ext cx="1188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Method</a:t>
            </a:r>
            <a:endParaRPr lang="zh-CN" altLang="en-US" sz="24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8813D82-7F98-BFCB-8C47-B4965F75E0D3}"/>
              </a:ext>
            </a:extLst>
          </p:cNvPr>
          <p:cNvSpPr/>
          <p:nvPr/>
        </p:nvSpPr>
        <p:spPr>
          <a:xfrm>
            <a:off x="6386631" y="3148883"/>
            <a:ext cx="333992" cy="1880317"/>
          </a:xfrm>
          <a:prstGeom prst="leftBrace">
            <a:avLst>
              <a:gd name="adj1" fmla="val 8333"/>
              <a:gd name="adj2" fmla="val 5123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9817CB-818C-71E4-1E2D-B8E438CA73C7}"/>
              </a:ext>
            </a:extLst>
          </p:cNvPr>
          <p:cNvSpPr/>
          <p:nvPr/>
        </p:nvSpPr>
        <p:spPr>
          <a:xfrm>
            <a:off x="6720625" y="2687217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Class Teacher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B9B869-16F2-375A-1789-7B7AB85A50C5}"/>
              </a:ext>
            </a:extLst>
          </p:cNvPr>
          <p:cNvSpPr/>
          <p:nvPr/>
        </p:nvSpPr>
        <p:spPr>
          <a:xfrm>
            <a:off x="6720624" y="3148884"/>
            <a:ext cx="2794715" cy="1325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string name;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char gender;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string </a:t>
            </a:r>
            <a:r>
              <a:rPr lang="en-US" altLang="zh-CN" sz="2400" dirty="0" err="1">
                <a:solidFill>
                  <a:schemeClr val="tx1"/>
                </a:solidFill>
              </a:rPr>
              <a:t>phone_num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BAE7C7-E6CC-340C-CE8B-770DC0197738}"/>
              </a:ext>
            </a:extLst>
          </p:cNvPr>
          <p:cNvSpPr/>
          <p:nvPr/>
        </p:nvSpPr>
        <p:spPr>
          <a:xfrm>
            <a:off x="6720624" y="4474447"/>
            <a:ext cx="2794715" cy="55475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void Display();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5B6254-9EA8-9A70-EAF5-78BDDBBFE7FF}"/>
              </a:ext>
            </a:extLst>
          </p:cNvPr>
          <p:cNvSpPr txBox="1"/>
          <p:nvPr/>
        </p:nvSpPr>
        <p:spPr>
          <a:xfrm>
            <a:off x="7173491" y="2183071"/>
            <a:ext cx="1888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Derived Class</a:t>
            </a:r>
            <a:endParaRPr lang="zh-CN" altLang="en-US" sz="2400" b="1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000693E2-2C31-9AB6-5D00-959C5538B8BE}"/>
              </a:ext>
            </a:extLst>
          </p:cNvPr>
          <p:cNvSpPr/>
          <p:nvPr/>
        </p:nvSpPr>
        <p:spPr>
          <a:xfrm rot="10800000">
            <a:off x="4559120" y="3148882"/>
            <a:ext cx="333992" cy="1880317"/>
          </a:xfrm>
          <a:prstGeom prst="leftBrace">
            <a:avLst>
              <a:gd name="adj1" fmla="val 8333"/>
              <a:gd name="adj2" fmla="val 4849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579255C-DA0D-3A63-354C-AF4FFFBE4A50}"/>
              </a:ext>
            </a:extLst>
          </p:cNvPr>
          <p:cNvCxnSpPr>
            <a:stCxn id="12" idx="1"/>
            <a:endCxn id="17" idx="1"/>
          </p:cNvCxnSpPr>
          <p:nvPr/>
        </p:nvCxnSpPr>
        <p:spPr>
          <a:xfrm flipH="1">
            <a:off x="4893112" y="4112282"/>
            <a:ext cx="1493519" cy="503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8D05AFE-AB21-6581-9800-849A59CA645E}"/>
              </a:ext>
            </a:extLst>
          </p:cNvPr>
          <p:cNvSpPr txBox="1"/>
          <p:nvPr/>
        </p:nvSpPr>
        <p:spPr>
          <a:xfrm>
            <a:off x="5113652" y="3580831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Inherit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75BE6C6-270B-34FC-AA85-467F5C2DB94C}"/>
              </a:ext>
            </a:extLst>
          </p:cNvPr>
          <p:cNvSpPr/>
          <p:nvPr/>
        </p:nvSpPr>
        <p:spPr>
          <a:xfrm>
            <a:off x="6720624" y="5029201"/>
            <a:ext cx="2794715" cy="77081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string title;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double salary;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FE34A57-BEDC-2846-E7F1-AA98676CB5F4}"/>
              </a:ext>
            </a:extLst>
          </p:cNvPr>
          <p:cNvSpPr/>
          <p:nvPr/>
        </p:nvSpPr>
        <p:spPr>
          <a:xfrm>
            <a:off x="6720624" y="5795942"/>
            <a:ext cx="2794715" cy="55882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void Display();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5B72EE35-027A-FA3A-3259-5DE4B391C033}"/>
              </a:ext>
            </a:extLst>
          </p:cNvPr>
          <p:cNvSpPr/>
          <p:nvPr/>
        </p:nvSpPr>
        <p:spPr>
          <a:xfrm>
            <a:off x="6386629" y="5029199"/>
            <a:ext cx="333992" cy="1305413"/>
          </a:xfrm>
          <a:prstGeom prst="leftBrace">
            <a:avLst>
              <a:gd name="adj1" fmla="val 8333"/>
              <a:gd name="adj2" fmla="val 5123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FCE5EB5-9CE2-A5AC-0F8D-3B5EF4FE43D5}"/>
              </a:ext>
            </a:extLst>
          </p:cNvPr>
          <p:cNvSpPr txBox="1"/>
          <p:nvPr/>
        </p:nvSpPr>
        <p:spPr>
          <a:xfrm>
            <a:off x="4018898" y="5266406"/>
            <a:ext cx="2456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New property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</a:p>
          <a:p>
            <a:r>
              <a:rPr lang="en-US" altLang="zh-CN" sz="2400" dirty="0"/>
              <a:t>new method</a:t>
            </a:r>
          </a:p>
        </p:txBody>
      </p:sp>
    </p:spTree>
    <p:extLst>
      <p:ext uri="{BB962C8B-B14F-4D97-AF65-F5344CB8AC3E}">
        <p14:creationId xmlns:p14="http://schemas.microsoft.com/office/powerpoint/2010/main" val="337488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A4BC4-5D87-3091-D2F1-445908AF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 Inheritance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9817CB-818C-71E4-1E2D-B8E438CA73C7}"/>
              </a:ext>
            </a:extLst>
          </p:cNvPr>
          <p:cNvSpPr/>
          <p:nvPr/>
        </p:nvSpPr>
        <p:spPr>
          <a:xfrm>
            <a:off x="5142963" y="3028507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Inaccessible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B9B869-16F2-375A-1789-7B7AB85A50C5}"/>
              </a:ext>
            </a:extLst>
          </p:cNvPr>
          <p:cNvSpPr/>
          <p:nvPr/>
        </p:nvSpPr>
        <p:spPr>
          <a:xfrm>
            <a:off x="2348244" y="3490174"/>
            <a:ext cx="5589433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Protected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5B6254-9EA8-9A70-EAF5-78BDDBBFE7FF}"/>
              </a:ext>
            </a:extLst>
          </p:cNvPr>
          <p:cNvSpPr txBox="1"/>
          <p:nvPr/>
        </p:nvSpPr>
        <p:spPr>
          <a:xfrm>
            <a:off x="5595829" y="2524361"/>
            <a:ext cx="1888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Derived Class</a:t>
            </a:r>
            <a:endParaRPr lang="zh-CN" altLang="en-US" sz="2400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579255C-DA0D-3A63-354C-AF4FFFBE4A50}"/>
              </a:ext>
            </a:extLst>
          </p:cNvPr>
          <p:cNvCxnSpPr>
            <a:cxnSpLocks/>
            <a:stCxn id="16" idx="1"/>
            <a:endCxn id="23" idx="3"/>
          </p:cNvCxnSpPr>
          <p:nvPr/>
        </p:nvCxnSpPr>
        <p:spPr>
          <a:xfrm flipH="1">
            <a:off x="4417238" y="2755194"/>
            <a:ext cx="1178591" cy="777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CE5EB5-9CE2-A5AC-0F8D-3B5EF4FE43D5}"/>
              </a:ext>
            </a:extLst>
          </p:cNvPr>
          <p:cNvSpPr txBox="1"/>
          <p:nvPr/>
        </p:nvSpPr>
        <p:spPr>
          <a:xfrm>
            <a:off x="8271666" y="3354791"/>
            <a:ext cx="1946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Property from</a:t>
            </a:r>
          </a:p>
          <a:p>
            <a:r>
              <a:rPr lang="en-US" altLang="zh-CN" sz="2400" dirty="0"/>
              <a:t>the base class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543BDD-F912-DE49-55BD-58406FC86E85}"/>
              </a:ext>
            </a:extLst>
          </p:cNvPr>
          <p:cNvSpPr/>
          <p:nvPr/>
        </p:nvSpPr>
        <p:spPr>
          <a:xfrm>
            <a:off x="2348244" y="3028505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Private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C1BBC-BD33-88CA-B8FD-9034100A3436}"/>
              </a:ext>
            </a:extLst>
          </p:cNvPr>
          <p:cNvSpPr/>
          <p:nvPr/>
        </p:nvSpPr>
        <p:spPr>
          <a:xfrm>
            <a:off x="2348244" y="3955627"/>
            <a:ext cx="5589433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Public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20CC8E8-0F3C-5FF1-772E-CD010331EA57}"/>
              </a:ext>
            </a:extLst>
          </p:cNvPr>
          <p:cNvSpPr/>
          <p:nvPr/>
        </p:nvSpPr>
        <p:spPr>
          <a:xfrm>
            <a:off x="5142959" y="4421080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Private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37CE83-2B56-B7A0-A75B-CD45BFB13D85}"/>
              </a:ext>
            </a:extLst>
          </p:cNvPr>
          <p:cNvSpPr/>
          <p:nvPr/>
        </p:nvSpPr>
        <p:spPr>
          <a:xfrm>
            <a:off x="5142959" y="4882747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Protected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F66CAC-6053-A818-C624-53D2C0B55EE2}"/>
              </a:ext>
            </a:extLst>
          </p:cNvPr>
          <p:cNvSpPr/>
          <p:nvPr/>
        </p:nvSpPr>
        <p:spPr>
          <a:xfrm>
            <a:off x="5142959" y="5345177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Public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2BE726-EAE9-531D-973A-D13C9F8CD5CB}"/>
              </a:ext>
            </a:extLst>
          </p:cNvPr>
          <p:cNvSpPr txBox="1"/>
          <p:nvPr/>
        </p:nvSpPr>
        <p:spPr>
          <a:xfrm>
            <a:off x="2921316" y="2532137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Base Class</a:t>
            </a:r>
            <a:endParaRPr lang="zh-CN" altLang="en-US" sz="2400" b="1" dirty="0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AB84C71A-8B2C-4BB9-5310-25D6A1B15372}"/>
              </a:ext>
            </a:extLst>
          </p:cNvPr>
          <p:cNvSpPr/>
          <p:nvPr/>
        </p:nvSpPr>
        <p:spPr>
          <a:xfrm rot="10800000">
            <a:off x="7937674" y="3028504"/>
            <a:ext cx="333992" cy="1388789"/>
          </a:xfrm>
          <a:prstGeom prst="leftBrace">
            <a:avLst>
              <a:gd name="adj1" fmla="val 8333"/>
              <a:gd name="adj2" fmla="val 4849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3E2A256E-B413-7D4D-9703-3FF0CD47948B}"/>
              </a:ext>
            </a:extLst>
          </p:cNvPr>
          <p:cNvSpPr/>
          <p:nvPr/>
        </p:nvSpPr>
        <p:spPr>
          <a:xfrm rot="10800000">
            <a:off x="7937674" y="4421079"/>
            <a:ext cx="333992" cy="1388789"/>
          </a:xfrm>
          <a:prstGeom prst="leftBrace">
            <a:avLst>
              <a:gd name="adj1" fmla="val 8333"/>
              <a:gd name="adj2" fmla="val 4849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705E70-EB8D-B110-FDC3-CA27D6B5EF1C}"/>
              </a:ext>
            </a:extLst>
          </p:cNvPr>
          <p:cNvSpPr txBox="1"/>
          <p:nvPr/>
        </p:nvSpPr>
        <p:spPr>
          <a:xfrm>
            <a:off x="8271666" y="4698081"/>
            <a:ext cx="2275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Property in</a:t>
            </a:r>
          </a:p>
          <a:p>
            <a:r>
              <a:rPr lang="en-US" altLang="zh-CN" sz="2400" dirty="0"/>
              <a:t>the derived class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3E3C6DF-2A98-6918-9A11-5DF52BB7577F}"/>
              </a:ext>
            </a:extLst>
          </p:cNvPr>
          <p:cNvSpPr txBox="1"/>
          <p:nvPr/>
        </p:nvSpPr>
        <p:spPr>
          <a:xfrm>
            <a:off x="4537495" y="2276828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6472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A4BC4-5D87-3091-D2F1-445908AF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Private Inheritance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9817CB-818C-71E4-1E2D-B8E438CA73C7}"/>
              </a:ext>
            </a:extLst>
          </p:cNvPr>
          <p:cNvSpPr/>
          <p:nvPr/>
        </p:nvSpPr>
        <p:spPr>
          <a:xfrm>
            <a:off x="5142963" y="3028507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Inaccessible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B9B869-16F2-375A-1789-7B7AB85A50C5}"/>
              </a:ext>
            </a:extLst>
          </p:cNvPr>
          <p:cNvSpPr/>
          <p:nvPr/>
        </p:nvSpPr>
        <p:spPr>
          <a:xfrm>
            <a:off x="2348244" y="3490174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Protected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5B6254-9EA8-9A70-EAF5-78BDDBBFE7FF}"/>
              </a:ext>
            </a:extLst>
          </p:cNvPr>
          <p:cNvSpPr txBox="1"/>
          <p:nvPr/>
        </p:nvSpPr>
        <p:spPr>
          <a:xfrm>
            <a:off x="5595829" y="2524361"/>
            <a:ext cx="1888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Derived Class</a:t>
            </a:r>
            <a:endParaRPr lang="zh-CN" altLang="en-US" sz="2400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579255C-DA0D-3A63-354C-AF4FFFBE4A50}"/>
              </a:ext>
            </a:extLst>
          </p:cNvPr>
          <p:cNvCxnSpPr>
            <a:cxnSpLocks/>
            <a:stCxn id="16" idx="1"/>
            <a:endCxn id="23" idx="3"/>
          </p:cNvCxnSpPr>
          <p:nvPr/>
        </p:nvCxnSpPr>
        <p:spPr>
          <a:xfrm flipH="1">
            <a:off x="4417238" y="2755194"/>
            <a:ext cx="1178591" cy="777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CE5EB5-9CE2-A5AC-0F8D-3B5EF4FE43D5}"/>
              </a:ext>
            </a:extLst>
          </p:cNvPr>
          <p:cNvSpPr txBox="1"/>
          <p:nvPr/>
        </p:nvSpPr>
        <p:spPr>
          <a:xfrm>
            <a:off x="8271666" y="3354791"/>
            <a:ext cx="1946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Property from</a:t>
            </a:r>
          </a:p>
          <a:p>
            <a:r>
              <a:rPr lang="en-US" altLang="zh-CN" sz="2400" dirty="0"/>
              <a:t>the base class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543BDD-F912-DE49-55BD-58406FC86E85}"/>
              </a:ext>
            </a:extLst>
          </p:cNvPr>
          <p:cNvSpPr/>
          <p:nvPr/>
        </p:nvSpPr>
        <p:spPr>
          <a:xfrm>
            <a:off x="2348244" y="3028505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Private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C1BBC-BD33-88CA-B8FD-9034100A3436}"/>
              </a:ext>
            </a:extLst>
          </p:cNvPr>
          <p:cNvSpPr/>
          <p:nvPr/>
        </p:nvSpPr>
        <p:spPr>
          <a:xfrm>
            <a:off x="2348244" y="3955627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Public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20CC8E8-0F3C-5FF1-772E-CD010331EA57}"/>
              </a:ext>
            </a:extLst>
          </p:cNvPr>
          <p:cNvSpPr/>
          <p:nvPr/>
        </p:nvSpPr>
        <p:spPr>
          <a:xfrm>
            <a:off x="5142959" y="4421080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Private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37CE83-2B56-B7A0-A75B-CD45BFB13D85}"/>
              </a:ext>
            </a:extLst>
          </p:cNvPr>
          <p:cNvSpPr/>
          <p:nvPr/>
        </p:nvSpPr>
        <p:spPr>
          <a:xfrm>
            <a:off x="5142959" y="4882747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Protected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F66CAC-6053-A818-C624-53D2C0B55EE2}"/>
              </a:ext>
            </a:extLst>
          </p:cNvPr>
          <p:cNvSpPr/>
          <p:nvPr/>
        </p:nvSpPr>
        <p:spPr>
          <a:xfrm>
            <a:off x="5142959" y="5345177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Public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2BE726-EAE9-531D-973A-D13C9F8CD5CB}"/>
              </a:ext>
            </a:extLst>
          </p:cNvPr>
          <p:cNvSpPr txBox="1"/>
          <p:nvPr/>
        </p:nvSpPr>
        <p:spPr>
          <a:xfrm>
            <a:off x="2921316" y="2532137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Base Class</a:t>
            </a:r>
            <a:endParaRPr lang="zh-CN" altLang="en-US" sz="2400" b="1" dirty="0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AB84C71A-8B2C-4BB9-5310-25D6A1B15372}"/>
              </a:ext>
            </a:extLst>
          </p:cNvPr>
          <p:cNvSpPr/>
          <p:nvPr/>
        </p:nvSpPr>
        <p:spPr>
          <a:xfrm rot="10800000">
            <a:off x="7937674" y="3028504"/>
            <a:ext cx="333992" cy="1388789"/>
          </a:xfrm>
          <a:prstGeom prst="leftBrace">
            <a:avLst>
              <a:gd name="adj1" fmla="val 8333"/>
              <a:gd name="adj2" fmla="val 4849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3E2A256E-B413-7D4D-9703-3FF0CD47948B}"/>
              </a:ext>
            </a:extLst>
          </p:cNvPr>
          <p:cNvSpPr/>
          <p:nvPr/>
        </p:nvSpPr>
        <p:spPr>
          <a:xfrm rot="10800000">
            <a:off x="7937674" y="4421079"/>
            <a:ext cx="333992" cy="1388789"/>
          </a:xfrm>
          <a:prstGeom prst="leftBrace">
            <a:avLst>
              <a:gd name="adj1" fmla="val 8333"/>
              <a:gd name="adj2" fmla="val 4849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705E70-EB8D-B110-FDC3-CA27D6B5EF1C}"/>
              </a:ext>
            </a:extLst>
          </p:cNvPr>
          <p:cNvSpPr txBox="1"/>
          <p:nvPr/>
        </p:nvSpPr>
        <p:spPr>
          <a:xfrm>
            <a:off x="8271666" y="4698081"/>
            <a:ext cx="2275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Property in</a:t>
            </a:r>
          </a:p>
          <a:p>
            <a:r>
              <a:rPr lang="en-US" altLang="zh-CN" sz="2400" dirty="0"/>
              <a:t>the derived class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3E3C6DF-2A98-6918-9A11-5DF52BB7577F}"/>
              </a:ext>
            </a:extLst>
          </p:cNvPr>
          <p:cNvSpPr txBox="1"/>
          <p:nvPr/>
        </p:nvSpPr>
        <p:spPr>
          <a:xfrm>
            <a:off x="4537495" y="2276828"/>
            <a:ext cx="10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private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C3E7D8-0300-BAE8-79A1-6B5C5B64E3EB}"/>
              </a:ext>
            </a:extLst>
          </p:cNvPr>
          <p:cNvSpPr/>
          <p:nvPr/>
        </p:nvSpPr>
        <p:spPr>
          <a:xfrm>
            <a:off x="5142954" y="3492431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Private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D8CDF5-4331-B522-C3F1-98BEB6315A84}"/>
              </a:ext>
            </a:extLst>
          </p:cNvPr>
          <p:cNvSpPr/>
          <p:nvPr/>
        </p:nvSpPr>
        <p:spPr>
          <a:xfrm>
            <a:off x="5142950" y="3958283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Private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5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A4BC4-5D87-3091-D2F1-445908AF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Protected Inheritance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9817CB-818C-71E4-1E2D-B8E438CA73C7}"/>
              </a:ext>
            </a:extLst>
          </p:cNvPr>
          <p:cNvSpPr/>
          <p:nvPr/>
        </p:nvSpPr>
        <p:spPr>
          <a:xfrm>
            <a:off x="5142963" y="3028507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Inaccessible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B9B869-16F2-375A-1789-7B7AB85A50C5}"/>
              </a:ext>
            </a:extLst>
          </p:cNvPr>
          <p:cNvSpPr/>
          <p:nvPr/>
        </p:nvSpPr>
        <p:spPr>
          <a:xfrm>
            <a:off x="2348244" y="3490174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Protected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5B6254-9EA8-9A70-EAF5-78BDDBBFE7FF}"/>
              </a:ext>
            </a:extLst>
          </p:cNvPr>
          <p:cNvSpPr txBox="1"/>
          <p:nvPr/>
        </p:nvSpPr>
        <p:spPr>
          <a:xfrm>
            <a:off x="5595829" y="2524361"/>
            <a:ext cx="1888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Derived Class</a:t>
            </a:r>
            <a:endParaRPr lang="zh-CN" altLang="en-US" sz="2400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579255C-DA0D-3A63-354C-AF4FFFBE4A50}"/>
              </a:ext>
            </a:extLst>
          </p:cNvPr>
          <p:cNvCxnSpPr>
            <a:cxnSpLocks/>
            <a:stCxn id="16" idx="1"/>
            <a:endCxn id="23" idx="3"/>
          </p:cNvCxnSpPr>
          <p:nvPr/>
        </p:nvCxnSpPr>
        <p:spPr>
          <a:xfrm flipH="1">
            <a:off x="4417238" y="2755194"/>
            <a:ext cx="1178591" cy="777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CE5EB5-9CE2-A5AC-0F8D-3B5EF4FE43D5}"/>
              </a:ext>
            </a:extLst>
          </p:cNvPr>
          <p:cNvSpPr txBox="1"/>
          <p:nvPr/>
        </p:nvSpPr>
        <p:spPr>
          <a:xfrm>
            <a:off x="8271666" y="3354791"/>
            <a:ext cx="1946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Property from</a:t>
            </a:r>
          </a:p>
          <a:p>
            <a:r>
              <a:rPr lang="en-US" altLang="zh-CN" sz="2400" dirty="0"/>
              <a:t>the base class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543BDD-F912-DE49-55BD-58406FC86E85}"/>
              </a:ext>
            </a:extLst>
          </p:cNvPr>
          <p:cNvSpPr/>
          <p:nvPr/>
        </p:nvSpPr>
        <p:spPr>
          <a:xfrm>
            <a:off x="2348244" y="3028505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Private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C1BBC-BD33-88CA-B8FD-9034100A3436}"/>
              </a:ext>
            </a:extLst>
          </p:cNvPr>
          <p:cNvSpPr/>
          <p:nvPr/>
        </p:nvSpPr>
        <p:spPr>
          <a:xfrm>
            <a:off x="2348244" y="3955627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Public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20CC8E8-0F3C-5FF1-772E-CD010331EA57}"/>
              </a:ext>
            </a:extLst>
          </p:cNvPr>
          <p:cNvSpPr/>
          <p:nvPr/>
        </p:nvSpPr>
        <p:spPr>
          <a:xfrm>
            <a:off x="5142959" y="4421080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Private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37CE83-2B56-B7A0-A75B-CD45BFB13D85}"/>
              </a:ext>
            </a:extLst>
          </p:cNvPr>
          <p:cNvSpPr/>
          <p:nvPr/>
        </p:nvSpPr>
        <p:spPr>
          <a:xfrm>
            <a:off x="5142959" y="4882747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Protected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F66CAC-6053-A818-C624-53D2C0B55EE2}"/>
              </a:ext>
            </a:extLst>
          </p:cNvPr>
          <p:cNvSpPr/>
          <p:nvPr/>
        </p:nvSpPr>
        <p:spPr>
          <a:xfrm>
            <a:off x="5142959" y="5345177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Public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2BE726-EAE9-531D-973A-D13C9F8CD5CB}"/>
              </a:ext>
            </a:extLst>
          </p:cNvPr>
          <p:cNvSpPr txBox="1"/>
          <p:nvPr/>
        </p:nvSpPr>
        <p:spPr>
          <a:xfrm>
            <a:off x="2921316" y="2532137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Base Class</a:t>
            </a:r>
            <a:endParaRPr lang="zh-CN" altLang="en-US" sz="2400" b="1" dirty="0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AB84C71A-8B2C-4BB9-5310-25D6A1B15372}"/>
              </a:ext>
            </a:extLst>
          </p:cNvPr>
          <p:cNvSpPr/>
          <p:nvPr/>
        </p:nvSpPr>
        <p:spPr>
          <a:xfrm rot="10800000">
            <a:off x="7937674" y="3028504"/>
            <a:ext cx="333992" cy="1388789"/>
          </a:xfrm>
          <a:prstGeom prst="leftBrace">
            <a:avLst>
              <a:gd name="adj1" fmla="val 8333"/>
              <a:gd name="adj2" fmla="val 4849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3E2A256E-B413-7D4D-9703-3FF0CD47948B}"/>
              </a:ext>
            </a:extLst>
          </p:cNvPr>
          <p:cNvSpPr/>
          <p:nvPr/>
        </p:nvSpPr>
        <p:spPr>
          <a:xfrm rot="10800000">
            <a:off x="7937674" y="4421079"/>
            <a:ext cx="333992" cy="1388789"/>
          </a:xfrm>
          <a:prstGeom prst="leftBrace">
            <a:avLst>
              <a:gd name="adj1" fmla="val 8333"/>
              <a:gd name="adj2" fmla="val 4849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705E70-EB8D-B110-FDC3-CA27D6B5EF1C}"/>
              </a:ext>
            </a:extLst>
          </p:cNvPr>
          <p:cNvSpPr txBox="1"/>
          <p:nvPr/>
        </p:nvSpPr>
        <p:spPr>
          <a:xfrm>
            <a:off x="8271666" y="4698081"/>
            <a:ext cx="2275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Property in</a:t>
            </a:r>
          </a:p>
          <a:p>
            <a:r>
              <a:rPr lang="en-US" altLang="zh-CN" sz="2400" dirty="0"/>
              <a:t>the derived class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3E3C6DF-2A98-6918-9A11-5DF52BB7577F}"/>
              </a:ext>
            </a:extLst>
          </p:cNvPr>
          <p:cNvSpPr txBox="1"/>
          <p:nvPr/>
        </p:nvSpPr>
        <p:spPr>
          <a:xfrm>
            <a:off x="4302046" y="2280064"/>
            <a:ext cx="1408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protected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C3E7D8-0300-BAE8-79A1-6B5C5B64E3EB}"/>
              </a:ext>
            </a:extLst>
          </p:cNvPr>
          <p:cNvSpPr/>
          <p:nvPr/>
        </p:nvSpPr>
        <p:spPr>
          <a:xfrm>
            <a:off x="5142954" y="3492431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Protected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D8CDF5-4331-B522-C3F1-98BEB6315A84}"/>
              </a:ext>
            </a:extLst>
          </p:cNvPr>
          <p:cNvSpPr/>
          <p:nvPr/>
        </p:nvSpPr>
        <p:spPr>
          <a:xfrm>
            <a:off x="5142950" y="3958283"/>
            <a:ext cx="2794715" cy="46166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Protected property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5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462</Words>
  <Application>Microsoft Office PowerPoint</Application>
  <PresentationFormat>宽屏</PresentationFormat>
  <Paragraphs>137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Verdana</vt:lpstr>
      <vt:lpstr>Office Theme</vt:lpstr>
      <vt:lpstr>Visio.Drawing.6</vt:lpstr>
      <vt:lpstr>C++ Programming 9. Inheritance</vt:lpstr>
      <vt:lpstr>The Concept of Inheritance</vt:lpstr>
      <vt:lpstr>Define a derived class</vt:lpstr>
      <vt:lpstr>Define a derived class</vt:lpstr>
      <vt:lpstr>Multiple Inheritance may cause Problems</vt:lpstr>
      <vt:lpstr>The Structure of a Derived Class</vt:lpstr>
      <vt:lpstr>Public Inheritance</vt:lpstr>
      <vt:lpstr>Private Inheritance</vt:lpstr>
      <vt:lpstr>Protected Inheritance</vt:lpstr>
      <vt:lpstr>Public, Protected, and Private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9. Inheritance</dc:title>
  <dc:creator>GONG Xueyuan</dc:creator>
  <cp:lastModifiedBy>GONG Xueyuan</cp:lastModifiedBy>
  <cp:revision>45</cp:revision>
  <dcterms:created xsi:type="dcterms:W3CDTF">2022-10-26T09:54:57Z</dcterms:created>
  <dcterms:modified xsi:type="dcterms:W3CDTF">2022-10-26T12:54:58Z</dcterms:modified>
</cp:coreProperties>
</file>