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8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0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5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50" y="714356"/>
            <a:ext cx="8640000" cy="5940000"/>
          </a:xfrm>
          <a:prstGeom prst="rect">
            <a:avLst/>
          </a:prstGeom>
        </p:spPr>
        <p:txBody>
          <a:bodyPr/>
          <a:lstStyle>
            <a:lvl1pPr marL="177800" indent="-177800" latinLnBrk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 sz="16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2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35" y="1214422"/>
            <a:ext cx="8640000" cy="5439934"/>
          </a:xfrm>
          <a:prstGeom prst="rect">
            <a:avLst/>
          </a:prstGeom>
        </p:spPr>
        <p:txBody>
          <a:bodyPr/>
          <a:lstStyle>
            <a:lvl1pPr marL="163513" indent="-163513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5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4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786313" y="1214422"/>
            <a:ext cx="4139421" cy="5439934"/>
          </a:xfrm>
          <a:prstGeom prst="rect">
            <a:avLst/>
          </a:prstGeom>
        </p:spPr>
        <p:txBody>
          <a:bodyPr/>
          <a:lstStyle>
            <a:lvl1pPr marL="163513" indent="-163513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25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5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5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7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110F-7BB0-4DDD-88B6-53507E4C8F61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E6EF-23ED-42E2-A3FD-2C2979F81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google.co.kr/url?sa=i&amp;rct=j&amp;q=exfoliation+weathering&amp;source=images&amp;cd=&amp;cad=rja&amp;docid=vygoghJerYEpdM&amp;tbnid=50GuE5chKrb1xM:&amp;ved=0CAUQjRw&amp;url=http://www.geol.umd.edu/~jmerck/geol342/lectures/02.html&amp;ei=djd6Ub-VMamsiAf0hYCIDQ&amp;bvm=bv.45645796,d.aGc&amp;psig=AFQjCNFcN1VxsDB-hEhdZg7xhbibI-Rhww&amp;ust=1367050400627285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kr/url?sa=i&amp;rct=j&amp;q=joint+weathering&amp;source=images&amp;cd=&amp;cad=rja&amp;docid=-WYf8v5Y8Tno9M&amp;tbnid=O59TabNBtLFuBM:&amp;ved=0CAUQjRw&amp;url=http://www.yosemite.ca.us/library/geologic_story_of_yosemite/final_evolution.html&amp;ei=xw56UdHBMKWWiQfSlIHwDw&amp;bvm=bv.45645796,d.aGc&amp;psig=AFQjCNFZ4cjZwtV8p_i-hpUEzwF8buvMWA&amp;ust=1367040064322468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5" Type="http://schemas.openxmlformats.org/officeDocument/2006/relationships/hyperlink" Target="http://www.google.co.kr/url?sa=i&amp;rct=j&amp;q=exfoliation&amp;source=images&amp;cd=&amp;cad=rja&amp;docid=PzLdvSRgTFGLvM&amp;tbnid=JL99WU9nE7gEOM:&amp;ved=0CAUQjRw&amp;url=http://www.flickr.com/photos/rwolf/4847904610/&amp;ei=1TZ6UajsM4qhiAfMoIFA&amp;bvm=bv.45645796,d.aGc&amp;psig=AFQjCNHHcnF6Nckb46H_-KDM6fVEVv8X1g&amp;ust=1367050288676155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50" y="714375"/>
            <a:ext cx="8640763" cy="5940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강의 개요</a:t>
            </a:r>
            <a:endParaRPr lang="en-US" altLang="ko-KR" dirty="0" smtClean="0"/>
          </a:p>
          <a:p>
            <a:pPr marL="457200" indent="-28257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800" b="1" dirty="0" smtClean="0"/>
              <a:t>주제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지표의 변화와 퇴적암</a:t>
            </a:r>
            <a:endParaRPr lang="en-US" altLang="ko-KR" sz="1800" dirty="0" smtClean="0"/>
          </a:p>
          <a:p>
            <a:pPr marL="457200" indent="-282575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800" b="1" dirty="0" smtClean="0"/>
              <a:t>강의 내용</a:t>
            </a:r>
            <a:r>
              <a:rPr lang="en-US" altLang="ko-KR" sz="1800" dirty="0" smtClean="0"/>
              <a:t>: </a:t>
            </a:r>
            <a:r>
              <a:rPr lang="ko-KR" altLang="en-US" dirty="0" smtClean="0"/>
              <a:t>지구의 표면에서는 어떤 지질학적 현상이 일어나고 있으며 이러한 현상이 지표의 형태를 어떻게 변화시키는 가를 살펴보고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지표에서 일어나는 지질학적 과정의 결과물인 </a:t>
            </a:r>
            <a:r>
              <a:rPr lang="ko-KR" altLang="en-US" b="1" dirty="0" smtClean="0"/>
              <a:t>퇴적암이</a:t>
            </a:r>
            <a:r>
              <a:rPr lang="ko-KR" altLang="en-US" dirty="0" smtClean="0"/>
              <a:t> 어떻게 그리고 어디에서 형성되는 가를 살펴본다</a:t>
            </a:r>
            <a:r>
              <a:rPr lang="en-US" altLang="ko-KR" dirty="0" smtClean="0"/>
              <a:t>.</a:t>
            </a:r>
          </a:p>
          <a:p>
            <a:pPr marL="53975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1) </a:t>
            </a:r>
            <a:r>
              <a:rPr lang="ko-KR" altLang="en-US" dirty="0" smtClean="0"/>
              <a:t>풍화와 침식</a:t>
            </a:r>
            <a:endParaRPr lang="en-US" altLang="ko-KR" dirty="0" smtClean="0"/>
          </a:p>
          <a:p>
            <a:pPr marL="53975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2) </a:t>
            </a:r>
            <a:r>
              <a:rPr lang="ko-KR" altLang="en-US" dirty="0" smtClean="0"/>
              <a:t>운반작용</a:t>
            </a:r>
            <a:endParaRPr lang="en-US" altLang="ko-KR" dirty="0" smtClean="0"/>
          </a:p>
          <a:p>
            <a:pPr marL="53975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3) </a:t>
            </a:r>
            <a:r>
              <a:rPr lang="ko-KR" altLang="en-US" dirty="0" smtClean="0"/>
              <a:t>퇴적작용과 퇴적구조</a:t>
            </a:r>
            <a:endParaRPr lang="en-US" altLang="ko-KR" dirty="0" smtClean="0"/>
          </a:p>
          <a:p>
            <a:pPr marL="53975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4) </a:t>
            </a:r>
            <a:r>
              <a:rPr lang="ko-KR" altLang="en-US" dirty="0" smtClean="0"/>
              <a:t>퇴적환경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0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화학적 풍화는 가수분해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산화작용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탈수작용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용해작용에 의해 일어난다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모암의 구성 광물이 다르면 화학적 풍화를 통해 다른 종류의 잔류 광물과 </a:t>
            </a:r>
            <a:r>
              <a:rPr lang="ko-KR" altLang="en-US" dirty="0" err="1" smtClean="0"/>
              <a:t>침출</a:t>
            </a:r>
            <a:r>
              <a:rPr lang="ko-KR" altLang="en-US" dirty="0" smtClean="0"/>
              <a:t> 이온이 생성된다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풍화 </a:t>
            </a:r>
            <a:r>
              <a:rPr lang="en-US" altLang="ko-KR" dirty="0"/>
              <a:t>(Weathering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06322"/>
              </p:ext>
            </p:extLst>
          </p:nvPr>
        </p:nvGraphicFramePr>
        <p:xfrm>
          <a:off x="647564" y="2564904"/>
          <a:ext cx="7848872" cy="388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2168"/>
                <a:gridCol w="3070718"/>
                <a:gridCol w="2519391"/>
                <a:gridCol w="1356595"/>
              </a:tblGrid>
              <a:tr h="43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</a:rPr>
                        <a:t>광물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</a:rPr>
                        <a:t>잔류 광물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 smtClean="0">
                          <a:effectLst/>
                        </a:rPr>
                        <a:t>침출</a:t>
                      </a:r>
                      <a:r>
                        <a:rPr lang="ko-KR" altLang="en-US" sz="1800" kern="0" spc="0" dirty="0" smtClean="0">
                          <a:effectLst/>
                        </a:rPr>
                        <a:t> 이온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화강암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effectLst/>
                        </a:rPr>
                        <a:t>장석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점토광물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effectLst/>
                        </a:rPr>
                        <a:t>Silica, Na</a:t>
                      </a:r>
                      <a:r>
                        <a:rPr lang="en-US" sz="1400" kern="0" spc="0" baseline="30000" dirty="0">
                          <a:effectLst/>
                        </a:rPr>
                        <a:t>+</a:t>
                      </a:r>
                      <a:r>
                        <a:rPr lang="en-US" sz="1400" kern="0" spc="0" dirty="0">
                          <a:effectLst/>
                        </a:rPr>
                        <a:t>, K</a:t>
                      </a:r>
                      <a:r>
                        <a:rPr lang="en-US" sz="1400" kern="0" spc="0" baseline="30000" dirty="0">
                          <a:effectLst/>
                        </a:rPr>
                        <a:t>+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운모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점토광물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K</a:t>
                      </a:r>
                      <a:r>
                        <a:rPr lang="en-US" sz="1400" kern="0" spc="0" baseline="30000">
                          <a:effectLst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석영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석영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Fe-Mg </a:t>
                      </a:r>
                      <a:r>
                        <a:rPr lang="ko-KR" altLang="en-US" sz="1400" kern="0" spc="0" dirty="0">
                          <a:effectLst/>
                        </a:rPr>
                        <a:t>광물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 err="1">
                          <a:effectLst/>
                        </a:rPr>
                        <a:t>각섬석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</a:rPr>
                        <a:t>휘석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</a:rPr>
                        <a:t>감람석 등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점토광물 </a:t>
                      </a:r>
                      <a:r>
                        <a:rPr lang="en-US" altLang="ko-KR" sz="1400" kern="0" spc="0" dirty="0">
                          <a:effectLst/>
                        </a:rPr>
                        <a:t>+ </a:t>
                      </a:r>
                      <a:r>
                        <a:rPr lang="ko-KR" altLang="en-US" sz="1400" kern="0" spc="0" dirty="0" err="1">
                          <a:effectLst/>
                        </a:rPr>
                        <a:t>적철석</a:t>
                      </a:r>
                      <a:r>
                        <a:rPr lang="ko-KR" altLang="en-US" sz="1400" kern="0" spc="0" dirty="0">
                          <a:effectLst/>
                        </a:rPr>
                        <a:t> </a:t>
                      </a:r>
                      <a:r>
                        <a:rPr lang="en-US" altLang="ko-KR" sz="1400" kern="0" spc="0" dirty="0">
                          <a:effectLst/>
                        </a:rPr>
                        <a:t>+ </a:t>
                      </a:r>
                      <a:r>
                        <a:rPr lang="ko-KR" altLang="en-US" sz="1400" kern="0" spc="0" dirty="0" err="1" smtClean="0">
                          <a:effectLst/>
                        </a:rPr>
                        <a:t>침철석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effectLst/>
                        </a:rPr>
                        <a:t>Silica, Mg</a:t>
                      </a:r>
                      <a:r>
                        <a:rPr lang="en-US" sz="1400" kern="0" spc="0" baseline="30000" dirty="0" smtClean="0">
                          <a:effectLst/>
                        </a:rPr>
                        <a:t>2</a:t>
                      </a:r>
                      <a:r>
                        <a:rPr lang="en-US" sz="1400" kern="0" spc="0" baseline="30000" dirty="0">
                          <a:effectLst/>
                        </a:rPr>
                        <a:t>+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현무암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장석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점토광물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Na</a:t>
                      </a:r>
                      <a:r>
                        <a:rPr lang="en-US" sz="1400" kern="0" spc="0" baseline="30000" dirty="0" smtClean="0">
                          <a:effectLst/>
                        </a:rPr>
                        <a:t>+</a:t>
                      </a:r>
                      <a:r>
                        <a:rPr lang="en-US" sz="1400" kern="0" spc="0" dirty="0" smtClean="0">
                          <a:effectLst/>
                        </a:rPr>
                        <a:t>, Ca</a:t>
                      </a:r>
                      <a:r>
                        <a:rPr lang="en-US" sz="1400" kern="0" spc="0" baseline="30000" dirty="0" smtClean="0">
                          <a:effectLst/>
                        </a:rPr>
                        <a:t>2</a:t>
                      </a:r>
                      <a:r>
                        <a:rPr lang="en-US" sz="1400" kern="0" spc="0" baseline="30000" dirty="0">
                          <a:effectLst/>
                        </a:rPr>
                        <a:t>+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Fe-Mg </a:t>
                      </a:r>
                      <a:r>
                        <a:rPr lang="ko-KR" altLang="en-US" sz="1400" kern="0" spc="0" dirty="0">
                          <a:effectLst/>
                        </a:rPr>
                        <a:t>광물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 err="1">
                          <a:effectLst/>
                        </a:rPr>
                        <a:t>각섬석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</a:rPr>
                        <a:t>휘석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</a:rPr>
                        <a:t>감람석 등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점토광물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Mg</a:t>
                      </a:r>
                      <a:r>
                        <a:rPr lang="en-US" sz="1400" kern="0" spc="0" baseline="30000" dirty="0">
                          <a:effectLst/>
                        </a:rPr>
                        <a:t>2+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자철석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적철석</a:t>
                      </a:r>
                      <a:r>
                        <a:rPr lang="en-US" altLang="ko-KR" sz="1400" kern="0" spc="0" dirty="0">
                          <a:effectLst/>
                        </a:rPr>
                        <a:t>, </a:t>
                      </a:r>
                      <a:r>
                        <a:rPr lang="ko-KR" altLang="en-US" sz="1400" kern="0" spc="0" dirty="0" err="1">
                          <a:effectLst/>
                        </a:rPr>
                        <a:t>침철석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석회암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방해석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None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Ca</a:t>
                      </a:r>
                      <a:r>
                        <a:rPr lang="en-US" sz="1400" kern="0" spc="0" baseline="30000" dirty="0">
                          <a:effectLst/>
                        </a:rPr>
                        <a:t>2</a:t>
                      </a:r>
                      <a:r>
                        <a:rPr lang="en-US" sz="1400" kern="0" spc="0" baseline="30000" dirty="0" smtClean="0">
                          <a:effectLst/>
                        </a:rPr>
                        <a:t>+</a:t>
                      </a:r>
                      <a:r>
                        <a:rPr lang="en-US" sz="1400" kern="0" spc="0" dirty="0" smtClean="0">
                          <a:effectLst/>
                        </a:rPr>
                        <a:t>, CO</a:t>
                      </a:r>
                      <a:r>
                        <a:rPr lang="en-US" sz="1400" kern="0" spc="0" baseline="-25000" dirty="0" smtClean="0">
                          <a:effectLst/>
                        </a:rPr>
                        <a:t>3</a:t>
                      </a:r>
                      <a:r>
                        <a:rPr lang="en-US" sz="1400" kern="0" spc="0" baseline="30000" dirty="0" smtClean="0">
                          <a:effectLst/>
                        </a:rPr>
                        <a:t>2-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0763" cy="5440362"/>
          </a:xfrm>
        </p:spPr>
        <p:txBody>
          <a:bodyPr/>
          <a:lstStyle/>
          <a:p>
            <a:r>
              <a:rPr lang="ko-KR" altLang="en-US" dirty="0" smtClean="0"/>
              <a:t>지표는 기권 혹은 수권과 접하고 있는 </a:t>
            </a:r>
            <a:r>
              <a:rPr lang="ko-KR" altLang="en-US" dirty="0" err="1" smtClean="0"/>
              <a:t>암석권의</a:t>
            </a:r>
            <a:r>
              <a:rPr lang="ko-KR" altLang="en-US" dirty="0" smtClean="0"/>
              <a:t> 가장 바깥쪽 면이며 </a:t>
            </a:r>
            <a:r>
              <a:rPr lang="ko-KR" altLang="en-US" dirty="0" err="1" smtClean="0"/>
              <a:t>생물권의</a:t>
            </a:r>
            <a:r>
              <a:rPr lang="ko-KR" altLang="en-US" dirty="0" smtClean="0"/>
              <a:t> 일부를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지표는 암석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퇴적물로 이루어져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암석권과</a:t>
            </a:r>
            <a:r>
              <a:rPr lang="ko-KR" altLang="en-US" dirty="0" smtClean="0"/>
              <a:t> 기권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생물권과의</a:t>
            </a:r>
            <a:r>
              <a:rPr lang="ko-KR" altLang="en-US" dirty="0" smtClean="0"/>
              <a:t> 상호작용에 의해 지표에서는 끊임없는 변화가 일어난다</a:t>
            </a:r>
            <a:r>
              <a:rPr lang="en-US" altLang="ko-KR" dirty="0" smtClean="0"/>
              <a:t>.</a:t>
            </a:r>
          </a:p>
        </p:txBody>
      </p:sp>
      <p:sp>
        <p:nvSpPr>
          <p:cNvPr id="6147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85750" y="603250"/>
            <a:ext cx="8640763" cy="468313"/>
          </a:xfrm>
        </p:spPr>
        <p:txBody>
          <a:bodyPr/>
          <a:lstStyle/>
          <a:p>
            <a:r>
              <a:rPr lang="ko-KR" altLang="en-US" smtClean="0"/>
              <a:t>지표 </a:t>
            </a:r>
            <a:r>
              <a:rPr lang="en-US" altLang="ko-KR" smtClean="0"/>
              <a:t>(Earth surface)</a:t>
            </a:r>
            <a:endParaRPr lang="ko-KR" altLang="en-US" smtClean="0"/>
          </a:p>
        </p:txBody>
      </p:sp>
      <p:grpSp>
        <p:nvGrpSpPr>
          <p:cNvPr id="6148" name="그룹 4"/>
          <p:cNvGrpSpPr>
            <a:grpSpLocks/>
          </p:cNvGrpSpPr>
          <p:nvPr/>
        </p:nvGrpSpPr>
        <p:grpSpPr bwMode="auto">
          <a:xfrm>
            <a:off x="552450" y="2952750"/>
            <a:ext cx="3621088" cy="3321050"/>
            <a:chOff x="200456" y="1556792"/>
            <a:chExt cx="4320000" cy="3962089"/>
          </a:xfrm>
        </p:grpSpPr>
        <p:pic>
          <p:nvPicPr>
            <p:cNvPr id="6151" name="_x224546128" descr="EMB0000160813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3"/>
            <a:stretch>
              <a:fillRect/>
            </a:stretch>
          </p:blipFill>
          <p:spPr bwMode="auto">
            <a:xfrm>
              <a:off x="200456" y="1556792"/>
              <a:ext cx="4320000" cy="365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Box 6"/>
            <p:cNvSpPr txBox="1">
              <a:spLocks noChangeArrowheads="1"/>
            </p:cNvSpPr>
            <p:nvPr/>
          </p:nvSpPr>
          <p:spPr bwMode="auto">
            <a:xfrm>
              <a:off x="1461300" y="5211104"/>
              <a:ext cx="1798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kumimoji="0" lang="en-US" altLang="ko-KR" sz="1400" dirty="0">
                  <a:latin typeface="Calibri" pitchFamily="34" charset="0"/>
                </a:rPr>
                <a:t>3 systems of the Earth</a:t>
              </a:r>
              <a:endParaRPr kumimoji="0" lang="ko-KR" altLang="en-US" sz="1400" dirty="0">
                <a:latin typeface="Calibri" pitchFamily="34" charset="0"/>
              </a:endParaRPr>
            </a:p>
          </p:txBody>
        </p:sp>
      </p:grp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974975"/>
            <a:ext cx="39608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4646613" y="6267450"/>
            <a:ext cx="421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1400">
                <a:latin typeface="Calibri" pitchFamily="34" charset="0"/>
              </a:rPr>
              <a:t>Interaction between spheres and systems of the Earth</a:t>
            </a:r>
            <a:endParaRPr kumimoji="0" lang="ko-KR" altLang="en-US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지표 </a:t>
            </a:r>
            <a:r>
              <a:rPr lang="en-US" altLang="ko-KR" smtClean="0"/>
              <a:t>(Earth surface)</a:t>
            </a:r>
            <a:endParaRPr lang="ko-KR" altLang="en-US" smtClean="0"/>
          </a:p>
        </p:txBody>
      </p:sp>
      <p:pic>
        <p:nvPicPr>
          <p:cNvPr id="7172" name="그림 8" descr="Earth Scienc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340768"/>
            <a:ext cx="6840000" cy="519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9"/>
          <p:cNvSpPr txBox="1">
            <a:spLocks noChangeArrowheads="1"/>
          </p:cNvSpPr>
          <p:nvPr/>
        </p:nvSpPr>
        <p:spPr bwMode="auto">
          <a:xfrm>
            <a:off x="3495675" y="6550025"/>
            <a:ext cx="215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dirty="0">
                <a:latin typeface="Calibri" pitchFamily="34" charset="0"/>
              </a:rPr>
              <a:t>Earth spheres and geology</a:t>
            </a:r>
            <a:endParaRPr kumimoji="0" lang="ko-KR" alt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786313" y="1214438"/>
            <a:ext cx="4140200" cy="5440362"/>
          </a:xfrm>
        </p:spPr>
        <p:txBody>
          <a:bodyPr/>
          <a:lstStyle/>
          <a:p>
            <a:r>
              <a:rPr lang="ko-KR" altLang="en-US" dirty="0" smtClean="0"/>
              <a:t>지표에서 관찰되는 암석은 화성암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변성암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퇴적암으로 구분된다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암석의 윤회 </a:t>
            </a:r>
            <a:r>
              <a:rPr lang="en-US" altLang="ko-KR" dirty="0" smtClean="0"/>
              <a:t>(Rock cycle): </a:t>
            </a:r>
            <a:r>
              <a:rPr lang="ko-KR" altLang="en-US" dirty="0" smtClean="0"/>
              <a:t>지구가 탄생하면서 화성암이 형성되었고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흐르면서 지각의 표면과 내부에서 일어나는 과정에 의해 이 화성암은 퇴적암 혹은 변성암으로 변하였다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변화과정은 끊임없이 되풀이 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지표 아래 깊은 곳에서 형성되는 화성암이나 변성암과 달리 퇴적암은 지표에서 일어나는 지질학적 현상의 결과물이다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85750" y="603250"/>
            <a:ext cx="8640763" cy="468313"/>
          </a:xfrm>
        </p:spPr>
        <p:txBody>
          <a:bodyPr/>
          <a:lstStyle/>
          <a:p>
            <a:r>
              <a:rPr lang="ko-KR" altLang="en-US" smtClean="0"/>
              <a:t>퇴적암 </a:t>
            </a:r>
            <a:r>
              <a:rPr lang="en-US" altLang="ko-KR" smtClean="0"/>
              <a:t>(Sedimentary rock)</a:t>
            </a:r>
            <a:endParaRPr lang="ko-KR" altLang="en-US" smtClean="0"/>
          </a:p>
        </p:txBody>
      </p:sp>
      <p:pic>
        <p:nvPicPr>
          <p:cNvPr id="8196" name="Picture 2" descr="rock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00238"/>
            <a:ext cx="396081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0763" cy="5440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지표에서 일어나는 지질학적 과정은 풍화 </a:t>
            </a:r>
            <a:r>
              <a:rPr lang="en-US" altLang="ko-KR" dirty="0" smtClean="0"/>
              <a:t>(Weathering), </a:t>
            </a:r>
            <a:r>
              <a:rPr lang="ko-KR" altLang="en-US" dirty="0" smtClean="0"/>
              <a:t>침식 </a:t>
            </a:r>
            <a:r>
              <a:rPr lang="en-US" altLang="ko-KR" dirty="0" smtClean="0"/>
              <a:t>(Erosion), </a:t>
            </a:r>
            <a:r>
              <a:rPr lang="ko-KR" altLang="en-US" dirty="0" smtClean="0"/>
              <a:t>운반 </a:t>
            </a:r>
            <a:r>
              <a:rPr lang="en-US" altLang="ko-KR" dirty="0" smtClean="0"/>
              <a:t>(Transportation), </a:t>
            </a:r>
            <a:r>
              <a:rPr lang="ko-KR" altLang="en-US" dirty="0" smtClean="0"/>
              <a:t>퇴적 </a:t>
            </a:r>
            <a:r>
              <a:rPr lang="en-US" altLang="ko-KR" dirty="0" smtClean="0"/>
              <a:t>(Deposition)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수십 억년의 지질 시대 동안 일어난 이러한 과정은 현재 지구 표면의 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다양한 지형 </a:t>
            </a:r>
            <a:r>
              <a:rPr lang="en-US" altLang="ko-KR" dirty="0" smtClean="0"/>
              <a:t>(Landform)</a:t>
            </a:r>
            <a:r>
              <a:rPr lang="ko-KR" altLang="en-US" dirty="0" smtClean="0"/>
              <a:t>을 형성하는데 기여하였다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 지구 표면의 모양은 궁극적으로 </a:t>
            </a:r>
            <a:r>
              <a:rPr lang="ko-KR" altLang="en-US" dirty="0" err="1" smtClean="0"/>
              <a:t>판구조운동</a:t>
            </a:r>
            <a:r>
              <a:rPr lang="ko-KR" altLang="en-US" dirty="0" smtClean="0"/>
              <a:t> 시스템에 의해 형성되었다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9219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85750" y="603250"/>
            <a:ext cx="8640763" cy="468313"/>
          </a:xfrm>
        </p:spPr>
        <p:txBody>
          <a:bodyPr/>
          <a:lstStyle/>
          <a:p>
            <a:r>
              <a:rPr lang="ko-KR" altLang="en-US" dirty="0" smtClean="0"/>
              <a:t>지표의 변화</a:t>
            </a:r>
          </a:p>
        </p:txBody>
      </p:sp>
      <p:pic>
        <p:nvPicPr>
          <p:cNvPr id="9220" name="_x273215848" descr="EMB00000f881b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31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cs typeface="Calibri" panose="020F0502020204030204" pitchFamily="34" charset="0"/>
              </a:rPr>
              <a:t>지표의 조건</a:t>
            </a:r>
            <a:r>
              <a:rPr lang="en-US" altLang="ko-KR" dirty="0" smtClean="0">
                <a:cs typeface="Calibri" panose="020F0502020204030204" pitchFamily="34" charset="0"/>
              </a:rPr>
              <a:t>: </a:t>
            </a:r>
            <a:r>
              <a:rPr lang="ko-KR" altLang="en-US" dirty="0" smtClean="0">
                <a:cs typeface="Calibri" panose="020F0502020204030204" pitchFamily="34" charset="0"/>
              </a:rPr>
              <a:t>평균 온도 </a:t>
            </a:r>
            <a:r>
              <a:rPr lang="en-US" altLang="ko-KR" dirty="0" smtClean="0"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cs typeface="Calibri" panose="020F0502020204030204" pitchFamily="34" charset="0"/>
              </a:rPr>
              <a:t>약 </a:t>
            </a:r>
            <a:r>
              <a:rPr lang="en-US" altLang="ko-KR" dirty="0" smtClean="0">
                <a:cs typeface="Calibri" panose="020F0502020204030204" pitchFamily="34" charset="0"/>
              </a:rPr>
              <a:t>15℃), </a:t>
            </a:r>
            <a:r>
              <a:rPr lang="ko-KR" altLang="en-US" dirty="0" smtClean="0">
                <a:cs typeface="Calibri" panose="020F0502020204030204" pitchFamily="34" charset="0"/>
              </a:rPr>
              <a:t>압력 </a:t>
            </a:r>
            <a:r>
              <a:rPr lang="en-US" altLang="ko-KR" dirty="0" smtClean="0">
                <a:cs typeface="Calibri" panose="020F0502020204030204" pitchFamily="34" charset="0"/>
              </a:rPr>
              <a:t>(1 </a:t>
            </a:r>
            <a:r>
              <a:rPr lang="ko-KR" altLang="en-US" dirty="0" smtClean="0">
                <a:cs typeface="Calibri" panose="020F0502020204030204" pitchFamily="34" charset="0"/>
              </a:rPr>
              <a:t>대기압</a:t>
            </a:r>
            <a:r>
              <a:rPr lang="en-US" altLang="ko-KR" dirty="0" smtClean="0">
                <a:cs typeface="Calibri" panose="020F0502020204030204" pitchFamily="34" charset="0"/>
              </a:rPr>
              <a:t>), H</a:t>
            </a:r>
            <a:r>
              <a:rPr lang="en-US" altLang="ko-KR" baseline="-25000" dirty="0" smtClean="0">
                <a:cs typeface="Calibri" panose="020F0502020204030204" pitchFamily="34" charset="0"/>
              </a:rPr>
              <a:t>2</a:t>
            </a:r>
            <a:r>
              <a:rPr lang="en-US" altLang="ko-KR" dirty="0" smtClean="0">
                <a:cs typeface="Calibri" panose="020F0502020204030204" pitchFamily="34" charset="0"/>
              </a:rPr>
              <a:t>O, O</a:t>
            </a:r>
            <a:r>
              <a:rPr lang="en-US" altLang="ko-KR" baseline="-25000" dirty="0" smtClean="0">
                <a:cs typeface="Calibri" panose="020F0502020204030204" pitchFamily="34" charset="0"/>
              </a:rPr>
              <a:t>2</a:t>
            </a:r>
            <a:endParaRPr lang="en-US" altLang="ko-KR" baseline="-25000" dirty="0">
              <a:cs typeface="Calibri" panose="020F0502020204030204" pitchFamily="34" charset="0"/>
            </a:endParaRPr>
          </a:p>
          <a:p>
            <a:r>
              <a:rPr lang="ko-KR" altLang="en-US" dirty="0" smtClean="0">
                <a:cs typeface="Calibri" panose="020F0502020204030204" pitchFamily="34" charset="0"/>
              </a:rPr>
              <a:t>암석은 지표의 조건보다 훨씬 높은 온도와 압력 그리고 </a:t>
            </a:r>
            <a:r>
              <a:rPr lang="en-US" altLang="ko-KR" dirty="0" smtClean="0">
                <a:cs typeface="Calibri" panose="020F0502020204030204" pitchFamily="34" charset="0"/>
              </a:rPr>
              <a:t>H</a:t>
            </a:r>
            <a:r>
              <a:rPr lang="en-US" altLang="ko-KR" baseline="-25000" dirty="0" smtClean="0">
                <a:cs typeface="Calibri" panose="020F0502020204030204" pitchFamily="34" charset="0"/>
              </a:rPr>
              <a:t>2</a:t>
            </a:r>
            <a:r>
              <a:rPr lang="en-US" altLang="ko-KR" dirty="0" smtClean="0">
                <a:cs typeface="Calibri" panose="020F0502020204030204" pitchFamily="34" charset="0"/>
              </a:rPr>
              <a:t>O</a:t>
            </a:r>
            <a:r>
              <a:rPr lang="ko-KR" altLang="en-US" dirty="0" smtClean="0">
                <a:cs typeface="Calibri" panose="020F0502020204030204" pitchFamily="34" charset="0"/>
              </a:rPr>
              <a:t>가 훨씬 적으며 </a:t>
            </a:r>
            <a:r>
              <a:rPr lang="en-US" altLang="ko-KR" dirty="0" smtClean="0">
                <a:cs typeface="Calibri" panose="020F0502020204030204" pitchFamily="34" charset="0"/>
              </a:rPr>
              <a:t>O</a:t>
            </a:r>
            <a:r>
              <a:rPr lang="en-US" altLang="ko-KR" baseline="-25000" dirty="0" smtClean="0">
                <a:cs typeface="Calibri" panose="020F0502020204030204" pitchFamily="34" charset="0"/>
              </a:rPr>
              <a:t>2</a:t>
            </a:r>
            <a:r>
              <a:rPr lang="ko-KR" altLang="en-US" dirty="0" smtClean="0">
                <a:cs typeface="Calibri" panose="020F0502020204030204" pitchFamily="34" charset="0"/>
              </a:rPr>
              <a:t>가 없는 조건에서 형성된다</a:t>
            </a:r>
            <a:r>
              <a:rPr lang="en-US" altLang="ko-KR" dirty="0" smtClean="0">
                <a:cs typeface="Calibri" panose="020F0502020204030204" pitchFamily="34" charset="0"/>
              </a:rPr>
              <a:t>.</a:t>
            </a:r>
          </a:p>
          <a:p>
            <a:r>
              <a:rPr lang="ko-KR" altLang="en-US" dirty="0" smtClean="0">
                <a:cs typeface="Calibri" panose="020F0502020204030204" pitchFamily="34" charset="0"/>
              </a:rPr>
              <a:t>암석을 구성하는 광물이 형성되는 온도 </a:t>
            </a:r>
            <a:r>
              <a:rPr lang="en-US" altLang="ko-KR" dirty="0" smtClean="0"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cs typeface="Calibri" panose="020F0502020204030204" pitchFamily="34" charset="0"/>
              </a:rPr>
              <a:t>예</a:t>
            </a:r>
            <a:r>
              <a:rPr lang="en-US" altLang="ko-KR" dirty="0" smtClean="0">
                <a:cs typeface="Calibri" panose="020F0502020204030204" pitchFamily="34" charset="0"/>
              </a:rPr>
              <a:t>, </a:t>
            </a:r>
            <a:r>
              <a:rPr lang="ko-KR" altLang="en-US" dirty="0" smtClean="0">
                <a:cs typeface="Calibri" panose="020F0502020204030204" pitchFamily="34" charset="0"/>
              </a:rPr>
              <a:t>감람석</a:t>
            </a:r>
            <a:r>
              <a:rPr lang="en-US" altLang="ko-KR" dirty="0" smtClean="0">
                <a:cs typeface="Calibri" panose="020F0502020204030204" pitchFamily="34" charset="0"/>
              </a:rPr>
              <a:t>, 1,900 ℃)</a:t>
            </a:r>
            <a:r>
              <a:rPr lang="ko-KR" altLang="en-US" dirty="0" smtClean="0">
                <a:cs typeface="Calibri" panose="020F0502020204030204" pitchFamily="34" charset="0"/>
              </a:rPr>
              <a:t>와 압력 </a:t>
            </a:r>
            <a:r>
              <a:rPr lang="en-US" altLang="ko-KR" dirty="0" smtClean="0"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cs typeface="Calibri" panose="020F0502020204030204" pitchFamily="34" charset="0"/>
              </a:rPr>
              <a:t>예</a:t>
            </a:r>
            <a:r>
              <a:rPr lang="en-US" altLang="ko-KR" dirty="0" smtClean="0">
                <a:cs typeface="Calibri" panose="020F0502020204030204" pitchFamily="34" charset="0"/>
              </a:rPr>
              <a:t>, </a:t>
            </a:r>
            <a:r>
              <a:rPr lang="ko-KR" altLang="en-US" dirty="0" err="1" smtClean="0">
                <a:cs typeface="Calibri" panose="020F0502020204030204" pitchFamily="34" charset="0"/>
              </a:rPr>
              <a:t>에클로자이트</a:t>
            </a:r>
            <a:r>
              <a:rPr lang="en-US" altLang="ko-KR" dirty="0" smtClean="0">
                <a:cs typeface="Calibri" panose="020F0502020204030204" pitchFamily="34" charset="0"/>
              </a:rPr>
              <a:t>, 1.2GPa, 1 </a:t>
            </a:r>
            <a:r>
              <a:rPr lang="ko-KR" altLang="en-US" dirty="0" smtClean="0">
                <a:cs typeface="Calibri" panose="020F0502020204030204" pitchFamily="34" charset="0"/>
              </a:rPr>
              <a:t>대기압 </a:t>
            </a:r>
            <a:r>
              <a:rPr lang="en-US" altLang="ko-KR" dirty="0" smtClean="0">
                <a:cs typeface="Calibri" panose="020F0502020204030204" pitchFamily="34" charset="0"/>
              </a:rPr>
              <a:t>= 101,325 Pa)</a:t>
            </a:r>
          </a:p>
          <a:p>
            <a:r>
              <a:rPr lang="ko-KR" altLang="en-US" dirty="0" smtClean="0">
                <a:cs typeface="Calibri" panose="020F0502020204030204" pitchFamily="34" charset="0"/>
              </a:rPr>
              <a:t>지표의 변화에 의해 형성되는 퇴적암도 지표와는 다른 조건에서 암석이 된다</a:t>
            </a:r>
            <a:r>
              <a:rPr lang="en-US" altLang="ko-KR" dirty="0" smtClean="0">
                <a:cs typeface="Calibri" panose="020F0502020204030204" pitchFamily="34" charset="0"/>
              </a:rPr>
              <a:t>.</a:t>
            </a:r>
          </a:p>
          <a:p>
            <a:r>
              <a:rPr lang="ko-KR" altLang="en-US" dirty="0" smtClean="0">
                <a:cs typeface="Calibri" panose="020F0502020204030204" pitchFamily="34" charset="0"/>
              </a:rPr>
              <a:t>이렇게 형성된 암석이 </a:t>
            </a:r>
            <a:r>
              <a:rPr lang="ko-KR" altLang="en-US" dirty="0" err="1" smtClean="0">
                <a:cs typeface="Calibri" panose="020F0502020204030204" pitchFamily="34" charset="0"/>
              </a:rPr>
              <a:t>판구조운동에</a:t>
            </a:r>
            <a:r>
              <a:rPr lang="ko-KR" altLang="en-US" dirty="0" smtClean="0">
                <a:cs typeface="Calibri" panose="020F0502020204030204" pitchFamily="34" charset="0"/>
              </a:rPr>
              <a:t> 의해 지표에 올라오게 되면 지표의 조건에서 안정한 상태로 바뀌게 된다</a:t>
            </a:r>
            <a:r>
              <a:rPr lang="en-US" altLang="ko-KR" dirty="0" smtClean="0">
                <a:cs typeface="Calibri" panose="020F0502020204030204" pitchFamily="34" charset="0"/>
              </a:rPr>
              <a:t>.</a:t>
            </a:r>
            <a:endParaRPr lang="en-US" altLang="ko-KR" dirty="0">
              <a:cs typeface="Calibri" panose="020F050202020403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지표의 변화</a:t>
            </a:r>
            <a:endParaRPr lang="ko-KR" altLang="en-US" dirty="0"/>
          </a:p>
        </p:txBody>
      </p:sp>
      <p:pic>
        <p:nvPicPr>
          <p:cNvPr id="4" name="Picture 6" descr="http://www.geol.umd.edu/~jmerck/geol100/images/12/exfoliat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764" y="3357352"/>
            <a:ext cx="5324473" cy="32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99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풍화는 지표에 노출된 암석이 대기권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생물권의</a:t>
            </a:r>
            <a:r>
              <a:rPr lang="ko-KR" altLang="en-US" dirty="0" smtClean="0"/>
              <a:t> 상호작용에 의해 </a:t>
            </a:r>
            <a:r>
              <a:rPr lang="ko-KR" altLang="en-US" dirty="0"/>
              <a:t>그 자리에서 작은 크기로 부서지거나 화학적으로 변하는 </a:t>
            </a:r>
            <a:r>
              <a:rPr lang="ko-KR" altLang="en-US" dirty="0" smtClean="0"/>
              <a:t>과정이다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기계적 </a:t>
            </a:r>
            <a:r>
              <a:rPr lang="en-US" altLang="ko-KR" dirty="0" smtClean="0"/>
              <a:t>(</a:t>
            </a:r>
            <a:r>
              <a:rPr lang="en-US" altLang="ko-KR" dirty="0"/>
              <a:t>Mechanical)</a:t>
            </a:r>
            <a:r>
              <a:rPr lang="ko-KR" altLang="en-US" dirty="0"/>
              <a:t> </a:t>
            </a:r>
            <a:r>
              <a:rPr lang="ko-KR" altLang="en-US" dirty="0" smtClean="0"/>
              <a:t>풍화와 화학적 </a:t>
            </a:r>
            <a:r>
              <a:rPr lang="en-US" altLang="ko-KR" dirty="0" smtClean="0"/>
              <a:t>(</a:t>
            </a:r>
            <a:r>
              <a:rPr lang="en-US" altLang="ko-KR" dirty="0"/>
              <a:t>Chemical)</a:t>
            </a:r>
            <a:r>
              <a:rPr lang="ko-KR" altLang="en-US" dirty="0"/>
              <a:t> </a:t>
            </a:r>
            <a:r>
              <a:rPr lang="ko-KR" altLang="en-US" dirty="0" smtClean="0"/>
              <a:t>풍화로 구분된다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풍화는 풍화가 일어나는 지역의 지질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암상</a:t>
            </a:r>
            <a:r>
              <a:rPr lang="en-US" altLang="ko-KR" dirty="0" smtClean="0"/>
              <a:t>, </a:t>
            </a:r>
            <a:r>
              <a:rPr lang="ko-KR" altLang="en-US" dirty="0"/>
              <a:t>지질구조 등</a:t>
            </a:r>
            <a:r>
              <a:rPr lang="en-US" altLang="ko-KR" dirty="0"/>
              <a:t>), </a:t>
            </a:r>
            <a:r>
              <a:rPr lang="ko-KR" altLang="en-US" dirty="0"/>
              <a:t>식생</a:t>
            </a:r>
            <a:r>
              <a:rPr lang="en-US" altLang="ko-KR" dirty="0"/>
              <a:t>,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지형기복</a:t>
            </a:r>
            <a:r>
              <a:rPr lang="en-US" altLang="ko-KR" dirty="0"/>
              <a:t> </a:t>
            </a:r>
            <a:r>
              <a:rPr lang="ko-KR" altLang="en-US" dirty="0" smtClean="0"/>
              <a:t>등에 의해 영향을 받는데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기후가 가장 커다란 영향을 미친다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춥고 건조한 지역에서는 기계적 풍화가 우세하고 습하고 더운 지역에서는 화학적 풍화가 우세하다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풍화 </a:t>
            </a:r>
            <a:r>
              <a:rPr lang="en-US" altLang="ko-KR" dirty="0" smtClean="0"/>
              <a:t>(Weathering)</a:t>
            </a:r>
            <a:endParaRPr lang="ko-KR" altLang="en-US" dirty="0"/>
          </a:p>
        </p:txBody>
      </p:sp>
      <p:pic>
        <p:nvPicPr>
          <p:cNvPr id="6" name="Picture 2" descr="Graph showing differential weathering r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320000" cy="39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기계적</a:t>
            </a:r>
            <a:r>
              <a:rPr lang="en-US" altLang="ko-KR" b="1" dirty="0"/>
              <a:t>(Mechanical)</a:t>
            </a:r>
            <a:r>
              <a:rPr lang="ko-KR" altLang="en-US" b="1" dirty="0"/>
              <a:t> </a:t>
            </a:r>
            <a:r>
              <a:rPr lang="ko-KR" altLang="en-US" b="1" dirty="0" smtClean="0"/>
              <a:t>풍화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암석이 원래의 크기보다 작게 부서지는 과정이다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열을 받아 팽창한 후 냉각되면서 수축하여 생기는 절리 </a:t>
            </a:r>
            <a:r>
              <a:rPr lang="en-US" altLang="ko-KR" dirty="0" smtClean="0"/>
              <a:t>(Joint)</a:t>
            </a:r>
            <a:r>
              <a:rPr lang="ko-KR" altLang="en-US" dirty="0" smtClean="0"/>
              <a:t>는 암석에 균열을 일으켜 기계적 </a:t>
            </a:r>
            <a:r>
              <a:rPr lang="ko-KR" altLang="en-US" dirty="0" err="1" smtClean="0"/>
              <a:t>풍화을</a:t>
            </a:r>
            <a:r>
              <a:rPr lang="ko-KR" altLang="en-US" dirty="0" smtClean="0"/>
              <a:t> 일으키는 주된 원인이다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화강암이 양파 껍질처럼 벗겨지는 박리 </a:t>
            </a:r>
            <a:r>
              <a:rPr lang="en-US" altLang="ko-KR" dirty="0" smtClean="0"/>
              <a:t>(Exfoliation)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절리의</a:t>
            </a:r>
            <a:r>
              <a:rPr lang="ko-KR" altLang="en-US" dirty="0" smtClean="0"/>
              <a:t> 한 종류이다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물이 얼면서 부피가 팽창하거나 식물의 뿌리가 성장하면서 기계적 풍화가 일어나기도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풍화 </a:t>
            </a:r>
            <a:r>
              <a:rPr lang="en-US" altLang="ko-KR" dirty="0"/>
              <a:t>(Weathering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 descr="http://www.yosemite.ca.us/library/geologic_story_of_yosemite/images/4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4957" y="1438094"/>
            <a:ext cx="2777142" cy="32400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678094"/>
            <a:ext cx="4320000" cy="178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farm5.staticflickr.com/4147/4847904610_f492040195_z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6023" y="4421155"/>
            <a:ext cx="3240000" cy="21616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0402" y="6577607"/>
            <a:ext cx="14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Exfoliated granite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화학적</a:t>
            </a:r>
            <a:r>
              <a:rPr lang="en-US" altLang="ko-KR" b="1" dirty="0"/>
              <a:t>(Chemical)</a:t>
            </a:r>
            <a:r>
              <a:rPr lang="ko-KR" altLang="en-US" b="1" dirty="0"/>
              <a:t> </a:t>
            </a:r>
            <a:r>
              <a:rPr lang="ko-KR" altLang="en-US" b="1" dirty="0" smtClean="0"/>
              <a:t>풍화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암석을 구성하는 광물의 화학성분이 변하는 과정으로 새로운 광물이 형성되기도 하고 암석이 용해되어 사라지기도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풍화 받기 전 암석을 모암 </a:t>
            </a:r>
            <a:r>
              <a:rPr lang="en-US" altLang="ko-KR" dirty="0" smtClean="0"/>
              <a:t>(Parent rock),</a:t>
            </a:r>
            <a:r>
              <a:rPr lang="ko-KR" altLang="en-US" dirty="0" smtClean="0"/>
              <a:t> 화학적 풍화에 의해 모암으로부터 형성된 광물을 잔류 광물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풍화에 의해 모암으로부터 빠져 나와 유체에 녹아 있는 것을 </a:t>
            </a:r>
            <a:r>
              <a:rPr lang="ko-KR" altLang="en-US" dirty="0" err="1" smtClean="0"/>
              <a:t>침출</a:t>
            </a:r>
            <a:r>
              <a:rPr lang="ko-KR" altLang="en-US" dirty="0" smtClean="0"/>
              <a:t> 이온이라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화학적 풍화는 물이나 물에 포함된 약산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아질산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휴민산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일어난다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기계적 풍화는 화학적 풍화를 촉진한다</a:t>
            </a:r>
            <a:r>
              <a:rPr lang="en-US" altLang="ko-KR" dirty="0" smtClean="0"/>
              <a:t>.</a:t>
            </a:r>
          </a:p>
          <a:p>
            <a:pPr marL="163513" lvl="6" indent="-163513" fontAlgn="base" latinLnBrk="0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400" dirty="0" smtClean="0"/>
              <a:t>지표에서 안정한 광물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철산화물</a:t>
            </a:r>
            <a:r>
              <a:rPr lang="en-US" altLang="ko-KR" sz="1400" dirty="0"/>
              <a:t>(Fe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O</a:t>
            </a:r>
            <a:r>
              <a:rPr lang="en-US" altLang="ko-KR" sz="1400" baseline="-25000" dirty="0"/>
              <a:t>3</a:t>
            </a:r>
            <a:r>
              <a:rPr lang="en-US" altLang="ko-KR" sz="1400" dirty="0"/>
              <a:t>)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알루미늄 산화물</a:t>
            </a:r>
            <a:r>
              <a:rPr lang="en-US" altLang="ko-KR" sz="1400" dirty="0"/>
              <a:t>(Al(OH)</a:t>
            </a:r>
            <a:r>
              <a:rPr lang="en-US" altLang="ko-KR" sz="1400" baseline="-25000" dirty="0"/>
              <a:t>3</a:t>
            </a:r>
            <a:r>
              <a:rPr lang="en-US" altLang="ko-KR" sz="1400" dirty="0"/>
              <a:t>) &gt; </a:t>
            </a:r>
            <a:r>
              <a:rPr lang="ko-KR" altLang="en-US" sz="1400" dirty="0"/>
              <a:t>석영 </a:t>
            </a:r>
            <a:r>
              <a:rPr lang="en-US" altLang="ko-KR" sz="1400" dirty="0"/>
              <a:t>&gt; </a:t>
            </a:r>
            <a:r>
              <a:rPr lang="ko-KR" altLang="en-US" sz="1400" dirty="0"/>
              <a:t>점토광물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백운모</a:t>
            </a:r>
            <a:r>
              <a:rPr lang="ko-KR" altLang="en-US" sz="1400" dirty="0"/>
              <a:t> </a:t>
            </a:r>
            <a:r>
              <a:rPr lang="en-US" altLang="ko-KR" sz="1400" dirty="0"/>
              <a:t>&gt; K-</a:t>
            </a:r>
            <a:r>
              <a:rPr lang="ko-KR" altLang="en-US" sz="1400" dirty="0"/>
              <a:t>장석 </a:t>
            </a:r>
            <a:r>
              <a:rPr lang="en-US" altLang="ko-KR" sz="1400" dirty="0"/>
              <a:t>&gt; </a:t>
            </a:r>
            <a:r>
              <a:rPr lang="ko-KR" altLang="en-US" sz="1400" dirty="0"/>
              <a:t>흑운모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각섬석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휘석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사장석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감람석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풍화 </a:t>
            </a:r>
            <a:r>
              <a:rPr lang="en-US" altLang="ko-KR" dirty="0"/>
              <a:t>(Weathering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://b68389.medialib.glogster.com/media/5f0eb8e98d17de132a4d0a9b2b00ce147257911b3b5d29a26226095539751d46/acid-rain-stone-erosion-of-statu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5" y="2060848"/>
            <a:ext cx="4320000" cy="23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화면 슬라이드 쇼(4:3)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2016-09-19T06:39:08Z</dcterms:created>
  <dcterms:modified xsi:type="dcterms:W3CDTF">2016-09-19T06:39:43Z</dcterms:modified>
</cp:coreProperties>
</file>