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02" y="-9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8468-0C96-4250-A127-246F42231C5F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2D4-6F71-41E0-95C5-0855C9FB9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989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8468-0C96-4250-A127-246F42231C5F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2D4-6F71-41E0-95C5-0855C9FB9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275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8468-0C96-4250-A127-246F42231C5F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2D4-6F71-41E0-95C5-0855C9FB9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419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786313" y="1214422"/>
            <a:ext cx="4139421" cy="5439934"/>
          </a:xfrm>
          <a:prstGeom prst="rect">
            <a:avLst/>
          </a:prstGeom>
        </p:spPr>
        <p:txBody>
          <a:bodyPr/>
          <a:lstStyle>
            <a:lvl1pPr marL="163513" indent="-163513" latinLnBrk="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 sz="1400">
                <a:latin typeface="Calibri" panose="020F0502020204030204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285735" y="603546"/>
            <a:ext cx="8640000" cy="468000"/>
          </a:xfrm>
          <a:prstGeom prst="rect">
            <a:avLst/>
          </a:prstGeom>
        </p:spPr>
        <p:txBody>
          <a:bodyPr anchor="ctr"/>
          <a:lstStyle>
            <a:lvl1pPr marL="252413" indent="-252413" algn="ctr">
              <a:lnSpc>
                <a:spcPct val="100000"/>
              </a:lnSpc>
              <a:buFont typeface="Wingdings" pitchFamily="2" charset="2"/>
              <a:buNone/>
              <a:defRPr sz="2000" b="1">
                <a:latin typeface="Calibri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0019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285735" y="603546"/>
            <a:ext cx="8640000" cy="468000"/>
          </a:xfrm>
          <a:prstGeom prst="rect">
            <a:avLst/>
          </a:prstGeom>
        </p:spPr>
        <p:txBody>
          <a:bodyPr anchor="ctr"/>
          <a:lstStyle>
            <a:lvl1pPr marL="252413" indent="-252413" algn="ctr">
              <a:lnSpc>
                <a:spcPct val="100000"/>
              </a:lnSpc>
              <a:buFont typeface="Wingdings" pitchFamily="2" charset="2"/>
              <a:buNone/>
              <a:defRPr sz="2000" b="1">
                <a:latin typeface="Calibri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786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285735" y="1214422"/>
            <a:ext cx="8640000" cy="5439934"/>
          </a:xfrm>
          <a:prstGeom prst="rect">
            <a:avLst/>
          </a:prstGeom>
        </p:spPr>
        <p:txBody>
          <a:bodyPr/>
          <a:lstStyle>
            <a:lvl1pPr marL="163513" indent="-163513" latinLnBrk="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 sz="1400">
                <a:latin typeface="Calibri" panose="020F0502020204030204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285735" y="603546"/>
            <a:ext cx="8640000" cy="468000"/>
          </a:xfrm>
          <a:prstGeom prst="rect">
            <a:avLst/>
          </a:prstGeom>
        </p:spPr>
        <p:txBody>
          <a:bodyPr anchor="ctr"/>
          <a:lstStyle>
            <a:lvl1pPr marL="252413" indent="-252413" algn="ctr">
              <a:lnSpc>
                <a:spcPct val="100000"/>
              </a:lnSpc>
              <a:buFont typeface="Wingdings" pitchFamily="2" charset="2"/>
              <a:buNone/>
              <a:defRPr sz="2000" b="1">
                <a:latin typeface="Calibri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7165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8468-0C96-4250-A127-246F42231C5F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2D4-6F71-41E0-95C5-0855C9FB9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870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8468-0C96-4250-A127-246F42231C5F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2D4-6F71-41E0-95C5-0855C9FB9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886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8468-0C96-4250-A127-246F42231C5F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2D4-6F71-41E0-95C5-0855C9FB9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772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8468-0C96-4250-A127-246F42231C5F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2D4-6F71-41E0-95C5-0855C9FB9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802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8468-0C96-4250-A127-246F42231C5F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2D4-6F71-41E0-95C5-0855C9FB9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06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8468-0C96-4250-A127-246F42231C5F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2D4-6F71-41E0-95C5-0855C9FB9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255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8468-0C96-4250-A127-246F42231C5F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2D4-6F71-41E0-95C5-0855C9FB9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20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8468-0C96-4250-A127-246F42231C5F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2D4-6F71-41E0-95C5-0855C9FB9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346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88468-0C96-4250-A127-246F42231C5F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6B2D4-6F71-41E0-95C5-0855C9FB9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061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강은 </a:t>
            </a:r>
            <a:r>
              <a:rPr lang="ko-KR" altLang="en-US" dirty="0" err="1" smtClean="0"/>
              <a:t>하도의</a:t>
            </a:r>
            <a:r>
              <a:rPr lang="ko-KR" altLang="en-US" dirty="0" smtClean="0"/>
              <a:t> 형태에 따라 직선형</a:t>
            </a:r>
            <a:r>
              <a:rPr lang="en-US" altLang="ko-KR" dirty="0"/>
              <a:t> </a:t>
            </a:r>
            <a:r>
              <a:rPr lang="en-US" altLang="ko-KR" dirty="0" smtClean="0"/>
              <a:t>(Straight), </a:t>
            </a:r>
            <a:r>
              <a:rPr lang="ko-KR" altLang="en-US" dirty="0" err="1" smtClean="0"/>
              <a:t>망상형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(Braided), </a:t>
            </a:r>
            <a:r>
              <a:rPr lang="ko-KR" altLang="en-US" dirty="0" err="1" smtClean="0"/>
              <a:t>곡류형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(Meandering)</a:t>
            </a:r>
            <a:r>
              <a:rPr lang="ko-KR" altLang="en-US" dirty="0" smtClean="0"/>
              <a:t>으로 구분된다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err="1" smtClean="0"/>
              <a:t>곡류형</a:t>
            </a:r>
            <a:r>
              <a:rPr lang="ko-KR" altLang="en-US" dirty="0" smtClean="0"/>
              <a:t> 하천은 </a:t>
            </a:r>
            <a:r>
              <a:rPr lang="ko-KR" altLang="en-US" dirty="0" err="1" smtClean="0"/>
              <a:t>하도가</a:t>
            </a:r>
            <a:r>
              <a:rPr lang="ko-KR" altLang="en-US" dirty="0" smtClean="0"/>
              <a:t> 휘어지는 바깥쪽에서 유속이 빨라 침식 작용이 일어나고 안쪽에서는 유속이 느려 퇴적이 일어난다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침식 작용이 일어나는 곳을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Cutbank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라 하고 퇴적 작용이 일어나는 곳을 곡류사주 </a:t>
            </a:r>
            <a:r>
              <a:rPr lang="en-US" altLang="ko-KR" dirty="0" smtClean="0"/>
              <a:t>(Point bar)</a:t>
            </a:r>
            <a:r>
              <a:rPr lang="ko-KR" altLang="en-US" dirty="0" smtClean="0"/>
              <a:t>라고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침식 작용이 지속적으로 일어나면 기존의 </a:t>
            </a:r>
            <a:r>
              <a:rPr lang="ko-KR" altLang="en-US" dirty="0" err="1" smtClean="0"/>
              <a:t>하도를</a:t>
            </a:r>
            <a:r>
              <a:rPr lang="ko-KR" altLang="en-US" dirty="0" smtClean="0"/>
              <a:t> 끊고 강이 흘러 기존의 휘어진 </a:t>
            </a:r>
            <a:r>
              <a:rPr lang="ko-KR" altLang="en-US" dirty="0" err="1" smtClean="0"/>
              <a:t>하도는</a:t>
            </a:r>
            <a:r>
              <a:rPr lang="ko-KR" altLang="en-US" dirty="0" smtClean="0"/>
              <a:t> 호수가 되는데 이를 </a:t>
            </a:r>
            <a:r>
              <a:rPr lang="ko-KR" altLang="en-US" dirty="0" err="1" smtClean="0"/>
              <a:t>우각호</a:t>
            </a:r>
            <a:r>
              <a:rPr lang="ko-KR" altLang="en-US" dirty="0" smtClean="0"/>
              <a:t> </a:t>
            </a:r>
            <a:r>
              <a:rPr lang="en-US" altLang="ko-KR" dirty="0" smtClean="0"/>
              <a:t>(Oxbow lake)</a:t>
            </a:r>
            <a:r>
              <a:rPr lang="ko-KR" altLang="en-US" dirty="0" smtClean="0"/>
              <a:t>이라 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홍수가 있으면 강둑을 넘어 물이 흘러 범람원 </a:t>
            </a:r>
            <a:r>
              <a:rPr lang="en-US" altLang="ko-KR" dirty="0" smtClean="0"/>
              <a:t>(Floodplain)</a:t>
            </a:r>
            <a:r>
              <a:rPr lang="ko-KR" altLang="en-US" dirty="0" smtClean="0"/>
              <a:t>을 형성한다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하상 환경 </a:t>
            </a:r>
            <a:r>
              <a:rPr lang="en-US" altLang="ko-KR" dirty="0" smtClean="0"/>
              <a:t>(Fluvial environment)</a:t>
            </a:r>
            <a:endParaRPr lang="ko-KR" altLang="en-US" dirty="0"/>
          </a:p>
        </p:txBody>
      </p:sp>
      <p:pic>
        <p:nvPicPr>
          <p:cNvPr id="5" name="Picture 2" descr="http://img.geocaching.com/cache/large/94a074c7-c296-4528-b1e8-0c8ca43f204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95" b="19154"/>
          <a:stretch/>
        </p:blipFill>
        <p:spPr bwMode="auto">
          <a:xfrm>
            <a:off x="251520" y="1355397"/>
            <a:ext cx="4320000" cy="4202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42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현생 해양 환경에서는 육지로부터 공급된 육성퇴적물이 대륙붕에 주로 쌓여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대륙붕을 제외한 깊은 해저 지형에는 부유성 </a:t>
            </a:r>
            <a:r>
              <a:rPr lang="ko-KR" altLang="en-US" dirty="0"/>
              <a:t>미</a:t>
            </a:r>
            <a:r>
              <a:rPr lang="ko-KR" altLang="en-US" dirty="0" smtClean="0"/>
              <a:t>생물들의 유해가 쌓인 </a:t>
            </a:r>
            <a:r>
              <a:rPr lang="ko-KR" altLang="en-US" dirty="0" err="1" smtClean="0"/>
              <a:t>연니</a:t>
            </a:r>
            <a:r>
              <a:rPr lang="en-US" altLang="ko-KR" dirty="0" smtClean="0"/>
              <a:t>(ooze)</a:t>
            </a:r>
            <a:r>
              <a:rPr lang="ko-KR" altLang="en-US" dirty="0" smtClean="0"/>
              <a:t>와 육지로부터 공급되어 부유 상태로 있다 가라앉아 쌓인 점토가 쌓여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해양 환경 </a:t>
            </a:r>
            <a:r>
              <a:rPr lang="en-US" altLang="ko-KR" dirty="0" smtClean="0"/>
              <a:t>(Marine environment)-</a:t>
            </a:r>
            <a:r>
              <a:rPr lang="ko-KR" altLang="en-US" dirty="0" err="1" smtClean="0"/>
              <a:t>쇄설성</a:t>
            </a:r>
            <a:endParaRPr lang="ko-KR" altLang="en-US" dirty="0"/>
          </a:p>
        </p:txBody>
      </p:sp>
      <p:pic>
        <p:nvPicPr>
          <p:cNvPr id="6" name="Picture 6" descr="http://www.iupui.edu/~g115/assets/mod06/sed_distribution_s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000" y="2353482"/>
            <a:ext cx="6480000" cy="438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428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대륙붕에 쌓여 있던 퇴적물들이 지진과 같은 교란작용을 받으면 대륙붕과 대륙사면에 발달해 있는 경사가 급한 계곡을 따라 이동하여 대륙 </a:t>
            </a:r>
            <a:r>
              <a:rPr lang="ko-KR" altLang="en-US" dirty="0" err="1" smtClean="0"/>
              <a:t>융기부에</a:t>
            </a:r>
            <a:r>
              <a:rPr lang="ko-KR" altLang="en-US" dirty="0" smtClean="0"/>
              <a:t> 쌓인다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이때 퇴적물들은 </a:t>
            </a:r>
            <a:r>
              <a:rPr lang="ko-KR" altLang="en-US" dirty="0" err="1" smtClean="0"/>
              <a:t>저탁류의</a:t>
            </a:r>
            <a:r>
              <a:rPr lang="ko-KR" altLang="en-US" dirty="0" smtClean="0"/>
              <a:t> 형태로 이동한다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퇴적물들은 육지에서 형성되는 선상지와 유사하게 부채 모양으로 퍼지면서 쌓인다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해양 환경 </a:t>
            </a:r>
            <a:r>
              <a:rPr lang="en-US" altLang="ko-KR" dirty="0" smtClean="0"/>
              <a:t>(Marine environment)-</a:t>
            </a:r>
            <a:r>
              <a:rPr lang="ko-KR" altLang="en-US" dirty="0" err="1" smtClean="0"/>
              <a:t>쇄설성</a:t>
            </a:r>
            <a:endParaRPr lang="ko-KR" altLang="en-US" dirty="0"/>
          </a:p>
        </p:txBody>
      </p:sp>
      <p:pic>
        <p:nvPicPr>
          <p:cNvPr id="5" name="Picture 5" descr="http://www.deepwaterdesal.com/webart/gallery/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429000"/>
            <a:ext cx="4320000" cy="34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img.geocaching.com/cache/d9b7f47c-007a-46eb-8f68-77fd06e1fb8c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83"/>
          <a:stretch/>
        </p:blipFill>
        <p:spPr bwMode="auto">
          <a:xfrm>
            <a:off x="323528" y="1340768"/>
            <a:ext cx="4320000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922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하상 환경 </a:t>
            </a:r>
            <a:r>
              <a:rPr lang="en-US" altLang="ko-KR" dirty="0"/>
              <a:t>(Fluvial environment)</a:t>
            </a:r>
            <a:endParaRPr lang="ko-KR" altLang="en-US" dirty="0"/>
          </a:p>
        </p:txBody>
      </p:sp>
      <p:pic>
        <p:nvPicPr>
          <p:cNvPr id="4098" name="Picture 2" descr="http://bc.outcrop.org/images/rivers/press4e/figure-14-09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00" y="1052736"/>
            <a:ext cx="7344000" cy="57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89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호수는 육지로 둘러 싸여 있는 커다란 규모의 </a:t>
            </a:r>
            <a:r>
              <a:rPr lang="ko-KR" altLang="en-US" dirty="0" err="1" smtClean="0"/>
              <a:t>수체</a:t>
            </a:r>
            <a:r>
              <a:rPr lang="ko-KR" altLang="en-US" dirty="0" smtClean="0"/>
              <a:t> </a:t>
            </a:r>
            <a:r>
              <a:rPr lang="en-US" altLang="ko-KR" dirty="0" smtClean="0"/>
              <a:t>(Body of water)</a:t>
            </a:r>
            <a:r>
              <a:rPr lang="ko-KR" altLang="en-US" dirty="0" smtClean="0"/>
              <a:t>로 강으로 유입되는 물이 호수로부터 나가는 물보다 많거나 같아야 호수가 유지된다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호수에서는 주로 퇴적작용이 일어난다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호수의 </a:t>
            </a:r>
            <a:r>
              <a:rPr lang="ko-KR" altLang="en-US" dirty="0" err="1" smtClean="0"/>
              <a:t>연변부는</a:t>
            </a:r>
            <a:r>
              <a:rPr lang="ko-KR" altLang="en-US" dirty="0" smtClean="0"/>
              <a:t> 대기 중으로 노출되는 경우가 많아 </a:t>
            </a:r>
            <a:r>
              <a:rPr lang="ko-KR" altLang="en-US" dirty="0" err="1" smtClean="0"/>
              <a:t>건열이나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토양층이</a:t>
            </a:r>
            <a:r>
              <a:rPr lang="ko-KR" altLang="en-US" dirty="0" smtClean="0"/>
              <a:t> 발달하기도 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호수의 물은 여름에는 생물의 활동이 활발하여 유기물의 퇴적이 많고 겨울에는 적기 때문에 계절에 따라 두 가지 다른 색의 퇴적층이 교대로 나타나는 경우가 많다 이를 </a:t>
            </a:r>
            <a:r>
              <a:rPr lang="ko-KR" altLang="en-US" dirty="0" err="1" smtClean="0"/>
              <a:t>호상점토층</a:t>
            </a:r>
            <a:r>
              <a:rPr lang="ko-KR" altLang="en-US" dirty="0" smtClean="0"/>
              <a:t> </a:t>
            </a:r>
            <a:r>
              <a:rPr lang="en-US" altLang="ko-KR" dirty="0" smtClean="0"/>
              <a:t>(Varve)</a:t>
            </a:r>
            <a:r>
              <a:rPr lang="ko-KR" altLang="en-US" dirty="0" smtClean="0"/>
              <a:t>라 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호상 환경 </a:t>
            </a:r>
            <a:r>
              <a:rPr lang="en-US" altLang="ko-KR" dirty="0"/>
              <a:t>(Lacustrine environment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Picture 8" descr="http://www.pasthorizonspr.com/wp-content/uploads/2012/10/varve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987" y="4392524"/>
            <a:ext cx="2713997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images.nationalgeographic.com/wpf/media-live/photos/000/659/overrides/tlikakila-river-lake-clark-national-park_65929_990x74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7266"/>
            <a:ext cx="3842619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blogs.agu.org/mountainbeltway/files/2011/07/varves_0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46" y="4392524"/>
            <a:ext cx="1225866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72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사막은 연 강수량이 </a:t>
            </a:r>
            <a:r>
              <a:rPr lang="en-US" altLang="ko-KR" dirty="0" smtClean="0"/>
              <a:t>250 mm </a:t>
            </a:r>
            <a:r>
              <a:rPr lang="ko-KR" altLang="en-US" dirty="0" smtClean="0"/>
              <a:t>이하인 지역으로 식생이 거의 없는 건조한 지형으로 대륙 표면의 </a:t>
            </a:r>
            <a:r>
              <a:rPr lang="en-US" altLang="ko-KR" dirty="0" smtClean="0"/>
              <a:t>1/3</a:t>
            </a:r>
            <a:r>
              <a:rPr lang="ko-KR" altLang="en-US" dirty="0" smtClean="0"/>
              <a:t>을 차지하고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사막에서는 바람에 의한 풍화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침식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운반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퇴적작용이 일어난다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사막에 노출되어 있는 암석은 바람에 의해 풍화를 받아 </a:t>
            </a:r>
            <a:r>
              <a:rPr lang="ko-KR" altLang="en-US" dirty="0" err="1" smtClean="0"/>
              <a:t>봉소석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버섯바위 같은 다양한 형태의 </a:t>
            </a:r>
            <a:r>
              <a:rPr lang="ko-KR" altLang="en-US" dirty="0" err="1" smtClean="0"/>
              <a:t>지형물을</a:t>
            </a:r>
            <a:r>
              <a:rPr lang="ko-KR" altLang="en-US" dirty="0" smtClean="0"/>
              <a:t> 만들어 낸다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사막의 퇴적물은 주로 모래 크기이며 모래들이 운반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퇴적되어 사구 </a:t>
            </a:r>
            <a:r>
              <a:rPr lang="en-US" altLang="ko-KR" dirty="0" smtClean="0"/>
              <a:t>(Dune)</a:t>
            </a:r>
            <a:r>
              <a:rPr lang="ko-KR" altLang="en-US" dirty="0"/>
              <a:t>가</a:t>
            </a:r>
            <a:r>
              <a:rPr lang="ko-KR" altLang="en-US" dirty="0" smtClean="0"/>
              <a:t> 발달한다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사막에서 형성되는 사구에는 </a:t>
            </a:r>
            <a:r>
              <a:rPr lang="ko-KR" altLang="en-US" dirty="0" err="1" smtClean="0"/>
              <a:t>사층리가</a:t>
            </a:r>
            <a:r>
              <a:rPr lang="ko-KR" altLang="en-US" dirty="0" smtClean="0"/>
              <a:t> 잘 발달하고 사막에서 형성된 사암을 이루는 모래 입자들은 마모를 심하게 받아 아주 둥근 형태를 보이며 거의 비슷한 크기를 보인다</a:t>
            </a:r>
            <a:r>
              <a:rPr lang="en-US" altLang="ko-KR" dirty="0" smtClean="0"/>
              <a:t>.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사막 환경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Eolian</a:t>
            </a:r>
            <a:r>
              <a:rPr lang="en-US" altLang="ko-KR" dirty="0" smtClean="0"/>
              <a:t> environment)</a:t>
            </a:r>
            <a:endParaRPr lang="ko-KR" altLang="en-US" dirty="0"/>
          </a:p>
        </p:txBody>
      </p:sp>
      <p:pic>
        <p:nvPicPr>
          <p:cNvPr id="4" name="Picture 2" descr="http://web.ncf.ca/jim/sand/overview/cross-strat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359812"/>
            <a:ext cx="4320000" cy="195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17202" y="6293168"/>
            <a:ext cx="3132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>
                <a:latin typeface="Calibri" panose="020F0502020204030204" pitchFamily="34" charset="0"/>
              </a:rPr>
              <a:t>Cross-bedding due to migration of dune</a:t>
            </a:r>
            <a:endParaRPr lang="ko-KR" altLang="en-US" sz="1400" b="1" dirty="0">
              <a:latin typeface="Calibri" panose="020F0502020204030204" pitchFamily="34" charset="0"/>
            </a:endParaRPr>
          </a:p>
        </p:txBody>
      </p:sp>
      <p:pic>
        <p:nvPicPr>
          <p:cNvPr id="6" name="Picture 7" descr="http://www.geol.umd.edu/~jmerck/geol342/images/06quartzarenitet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51" y="1412775"/>
            <a:ext cx="3640754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1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식물이 많이 자라고 물에 항상 잠겨 있는 환경으로 물이 강처럼 흐르지 않는 환경을 소택지 </a:t>
            </a:r>
            <a:r>
              <a:rPr lang="en-US" altLang="ko-KR" dirty="0" smtClean="0"/>
              <a:t>(Swamp)</a:t>
            </a:r>
            <a:r>
              <a:rPr lang="ko-KR" altLang="en-US" dirty="0" smtClean="0"/>
              <a:t>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유기물이 많이 포함되어 있기 때문에 석탄층이 많이 형성되는 환경이다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강이나 삼각주 환경에 인접하여 나타난다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소택지 환경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Paludal</a:t>
            </a:r>
            <a:r>
              <a:rPr lang="en-US" altLang="ko-KR" dirty="0" smtClean="0"/>
              <a:t> environment)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82" y="1268760"/>
            <a:ext cx="3600000" cy="2693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http://ucfant3145f09-05.wikispaces.com/file/view/peat.jpg/100678219/pea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82" y="4041368"/>
            <a:ext cx="3600000" cy="27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2482" y="4059242"/>
            <a:ext cx="743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Calibri" panose="020F0502020204030204" pitchFamily="34" charset="0"/>
              </a:rPr>
              <a:t>Peat bog</a:t>
            </a:r>
            <a:endParaRPr lang="ko-KR" altLang="en-US" sz="12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58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삼각주는 강이 바다와 만나 에너지가 감소하면서 퇴적작용이 일어나는 환경으로 지도상에서는 삼각형의 지형을 이루고 단면상에서는 쐐기형태 나타난다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삼각주는 바다의 파도와 조수에 의한 침식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운반 작용보다 강에 의한 퇴적작용이 빠를 때 형성된다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그러므로 삼각주 지형은 바다 쪽으로 확장한다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파도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강의 에너지 크기가 삼각주의 형태를 결정하는 중요한 요인이다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삼각주 환경 </a:t>
            </a:r>
            <a:r>
              <a:rPr lang="en-US" altLang="ko-KR" dirty="0" smtClean="0"/>
              <a:t>(Deltaic environment)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375858" y="3543068"/>
            <a:ext cx="8392285" cy="3240000"/>
            <a:chOff x="253178" y="3543068"/>
            <a:chExt cx="8392285" cy="3240000"/>
          </a:xfrm>
        </p:grpSpPr>
        <p:pic>
          <p:nvPicPr>
            <p:cNvPr id="4" name="Picture 4" descr="http://upload.wikimedia.org/wikipedia/commons/d/de/Nile_River_and_delta_from_orbit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178" y="3615068"/>
              <a:ext cx="3940365" cy="309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http://www.gly.uga.edu/railsback/1121DeltaTypes.jpe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7986" y="3543068"/>
              <a:ext cx="4217477" cy="32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7061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 dirty="0" err="1" smtClean="0"/>
              <a:t>해빈</a:t>
            </a:r>
            <a:r>
              <a:rPr lang="ko-KR" altLang="en-US" b="1" dirty="0" smtClean="0"/>
              <a:t> 환경</a:t>
            </a:r>
            <a:endParaRPr lang="en-US" altLang="ko-KR" b="1" dirty="0" smtClean="0"/>
          </a:p>
          <a:p>
            <a:r>
              <a:rPr lang="ko-KR" altLang="en-US" dirty="0" smtClean="0"/>
              <a:t>해안선을 따라 발달한 주로 모래로 이루어진 퇴적환경을 </a:t>
            </a:r>
            <a:r>
              <a:rPr lang="ko-KR" altLang="en-US" dirty="0" err="1" smtClean="0"/>
              <a:t>해빈환경이라</a:t>
            </a:r>
            <a:r>
              <a:rPr lang="ko-KR" altLang="en-US" dirty="0" smtClean="0"/>
              <a:t>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연안류</a:t>
            </a:r>
            <a:r>
              <a:rPr lang="ko-KR" altLang="en-US" dirty="0" smtClean="0"/>
              <a:t> </a:t>
            </a:r>
            <a:r>
              <a:rPr lang="en-US" altLang="ko-KR" dirty="0" smtClean="0"/>
              <a:t>(Longshore current)</a:t>
            </a:r>
            <a:r>
              <a:rPr lang="ko-KR" altLang="en-US" dirty="0" smtClean="0"/>
              <a:t>에 의해 운반되어진 모래가 해안을 따라 쌓여 형성된다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육지와 분리되어 해안선을 따라 모래가 퇴적되어 연안사주 </a:t>
            </a:r>
            <a:r>
              <a:rPr lang="en-US" altLang="ko-KR" dirty="0" smtClean="0"/>
              <a:t>(Barrier island)</a:t>
            </a:r>
            <a:r>
              <a:rPr lang="ko-KR" altLang="en-US" dirty="0" smtClean="0"/>
              <a:t>가 형성되기도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b="1" dirty="0" smtClean="0"/>
              <a:t>석호 환경</a:t>
            </a:r>
            <a:endParaRPr lang="en-US" altLang="ko-KR" b="1" dirty="0" smtClean="0"/>
          </a:p>
          <a:p>
            <a:r>
              <a:rPr lang="ko-KR" altLang="en-US" dirty="0" smtClean="0"/>
              <a:t>바다로부터 </a:t>
            </a:r>
            <a:r>
              <a:rPr lang="ko-KR" altLang="en-US" dirty="0"/>
              <a:t>연안사주에 의해 분리되어져 육지 쪽에 발달한 상대적으로 조용한 호수와 같은 환경을 석호라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우리나라 경포대가 대표적인 석호환경이다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해빈</a:t>
            </a:r>
            <a:r>
              <a:rPr lang="ko-KR" altLang="en-US" dirty="0" smtClean="0"/>
              <a:t> </a:t>
            </a:r>
            <a:r>
              <a:rPr lang="en-US" altLang="ko-KR" dirty="0" smtClean="0"/>
              <a:t>(Beach)</a:t>
            </a:r>
            <a:r>
              <a:rPr lang="ko-KR" altLang="en-US" dirty="0" smtClean="0"/>
              <a:t>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석호 </a:t>
            </a:r>
            <a:r>
              <a:rPr lang="ko-KR" altLang="en-US" dirty="0"/>
              <a:t>환경 </a:t>
            </a:r>
            <a:r>
              <a:rPr lang="en-US" altLang="ko-KR" dirty="0"/>
              <a:t>(Lagoon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Picture 2" descr="http://www.bostonglobe.com/rf/image_r/Boston/2011-2020/2013/02/14/BostonGlobe.com/Metro/Images/IMG_8744.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76747"/>
            <a:ext cx="438150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eb.arc.losrios.edu/~borougt/LongshoreCurrent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4" b="8419"/>
          <a:stretch/>
        </p:blipFill>
        <p:spPr bwMode="auto">
          <a:xfrm>
            <a:off x="234468" y="4149080"/>
            <a:ext cx="4271589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6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밀물 때에는 바닷물에 의해 덮이고 </a:t>
            </a:r>
            <a:r>
              <a:rPr lang="ko-KR" altLang="en-US" dirty="0" err="1" smtClean="0"/>
              <a:t>썰물때는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대기중으로</a:t>
            </a:r>
            <a:r>
              <a:rPr lang="ko-KR" altLang="en-US" dirty="0" smtClean="0"/>
              <a:t> 노출되는 환경을 </a:t>
            </a:r>
            <a:r>
              <a:rPr lang="ko-KR" altLang="en-US" dirty="0" err="1" smtClean="0"/>
              <a:t>조간대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혹은 갯벌이라고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갯벌에서는 밀물과 썰물의 영향으로 모래와 점토가 교대로 쌓인 </a:t>
            </a:r>
            <a:r>
              <a:rPr lang="ko-KR" altLang="en-US" dirty="0" err="1" smtClean="0"/>
              <a:t>층리가</a:t>
            </a:r>
            <a:r>
              <a:rPr lang="ko-KR" altLang="en-US" dirty="0" smtClean="0"/>
              <a:t> 주로 발달한다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조간대</a:t>
            </a:r>
            <a:r>
              <a:rPr lang="ko-KR" altLang="en-US" dirty="0" smtClean="0"/>
              <a:t> 환경 </a:t>
            </a:r>
            <a:r>
              <a:rPr lang="en-US" altLang="ko-KR" dirty="0" smtClean="0"/>
              <a:t>(</a:t>
            </a:r>
            <a:r>
              <a:rPr lang="en-US" altLang="ko-KR" smtClean="0"/>
              <a:t>Tidal flat)</a:t>
            </a:r>
            <a:endParaRPr lang="ko-KR" altLang="en-US"/>
          </a:p>
        </p:txBody>
      </p:sp>
      <p:pic>
        <p:nvPicPr>
          <p:cNvPr id="4" name="Picture 2" descr="http://www.낚시와펜션.kr/bbs/data/free/1258941163/%EA%B0%AF%EB%B2%8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432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mw2.google.com/mw-panoramio/photos/medium/5357528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000" y="4149360"/>
            <a:ext cx="3360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4.uwm.edu/course/geosci697/tidal/bedding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2"/>
          <a:stretch/>
        </p:blipFill>
        <p:spPr bwMode="auto">
          <a:xfrm>
            <a:off x="275896" y="4149359"/>
            <a:ext cx="1591934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79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해양 환경은 깊이와 해저의 경사에 따라 대륙붕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대륙사면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대륙융기부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심해저</a:t>
            </a:r>
            <a:r>
              <a:rPr lang="ko-KR" altLang="en-US" dirty="0" smtClean="0"/>
              <a:t> 평원으로 구분한다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대륙붕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해수면 아래에 놓인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대륙 지각이 연장된 부분으로 수심은 </a:t>
            </a:r>
            <a:r>
              <a:rPr lang="en-US" altLang="ko-KR" dirty="0" smtClean="0"/>
              <a:t>150 ~ 200m </a:t>
            </a:r>
            <a:r>
              <a:rPr lang="ko-KR" altLang="en-US" dirty="0" smtClean="0"/>
              <a:t>정도이고 경사는 약 </a:t>
            </a:r>
            <a:r>
              <a:rPr lang="en-US" altLang="ko-KR" dirty="0" smtClean="0"/>
              <a:t>0.5°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대륙사면</a:t>
            </a:r>
            <a:r>
              <a:rPr lang="en-US" altLang="ko-KR" dirty="0" smtClean="0"/>
              <a:t>: </a:t>
            </a:r>
            <a:r>
              <a:rPr lang="ko-KR" altLang="en-US" dirty="0" smtClean="0"/>
              <a:t>대륙붕 경계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대륙붕단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으로부터 바다 쪽으로 평균 </a:t>
            </a:r>
            <a:r>
              <a:rPr lang="en-US" altLang="ko-KR" dirty="0" smtClean="0"/>
              <a:t>4° </a:t>
            </a:r>
            <a:r>
              <a:rPr lang="ko-KR" altLang="en-US" dirty="0" smtClean="0"/>
              <a:t>정도의 경사로 기울어져 있는 지역</a:t>
            </a:r>
            <a:endParaRPr lang="en-US" altLang="ko-KR" dirty="0" smtClean="0"/>
          </a:p>
          <a:p>
            <a:r>
              <a:rPr lang="ko-KR" altLang="en-US" dirty="0" smtClean="0"/>
              <a:t>대륙 </a:t>
            </a:r>
            <a:r>
              <a:rPr lang="ko-KR" altLang="en-US" dirty="0" err="1" smtClean="0"/>
              <a:t>융기부</a:t>
            </a:r>
            <a:r>
              <a:rPr lang="en-US" altLang="ko-KR" dirty="0" smtClean="0"/>
              <a:t>: </a:t>
            </a:r>
            <a:r>
              <a:rPr lang="ko-KR" altLang="en-US" dirty="0" smtClean="0"/>
              <a:t>대륙 사면으로부터 </a:t>
            </a:r>
            <a:r>
              <a:rPr lang="ko-KR" altLang="en-US" dirty="0" err="1" smtClean="0"/>
              <a:t>바다쪽으로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0.5 ~ 1°</a:t>
            </a:r>
            <a:r>
              <a:rPr lang="ko-KR" altLang="en-US" dirty="0"/>
              <a:t> </a:t>
            </a:r>
            <a:r>
              <a:rPr lang="ko-KR" altLang="en-US" dirty="0" smtClean="0"/>
              <a:t>기울어져 있는 지역</a:t>
            </a:r>
            <a:endParaRPr lang="en-US" altLang="ko-KR" dirty="0" smtClean="0"/>
          </a:p>
          <a:p>
            <a:r>
              <a:rPr lang="ko-KR" altLang="en-US" dirty="0" err="1" smtClean="0"/>
              <a:t>심해저</a:t>
            </a:r>
            <a:r>
              <a:rPr lang="ko-KR" altLang="en-US" dirty="0" smtClean="0"/>
              <a:t> 평원</a:t>
            </a:r>
            <a:r>
              <a:rPr lang="en-US" altLang="ko-KR" dirty="0" smtClean="0"/>
              <a:t>: </a:t>
            </a:r>
            <a:r>
              <a:rPr lang="ko-KR" altLang="en-US" dirty="0" smtClean="0"/>
              <a:t>깊이 </a:t>
            </a:r>
            <a:r>
              <a:rPr lang="en-US" altLang="ko-KR" dirty="0" smtClean="0"/>
              <a:t>4,000 ~ 6,000 m </a:t>
            </a:r>
            <a:r>
              <a:rPr lang="ko-KR" altLang="en-US" dirty="0" smtClean="0"/>
              <a:t>정도로 대륙 </a:t>
            </a:r>
            <a:r>
              <a:rPr lang="ko-KR" altLang="en-US" dirty="0" err="1" smtClean="0"/>
              <a:t>융기부와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해양저</a:t>
            </a:r>
            <a:r>
              <a:rPr lang="ko-KR" altLang="en-US" dirty="0" smtClean="0"/>
              <a:t> 산맥 사이에 놓여 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/>
              <a:t>침식</a:t>
            </a:r>
            <a:r>
              <a:rPr lang="en-US" altLang="ko-KR" dirty="0"/>
              <a:t>, </a:t>
            </a:r>
            <a:r>
              <a:rPr lang="ko-KR" altLang="en-US" dirty="0"/>
              <a:t>운반</a:t>
            </a:r>
            <a:r>
              <a:rPr lang="en-US" altLang="ko-KR" dirty="0"/>
              <a:t>, </a:t>
            </a:r>
            <a:r>
              <a:rPr lang="ko-KR" altLang="en-US" dirty="0"/>
              <a:t>퇴적작용이 모두 일어난다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해양 환경 </a:t>
            </a:r>
            <a:r>
              <a:rPr lang="en-US" altLang="ko-KR" dirty="0" smtClean="0"/>
              <a:t>(Marine environment)-</a:t>
            </a:r>
            <a:r>
              <a:rPr lang="ko-KR" altLang="en-US" dirty="0" err="1" smtClean="0"/>
              <a:t>쇄설성</a:t>
            </a:r>
            <a:endParaRPr lang="ko-KR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83" y="1628800"/>
            <a:ext cx="4320000" cy="170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http://faculty.scf.edu/rizkf/OCE1001/OCEnotes/ContMargins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33" y="3526172"/>
            <a:ext cx="4320000" cy="196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4906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680</Words>
  <Application>Microsoft Office PowerPoint</Application>
  <PresentationFormat>화면 슬라이드 쇼(4:3)</PresentationFormat>
  <Paragraphs>55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Registered User</cp:lastModifiedBy>
  <cp:revision>1</cp:revision>
  <dcterms:created xsi:type="dcterms:W3CDTF">2016-09-19T06:45:02Z</dcterms:created>
  <dcterms:modified xsi:type="dcterms:W3CDTF">2016-09-19T06:45:22Z</dcterms:modified>
</cp:coreProperties>
</file>