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347" r:id="rId2"/>
    <p:sldId id="349" r:id="rId3"/>
    <p:sldId id="350" r:id="rId4"/>
    <p:sldId id="351" r:id="rId5"/>
    <p:sldId id="304" r:id="rId6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1ED"/>
    <a:srgbClr val="20BEA0"/>
    <a:srgbClr val="7F7F7F"/>
    <a:srgbClr val="D9D9D9"/>
    <a:srgbClr val="0BC7B9"/>
    <a:srgbClr val="212837"/>
    <a:srgbClr val="F8F8F8"/>
    <a:srgbClr val="28B0AA"/>
    <a:srgbClr val="EB7E21"/>
    <a:srgbClr val="D7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6408" autoAdjust="0"/>
  </p:normalViewPr>
  <p:slideViewPr>
    <p:cSldViewPr snapToGrid="0" showGuides="1">
      <p:cViewPr>
        <p:scale>
          <a:sx n="50" d="100"/>
          <a:sy n="50" d="100"/>
        </p:scale>
        <p:origin x="390" y="702"/>
      </p:cViewPr>
      <p:guideLst>
        <p:guide orient="horz" pos="3456"/>
        <p:guide pos="6112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54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291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67226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43355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3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280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4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08139" y="3056021"/>
            <a:ext cx="4860760" cy="4860758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2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-1109454" y="7298604"/>
            <a:ext cx="1754660" cy="1754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4798317" y="7100896"/>
            <a:ext cx="197708" cy="197708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iamond 8"/>
          <p:cNvSpPr/>
          <p:nvPr userDrawn="1"/>
        </p:nvSpPr>
        <p:spPr>
          <a:xfrm>
            <a:off x="9227129" y="4903367"/>
            <a:ext cx="326242" cy="326242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 userDrawn="1"/>
        </p:nvSpPr>
        <p:spPr>
          <a:xfrm>
            <a:off x="18775824" y="-701214"/>
            <a:ext cx="1402428" cy="140242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iamond 26"/>
          <p:cNvSpPr/>
          <p:nvPr userDrawn="1"/>
        </p:nvSpPr>
        <p:spPr>
          <a:xfrm>
            <a:off x="8363629" y="8756519"/>
            <a:ext cx="326242" cy="326242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 userDrawn="1"/>
        </p:nvSpPr>
        <p:spPr>
          <a:xfrm>
            <a:off x="-516648" y="408288"/>
            <a:ext cx="872181" cy="872181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 userDrawn="1"/>
        </p:nvSpPr>
        <p:spPr>
          <a:xfrm flipV="1">
            <a:off x="17134329" y="7914313"/>
            <a:ext cx="523242" cy="523242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12931967" y="135308"/>
            <a:ext cx="197000" cy="1970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 userDrawn="1"/>
        </p:nvSpPr>
        <p:spPr>
          <a:xfrm>
            <a:off x="19031822" y="3190583"/>
            <a:ext cx="962835" cy="96283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11768415" y="10704141"/>
            <a:ext cx="365105" cy="314746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Isosceles Triangle 37"/>
          <p:cNvSpPr/>
          <p:nvPr userDrawn="1"/>
        </p:nvSpPr>
        <p:spPr>
          <a:xfrm rot="19384964">
            <a:off x="1973838" y="3300965"/>
            <a:ext cx="516018" cy="444843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4798317" y="1497383"/>
            <a:ext cx="412090" cy="41209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5" r:id="rId2"/>
    <p:sldLayoutId id="2147483665" r:id="rId3"/>
    <p:sldLayoutId id="2147483680" r:id="rId4"/>
    <p:sldLayoutId id="2147483682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개체 틀 41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8" b="7348"/>
          <a:stretch/>
        </p:blipFill>
        <p:spPr>
          <a:xfrm>
            <a:off x="1" y="0"/>
            <a:ext cx="19477038" cy="10972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9477038" cy="10972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1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spc="300" dirty="0" smtClean="0">
                <a:latin typeface="Myriad Pro Cond" panose="020B0506030403020204" pitchFamily="34" charset="0"/>
                <a:ea typeface="HY강B" panose="02030600000101010101" pitchFamily="18" charset="-127"/>
              </a:rPr>
              <a:t>Political System of East Asia</a:t>
            </a:r>
          </a:p>
          <a:p>
            <a:pPr algn="ctr"/>
            <a:endParaRPr lang="en-US" altLang="ko-KR" sz="11500" b="1" spc="300" dirty="0" smtClean="0">
              <a:latin typeface="Myriad Pro Cond" panose="020B0506030403020204" pitchFamily="34" charset="0"/>
              <a:ea typeface="HY강B" panose="02030600000101010101" pitchFamily="18" charset="-127"/>
            </a:endParaRPr>
          </a:p>
          <a:p>
            <a:pPr algn="ctr"/>
            <a:endParaRPr lang="id-ID" sz="11500" b="1" spc="300" dirty="0">
              <a:latin typeface="Myriad Pro Cond" panose="020B0506030403020204" pitchFamily="34" charset="0"/>
              <a:ea typeface="HY강B" panose="02030600000101010101" pitchFamily="18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2262" y="5191589"/>
            <a:ext cx="12692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2019. 2</a:t>
            </a:r>
            <a:r>
              <a:rPr lang="en-US" sz="2800" spc="300" baseline="300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nd</a:t>
            </a:r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 Semester Social Study </a:t>
            </a:r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Presentation</a:t>
            </a:r>
          </a:p>
          <a:p>
            <a:pPr algn="ctr"/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1507 </a:t>
            </a:r>
            <a:r>
              <a:rPr lang="ko-KR" alt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오유신</a:t>
            </a:r>
            <a:endParaRPr lang="en-US" altLang="ko-KR" sz="2800" spc="300" dirty="0" smtClean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1508 </a:t>
            </a:r>
            <a:r>
              <a:rPr lang="ko-KR" alt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임상민</a:t>
            </a:r>
            <a:endParaRPr lang="en-US" altLang="ko-KR" sz="2800" spc="300" dirty="0" smtClean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1509 </a:t>
            </a:r>
            <a:r>
              <a:rPr lang="ko-KR" alt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장민준</a:t>
            </a:r>
            <a:endParaRPr lang="en-US" altLang="ko-KR" sz="2800" spc="300" dirty="0" smtClean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1515 </a:t>
            </a:r>
            <a:r>
              <a:rPr lang="ko-KR" altLang="en-US" sz="2800" spc="300" dirty="0" smtClean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최세현</a:t>
            </a:r>
            <a:endParaRPr lang="id-ID" sz="2800" spc="300" dirty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83191" y="7318740"/>
            <a:ext cx="197708" cy="1977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iamond 19"/>
          <p:cNvSpPr/>
          <p:nvPr/>
        </p:nvSpPr>
        <p:spPr>
          <a:xfrm>
            <a:off x="10784313" y="2583561"/>
            <a:ext cx="326242" cy="326242"/>
          </a:xfrm>
          <a:prstGeom prst="diamond">
            <a:avLst/>
          </a:prstGeom>
          <a:solidFill>
            <a:schemeClr val="accent3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8775824" y="-701214"/>
            <a:ext cx="1402428" cy="1402428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iamond 21"/>
          <p:cNvSpPr/>
          <p:nvPr/>
        </p:nvSpPr>
        <p:spPr>
          <a:xfrm>
            <a:off x="7967991" y="9912211"/>
            <a:ext cx="326242" cy="326242"/>
          </a:xfrm>
          <a:prstGeom prst="diamon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-516648" y="408288"/>
            <a:ext cx="872181" cy="8721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: Shape 23"/>
          <p:cNvSpPr/>
          <p:nvPr/>
        </p:nvSpPr>
        <p:spPr>
          <a:xfrm flipV="1">
            <a:off x="17053500" y="9082761"/>
            <a:ext cx="336300" cy="3363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/>
          <p:cNvSpPr/>
          <p:nvPr/>
        </p:nvSpPr>
        <p:spPr>
          <a:xfrm flipV="1">
            <a:off x="12931967" y="135308"/>
            <a:ext cx="197000" cy="19700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: Shape 25"/>
          <p:cNvSpPr/>
          <p:nvPr/>
        </p:nvSpPr>
        <p:spPr>
          <a:xfrm>
            <a:off x="19064978" y="4802895"/>
            <a:ext cx="1201367" cy="1201367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 rot="19384964">
            <a:off x="11768415" y="10704141"/>
            <a:ext cx="365105" cy="31474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/>
          <p:cNvSpPr/>
          <p:nvPr/>
        </p:nvSpPr>
        <p:spPr>
          <a:xfrm rot="19384964">
            <a:off x="2078479" y="3391174"/>
            <a:ext cx="306736" cy="26442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/>
        </p:nvSpPr>
        <p:spPr>
          <a:xfrm>
            <a:off x="4881883" y="1580949"/>
            <a:ext cx="244958" cy="244958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: Shape 29"/>
          <p:cNvSpPr/>
          <p:nvPr/>
        </p:nvSpPr>
        <p:spPr>
          <a:xfrm>
            <a:off x="15267542" y="2723519"/>
            <a:ext cx="962835" cy="96283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/>
          <p:cNvSpPr/>
          <p:nvPr/>
        </p:nvSpPr>
        <p:spPr>
          <a:xfrm>
            <a:off x="4996025" y="3204936"/>
            <a:ext cx="590686" cy="590684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/>
        </p:nvSpPr>
        <p:spPr>
          <a:xfrm>
            <a:off x="7211776" y="-663712"/>
            <a:ext cx="1204950" cy="1204946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9384964">
            <a:off x="11599324" y="8986183"/>
            <a:ext cx="306736" cy="264426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/>
        </p:nvSpPr>
        <p:spPr>
          <a:xfrm>
            <a:off x="-892998" y="8919640"/>
            <a:ext cx="1459755" cy="145975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36000"/>
            </a:schemeClr>
          </a:solidFill>
          <a:ln>
            <a:noFill/>
          </a:ln>
          <a:effectLst>
            <a:outerShdw blurRad="1270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Isosceles Triangle 34"/>
          <p:cNvSpPr/>
          <p:nvPr/>
        </p:nvSpPr>
        <p:spPr>
          <a:xfrm rot="19384964">
            <a:off x="11651002" y="2253521"/>
            <a:ext cx="306736" cy="26442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436210" y="1854836"/>
            <a:ext cx="197708" cy="19770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22"/>
          <p:cNvGrpSpPr/>
          <p:nvPr/>
        </p:nvGrpSpPr>
        <p:grpSpPr>
          <a:xfrm>
            <a:off x="9441641" y="8084344"/>
            <a:ext cx="593756" cy="593754"/>
            <a:chOff x="9304337" y="7280290"/>
            <a:chExt cx="868364" cy="868362"/>
          </a:xfrm>
        </p:grpSpPr>
        <p:sp>
          <p:nvSpPr>
            <p:cNvPr id="45" name="Oval 23"/>
            <p:cNvSpPr/>
            <p:nvPr/>
          </p:nvSpPr>
          <p:spPr>
            <a:xfrm>
              <a:off x="9304337" y="7280290"/>
              <a:ext cx="868364" cy="868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 rot="5400000">
              <a:off x="9646429" y="7555084"/>
              <a:ext cx="184180" cy="318774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121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696200" y="1605269"/>
            <a:ext cx="10632051" cy="7555783"/>
          </a:xfrm>
          <a:prstGeom prst="roundRect">
            <a:avLst>
              <a:gd name="adj" fmla="val 367"/>
            </a:avLst>
          </a:prstGeom>
          <a:solidFill>
            <a:schemeClr val="bg1"/>
          </a:solidFill>
          <a:ln>
            <a:noFill/>
          </a:ln>
          <a:effectLst>
            <a:outerShdw blurRad="1270000" dist="1016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2350" y="2238816"/>
            <a:ext cx="6844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대한민국의 정치체제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2349" y="2885147"/>
            <a:ext cx="7234341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“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대한민국은 민주공화국이다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.” – </a:t>
            </a:r>
            <a:r>
              <a:rPr lang="ko-KR" altLang="en-US" sz="160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대한민국 헌법 제</a:t>
            </a:r>
            <a:r>
              <a:rPr lang="en-US" altLang="ko-KR" sz="160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r>
              <a:rPr lang="ko-KR" altLang="en-US" sz="160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조 제</a:t>
            </a:r>
            <a:r>
              <a:rPr lang="en-US" altLang="ko-KR" sz="160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r>
              <a:rPr lang="ko-KR" altLang="en-US" sz="1600" i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항</a:t>
            </a:r>
            <a:endParaRPr lang="id-ID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1" y="2076449"/>
            <a:ext cx="6507479" cy="7010401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</p:spPr>
      </p:pic>
      <p:sp>
        <p:nvSpPr>
          <p:cNvPr id="16" name="Rectangle 9"/>
          <p:cNvSpPr/>
          <p:nvPr/>
        </p:nvSpPr>
        <p:spPr>
          <a:xfrm>
            <a:off x="8192350" y="7749064"/>
            <a:ext cx="840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#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아시아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민주주의지수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_1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위 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#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현실은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잘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모르겠어요</a:t>
            </a:r>
            <a:endParaRPr lang="en-US" sz="2400" b="1" dirty="0">
              <a:solidFill>
                <a:srgbClr val="20BEA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27860" y="3596769"/>
            <a:ext cx="2868790" cy="3718431"/>
            <a:chOff x="10414671" y="4277027"/>
            <a:chExt cx="2660205" cy="371843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주권이 국민에게 있는 공화국</a:t>
              </a:r>
              <a:endParaRPr lang="en-US" altLang="ko-KR" b="1" dirty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국민이 선출한 대표에 의하여 국정을 운영하는 나라</a:t>
              </a:r>
              <a:endParaRPr lang="ko-KR" altLang="en-US" b="1" dirty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민주공화국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1634610" y="3596769"/>
            <a:ext cx="2868790" cy="3718431"/>
            <a:chOff x="10414671" y="4277027"/>
            <a:chExt cx="2660205" cy="371843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입법부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국회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)</a:t>
              </a:r>
            </a:p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+mj-ea"/>
                  <a:ea typeface="+mj-ea"/>
                </a:rPr>
                <a:t>+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행정부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/>
              </a:r>
              <a:b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</a:b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대통령을 수반으로 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/>
              </a:r>
              <a:b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</a:b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하는 정부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)</a:t>
              </a:r>
            </a:p>
            <a:p>
              <a:pPr algn="ctr"/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+</a:t>
              </a: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사법부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법원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헌법재판소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)</a:t>
              </a:r>
              <a:endParaRPr lang="ko-KR" altLang="en-US" b="1" dirty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삼권분립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4866760" y="3596769"/>
            <a:ext cx="2868790" cy="3718431"/>
            <a:chOff x="10414671" y="4277027"/>
            <a:chExt cx="2660205" cy="371843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헌법재판소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+</a:t>
              </a: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제왕적 대통령제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특징적인 요소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pic>
        <p:nvPicPr>
          <p:cNvPr id="1025" name="_x544476912" descr="EMB0000078c24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01" y="771901"/>
            <a:ext cx="11026511" cy="9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696200" y="1605269"/>
            <a:ext cx="10632051" cy="7555783"/>
          </a:xfrm>
          <a:prstGeom prst="roundRect">
            <a:avLst>
              <a:gd name="adj" fmla="val 367"/>
            </a:avLst>
          </a:prstGeom>
          <a:solidFill>
            <a:schemeClr val="bg1"/>
          </a:solidFill>
          <a:ln>
            <a:noFill/>
          </a:ln>
          <a:effectLst>
            <a:outerShdw blurRad="1270000" dist="1016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2350" y="2238816"/>
            <a:ext cx="6844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중화인민공화국의 정치체제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1" y="2100262"/>
            <a:ext cx="6507479" cy="7000875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</p:spPr>
      </p:pic>
      <p:sp>
        <p:nvSpPr>
          <p:cNvPr id="16" name="Rectangle 9"/>
          <p:cNvSpPr/>
          <p:nvPr/>
        </p:nvSpPr>
        <p:spPr>
          <a:xfrm>
            <a:off x="8192350" y="7749064"/>
            <a:ext cx="840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#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중국은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_1</a:t>
            </a:r>
            <a:r>
              <a:rPr lang="ko-KR" altLang="en-US" sz="2400" b="1" dirty="0" err="1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당체제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공산당 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#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전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공산주의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국가</a:t>
            </a:r>
            <a:endParaRPr lang="en-US" sz="2400" b="1" dirty="0">
              <a:solidFill>
                <a:srgbClr val="20BEA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27860" y="3086101"/>
            <a:ext cx="2325969" cy="4229100"/>
            <a:chOff x="10414671" y="4277027"/>
            <a:chExt cx="2660205" cy="371843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중국공산당의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4000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1</a:t>
              </a:r>
              <a:r>
                <a:rPr lang="ko-KR" altLang="en-US" sz="4000" b="1" dirty="0" err="1" smtClean="0">
                  <a:solidFill>
                    <a:srgbClr val="7F7F7F"/>
                  </a:solidFill>
                  <a:latin typeface="+mj-ea"/>
                  <a:ea typeface="+mj-ea"/>
                </a:rPr>
                <a:t>당체제</a:t>
              </a:r>
              <a:endParaRPr lang="ko-KR" altLang="en-US" b="1" dirty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atin typeface="+mj-ea"/>
                  <a:ea typeface="+mj-ea"/>
                </a:rPr>
                <a:t>1</a:t>
              </a:r>
              <a:r>
                <a:rPr lang="ko-KR" altLang="en-US" b="1" dirty="0" err="1" smtClean="0">
                  <a:latin typeface="+mj-ea"/>
                  <a:ea typeface="+mj-ea"/>
                </a:rPr>
                <a:t>당체제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93260" y="3086101"/>
            <a:ext cx="6808965" cy="4229100"/>
            <a:chOff x="10414671" y="4277027"/>
            <a:chExt cx="2660205" cy="3718431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주요기관</a:t>
              </a:r>
              <a:endParaRPr lang="id-ID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3637"/>
              </p:ext>
            </p:extLst>
          </p:nvPr>
        </p:nvGraphicFramePr>
        <p:xfrm>
          <a:off x="11446995" y="4129673"/>
          <a:ext cx="5868548" cy="271345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67137"/>
                <a:gridCol w="1467137"/>
                <a:gridCol w="1467137"/>
                <a:gridCol w="1467137"/>
              </a:tblGrid>
              <a:tr h="233217"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중국 공산당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321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당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정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6572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전국대표대회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전국인민대표대회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국가주석</a:t>
                      </a:r>
                      <a:r>
                        <a:rPr lang="en-US" altLang="ko-KR" sz="1000" b="1" kern="0" spc="0">
                          <a:effectLst/>
                        </a:rPr>
                        <a:t>, </a:t>
                      </a:r>
                      <a:r>
                        <a:rPr lang="ko-KR" altLang="en-US" sz="1000" b="1" kern="0" spc="0">
                          <a:effectLst/>
                        </a:rPr>
                        <a:t>중앙군사위 주석</a:t>
                      </a:r>
                      <a:r>
                        <a:rPr lang="en-US" altLang="ko-KR" sz="1000" b="1" kern="0" spc="0">
                          <a:effectLst/>
                        </a:rPr>
                        <a:t>, </a:t>
                      </a:r>
                      <a:r>
                        <a:rPr lang="ko-KR" altLang="en-US" sz="1000" b="1" kern="0" spc="0">
                          <a:effectLst/>
                        </a:rPr>
                        <a:t>국무원 총리 선출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중국인민정치협상의회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64878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중앙위원회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중앙위원회 총서기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국무원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국무원 총리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중국인민정치협상회의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전국위원회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6487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중앙정치국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중앙정치국 상무위원회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중앙군사위원회</a:t>
                      </a:r>
                      <a:endParaRPr lang="ko-KR" altLang="en-US" sz="1100" b="1" kern="0" spc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중앙군사위원회 주석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effectLst/>
                        </a:rPr>
                        <a:t>중화인민공화국 국방부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중국인민정치협상회의</a:t>
                      </a:r>
                      <a:endParaRPr lang="ko-KR" altLang="en-US" sz="1100" b="1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effectLst/>
                        </a:rPr>
                        <a:t>지방위원회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pic>
        <p:nvPicPr>
          <p:cNvPr id="3074" name="_x673331392" descr="EMB0000078c24b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002" y="1951243"/>
            <a:ext cx="6762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7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696200" y="1605269"/>
            <a:ext cx="10632051" cy="7555783"/>
          </a:xfrm>
          <a:prstGeom prst="roundRect">
            <a:avLst>
              <a:gd name="adj" fmla="val 367"/>
            </a:avLst>
          </a:prstGeom>
          <a:solidFill>
            <a:schemeClr val="bg1"/>
          </a:solidFill>
          <a:ln>
            <a:noFill/>
          </a:ln>
          <a:effectLst>
            <a:outerShdw blurRad="1270000" dist="10160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ea"/>
              <a:ea typeface="+mj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2350" y="2238816"/>
            <a:ext cx="6844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일본국의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> 정치체제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1" y="1962150"/>
            <a:ext cx="6507479" cy="714375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</p:spPr>
      </p:pic>
      <p:sp>
        <p:nvSpPr>
          <p:cNvPr id="16" name="Rectangle 9"/>
          <p:cNvSpPr/>
          <p:nvPr/>
        </p:nvSpPr>
        <p:spPr>
          <a:xfrm>
            <a:off x="8192350" y="7749064"/>
            <a:ext cx="840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#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일본은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천황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_+_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의원내각제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err="1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양의원인게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좀</a:t>
            </a:r>
            <a:r>
              <a:rPr lang="en-US" altLang="ko-KR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_</a:t>
            </a:r>
            <a:r>
              <a:rPr lang="ko-KR" altLang="en-US" sz="2400" b="1" dirty="0" smtClean="0">
                <a:solidFill>
                  <a:srgbClr val="20BEA0"/>
                </a:solidFill>
                <a:latin typeface="+mj-ea"/>
                <a:ea typeface="+mj-ea"/>
                <a:cs typeface="Segoe UI" panose="020B0502040204020203" pitchFamily="34" charset="0"/>
              </a:rPr>
              <a:t>다르죠</a:t>
            </a:r>
            <a:endParaRPr lang="en-US" sz="2400" b="1" dirty="0">
              <a:solidFill>
                <a:srgbClr val="20BEA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427860" y="3086101"/>
            <a:ext cx="3211690" cy="4229100"/>
            <a:chOff x="10414671" y="4277027"/>
            <a:chExt cx="2660205" cy="371843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일본 천황은 일본의 군주로 일본 황실의 대표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b="1" dirty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"</a:t>
              </a:r>
              <a:r>
                <a:rPr lang="ko-KR" altLang="en-US" b="1" dirty="0" err="1" smtClean="0">
                  <a:solidFill>
                    <a:srgbClr val="7F7F7F"/>
                  </a:solidFill>
                  <a:latin typeface="+mj-ea"/>
                  <a:ea typeface="+mj-ea"/>
                </a:rPr>
                <a:t>일본국의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 상징이며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일본 국민 통합의 상징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“</a:t>
              </a:r>
            </a:p>
          </p:txBody>
        </p:sp>
        <p:sp>
          <p:nvSpPr>
            <p:cNvPr id="20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천황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37810" y="3086101"/>
            <a:ext cx="3211690" cy="4229100"/>
            <a:chOff x="10414671" y="4277027"/>
            <a:chExt cx="2660205" cy="371843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행정부의 성립과 존속이 의회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입법부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)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의 신임에 근거하는 정부의 형태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b="1" dirty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+</a:t>
              </a:r>
            </a:p>
            <a:p>
              <a:pPr algn="ctr"/>
              <a:endParaRPr lang="en-US" altLang="ko-KR" b="1" dirty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국가원수는 존재하나 정부수반과는 분리되어 있어 실권이 없음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의원내각제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304910" y="3086101"/>
            <a:ext cx="2640190" cy="4229100"/>
            <a:chOff x="10414671" y="4277027"/>
            <a:chExt cx="2660205" cy="371843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414671" y="4562777"/>
              <a:ext cx="2660205" cy="3432681"/>
            </a:xfrm>
            <a:prstGeom prst="roundRect">
              <a:avLst/>
            </a:prstGeom>
            <a:solidFill>
              <a:srgbClr val="D9D9D9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일본 국회는 중의원과 참의원의 양원제</a:t>
              </a:r>
              <a:endParaRPr lang="en-US" altLang="ko-KR" b="1" dirty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중의원은 참의원의 임기보다 짧고</a:t>
              </a:r>
              <a:r>
                <a:rPr lang="en-US" altLang="ko-KR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solidFill>
                    <a:srgbClr val="7F7F7F"/>
                  </a:solidFill>
                  <a:latin typeface="+mj-ea"/>
                  <a:ea typeface="+mj-ea"/>
                </a:rPr>
                <a:t>중의원은 임기 중에 해산 가능</a:t>
              </a:r>
              <a:endParaRPr lang="en-US" altLang="ko-KR" b="1" dirty="0" smtClean="0">
                <a:solidFill>
                  <a:srgbClr val="7F7F7F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Rectangle: Rounded Corners 4"/>
            <p:cNvSpPr/>
            <p:nvPr/>
          </p:nvSpPr>
          <p:spPr>
            <a:xfrm>
              <a:off x="10600270" y="4277027"/>
              <a:ext cx="2289008" cy="571500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431800" dist="203200" dir="5400000" sx="70000" sy="7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+mj-ea"/>
                  <a:ea typeface="+mj-ea"/>
                </a:rPr>
                <a:t>중의원</a:t>
              </a:r>
              <a:r>
                <a:rPr lang="en-US" altLang="ko-KR" b="1" dirty="0" smtClean="0">
                  <a:latin typeface="+mj-ea"/>
                  <a:ea typeface="+mj-ea"/>
                </a:rPr>
                <a:t>/</a:t>
              </a:r>
              <a:r>
                <a:rPr lang="ko-KR" altLang="en-US" b="1" dirty="0" smtClean="0">
                  <a:latin typeface="+mj-ea"/>
                  <a:ea typeface="+mj-ea"/>
                </a:rPr>
                <a:t>참의원</a:t>
              </a:r>
              <a:endParaRPr lang="id-ID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10035585" y="1133004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/>
          <p:cNvSpPr/>
          <p:nvPr/>
        </p:nvSpPr>
        <p:spPr>
          <a:xfrm>
            <a:off x="2382447" y="3401672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: Shape 17"/>
          <p:cNvSpPr/>
          <p:nvPr/>
        </p:nvSpPr>
        <p:spPr>
          <a:xfrm>
            <a:off x="5912303" y="8814228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>
            <a:off x="17454919" y="2654148"/>
            <a:ext cx="307070" cy="30707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065838" y="4686181"/>
            <a:ext cx="7345362" cy="1643981"/>
            <a:chOff x="6065838" y="4686181"/>
            <a:chExt cx="7345362" cy="1643981"/>
          </a:xfrm>
        </p:grpSpPr>
        <p:sp>
          <p:nvSpPr>
            <p:cNvPr id="21" name="Rectangle 20"/>
            <p:cNvSpPr/>
            <p:nvPr/>
          </p:nvSpPr>
          <p:spPr>
            <a:xfrm>
              <a:off x="6065838" y="4686181"/>
              <a:ext cx="734536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2809" y="5930052"/>
              <a:ext cx="53714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FOR LISTENING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 dir="u"/>
      </p:transition>
    </mc:Choice>
    <mc:Fallback xmlns=""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2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4542</TotalTime>
  <Words>204</Words>
  <Application>Microsoft Office PowerPoint</Application>
  <PresentationFormat>사용자 지정</PresentationFormat>
  <Paragraphs>69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Geomanist Regular</vt:lpstr>
      <vt:lpstr>HY강B</vt:lpstr>
      <vt:lpstr>Myriad Pro Cond</vt:lpstr>
      <vt:lpstr>Roboto Condensed</vt:lpstr>
      <vt:lpstr>맑은 고딕</vt:lpstr>
      <vt:lpstr>함초롬바탕</vt:lpstr>
      <vt:lpstr>Arial</vt:lpstr>
      <vt:lpstr>Calibri</vt:lpstr>
      <vt:lpstr>Gill Sans MT Condensed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Windows 사용자</cp:lastModifiedBy>
  <cp:revision>321</cp:revision>
  <dcterms:created xsi:type="dcterms:W3CDTF">2017-04-18T01:46:38Z</dcterms:created>
  <dcterms:modified xsi:type="dcterms:W3CDTF">2019-09-11T05:13:29Z</dcterms:modified>
</cp:coreProperties>
</file>