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66" r:id="rId2"/>
    <p:sldId id="278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4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86B25-8136-4D26-8971-D352EA132F70}" type="datetimeFigureOut">
              <a:rPr lang="ko-KR" altLang="en-US" smtClean="0"/>
              <a:t>2015-09-02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4"/>
            <a:ext cx="2945659" cy="4964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30094"/>
            <a:ext cx="2945659" cy="4964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436C-8F25-40F7-9276-D57797679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456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DEF6-926D-4B7F-B731-6FC050BD5C6B}" type="datetimeFigureOut">
              <a:rPr lang="ko-KR" altLang="en-US" smtClean="0"/>
              <a:t>2015-09-02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EA7F-4C30-4D87-B8E0-C3C2650D4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71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DEF6-926D-4B7F-B731-6FC050BD5C6B}" type="datetimeFigureOut">
              <a:rPr lang="ko-KR" altLang="en-US" smtClean="0"/>
              <a:t>2015-09-02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EA7F-4C30-4D87-B8E0-C3C2650D4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30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DEF6-926D-4B7F-B731-6FC050BD5C6B}" type="datetimeFigureOut">
              <a:rPr lang="ko-KR" altLang="en-US" smtClean="0"/>
              <a:t>2015-09-02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EA7F-4C30-4D87-B8E0-C3C2650D4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01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DEF6-926D-4B7F-B731-6FC050BD5C6B}" type="datetimeFigureOut">
              <a:rPr lang="ko-KR" altLang="en-US" smtClean="0"/>
              <a:t>2015-09-02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EA7F-4C30-4D87-B8E0-C3C2650D4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6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DEF6-926D-4B7F-B731-6FC050BD5C6B}" type="datetimeFigureOut">
              <a:rPr lang="ko-KR" altLang="en-US" smtClean="0"/>
              <a:t>2015-09-02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EA7F-4C30-4D87-B8E0-C3C2650D4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39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DEF6-926D-4B7F-B731-6FC050BD5C6B}" type="datetimeFigureOut">
              <a:rPr lang="ko-KR" altLang="en-US" smtClean="0"/>
              <a:t>2015-09-02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EA7F-4C30-4D87-B8E0-C3C2650D4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20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DEF6-926D-4B7F-B731-6FC050BD5C6B}" type="datetimeFigureOut">
              <a:rPr lang="ko-KR" altLang="en-US" smtClean="0"/>
              <a:t>2015-09-02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EA7F-4C30-4D87-B8E0-C3C2650D4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36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DEF6-926D-4B7F-B731-6FC050BD5C6B}" type="datetimeFigureOut">
              <a:rPr lang="ko-KR" altLang="en-US" smtClean="0"/>
              <a:t>2015-09-02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EA7F-4C30-4D87-B8E0-C3C2650D4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7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DEF6-926D-4B7F-B731-6FC050BD5C6B}" type="datetimeFigureOut">
              <a:rPr lang="ko-KR" altLang="en-US" smtClean="0"/>
              <a:t>2015-09-02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EA7F-4C30-4D87-B8E0-C3C2650D4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5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DEF6-926D-4B7F-B731-6FC050BD5C6B}" type="datetimeFigureOut">
              <a:rPr lang="ko-KR" altLang="en-US" smtClean="0"/>
              <a:t>2015-09-02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EA7F-4C30-4D87-B8E0-C3C2650D4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69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DEF6-926D-4B7F-B731-6FC050BD5C6B}" type="datetimeFigureOut">
              <a:rPr lang="ko-KR" altLang="en-US" smtClean="0"/>
              <a:t>2015-09-02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EA7F-4C30-4D87-B8E0-C3C2650D4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36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6DEF6-926D-4B7F-B731-6FC050BD5C6B}" type="datetimeFigureOut">
              <a:rPr lang="ko-KR" altLang="en-US" smtClean="0"/>
              <a:t>2015-09-02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CEA7F-4C30-4D87-B8E0-C3C2650D4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43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0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" t="23415" r="1565" b="37540"/>
          <a:stretch/>
        </p:blipFill>
        <p:spPr bwMode="auto">
          <a:xfrm>
            <a:off x="-7328" y="-27384"/>
            <a:ext cx="9153525" cy="3361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7328" y="3279659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916832"/>
            <a:ext cx="824440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대기 열역학과 구름</a:t>
            </a:r>
            <a:r>
              <a:rPr lang="en-US" altLang="ko-KR" sz="3600" dirty="0" smtClean="0">
                <a:solidFill>
                  <a:schemeClr val="tx1"/>
                </a:solidFill>
              </a:rPr>
              <a:t>/</a:t>
            </a:r>
            <a:r>
              <a:rPr lang="ko-KR" altLang="en-US" sz="3600" dirty="0" smtClean="0">
                <a:solidFill>
                  <a:schemeClr val="tx1"/>
                </a:solidFill>
              </a:rPr>
              <a:t>강수</a:t>
            </a:r>
            <a:endParaRPr lang="ko-KR" altLang="en-US" sz="3600" i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24336" y="3614678"/>
            <a:ext cx="4572000" cy="27212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base">
              <a:lnSpc>
                <a:spcPts val="2600"/>
              </a:lnSpc>
              <a:buFont typeface="Wingdings" pitchFamily="2" charset="2"/>
              <a:buChar char="Ø"/>
            </a:pPr>
            <a:r>
              <a:rPr lang="ko-KR" altLang="en-US" dirty="0" smtClean="0"/>
              <a:t>대기열역학 </a:t>
            </a:r>
            <a:r>
              <a:rPr lang="ko-KR" altLang="en-US" dirty="0"/>
              <a:t>개념</a:t>
            </a:r>
          </a:p>
          <a:p>
            <a:pPr marL="285750" indent="-285750" fontAlgn="base">
              <a:lnSpc>
                <a:spcPts val="2600"/>
              </a:lnSpc>
              <a:buFont typeface="Wingdings" pitchFamily="2" charset="2"/>
              <a:buChar char="Ø"/>
            </a:pPr>
            <a:r>
              <a:rPr lang="ko-KR" altLang="en-US" dirty="0"/>
              <a:t>이상기체 상태방정식</a:t>
            </a:r>
          </a:p>
          <a:p>
            <a:pPr marL="285750" indent="-285750" fontAlgn="base">
              <a:lnSpc>
                <a:spcPts val="2600"/>
              </a:lnSpc>
              <a:buFont typeface="Wingdings" pitchFamily="2" charset="2"/>
              <a:buChar char="Ø"/>
            </a:pPr>
            <a:r>
              <a:rPr lang="ko-KR" altLang="en-US" dirty="0"/>
              <a:t>열역학 제</a:t>
            </a:r>
            <a:r>
              <a:rPr lang="en-US" altLang="ko-KR" dirty="0"/>
              <a:t>1</a:t>
            </a:r>
            <a:r>
              <a:rPr lang="ko-KR" altLang="en-US" dirty="0"/>
              <a:t>법칙</a:t>
            </a:r>
          </a:p>
          <a:p>
            <a:pPr marL="285750" indent="-285750" fontAlgn="base">
              <a:lnSpc>
                <a:spcPts val="2600"/>
              </a:lnSpc>
              <a:buFont typeface="Wingdings" pitchFamily="2" charset="2"/>
              <a:buChar char="Ø"/>
            </a:pPr>
            <a:r>
              <a:rPr lang="ko-KR" altLang="en-US" dirty="0"/>
              <a:t>단열감률과 대기안정도</a:t>
            </a:r>
          </a:p>
          <a:p>
            <a:pPr marL="285750" indent="-285750" fontAlgn="base">
              <a:lnSpc>
                <a:spcPts val="2600"/>
              </a:lnSpc>
              <a:buFont typeface="Wingdings" pitchFamily="2" charset="2"/>
              <a:buChar char="Ø"/>
            </a:pPr>
            <a:r>
              <a:rPr lang="ko-KR" altLang="en-US" dirty="0"/>
              <a:t>구름물리의 기본개념</a:t>
            </a:r>
          </a:p>
          <a:p>
            <a:pPr marL="285750" indent="-285750" fontAlgn="base">
              <a:lnSpc>
                <a:spcPts val="2600"/>
              </a:lnSpc>
              <a:buFont typeface="Wingdings" pitchFamily="2" charset="2"/>
              <a:buChar char="Ø"/>
            </a:pPr>
            <a:r>
              <a:rPr lang="ko-KR" altLang="en-US" dirty="0"/>
              <a:t>구름의 생성과 발달</a:t>
            </a:r>
          </a:p>
          <a:p>
            <a:pPr marL="285750" indent="-285750" fontAlgn="base">
              <a:lnSpc>
                <a:spcPts val="2600"/>
              </a:lnSpc>
              <a:buFont typeface="Wingdings" pitchFamily="2" charset="2"/>
              <a:buChar char="Ø"/>
            </a:pPr>
            <a:r>
              <a:rPr lang="ko-KR" altLang="en-US" dirty="0"/>
              <a:t>구름의 유형</a:t>
            </a:r>
          </a:p>
          <a:p>
            <a:pPr marL="285750" indent="-285750" fontAlgn="base">
              <a:lnSpc>
                <a:spcPts val="2300"/>
              </a:lnSpc>
              <a:buFont typeface="Wingdings" pitchFamily="2" charset="2"/>
              <a:buChar char="Ø"/>
            </a:pPr>
            <a:r>
              <a:rPr lang="ko-KR" altLang="en-US" dirty="0"/>
              <a:t>강수과정</a:t>
            </a:r>
          </a:p>
        </p:txBody>
      </p:sp>
    </p:spTree>
    <p:extLst>
      <p:ext uri="{BB962C8B-B14F-4D97-AF65-F5344CB8AC3E}">
        <p14:creationId xmlns:p14="http://schemas.microsoft.com/office/powerpoint/2010/main" val="368662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92696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8275" y="44624"/>
            <a:ext cx="875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곡률효과</a:t>
            </a:r>
            <a:r>
              <a:rPr lang="en-US" altLang="ko-KR" sz="3600" dirty="0" smtClean="0"/>
              <a:t>(Kelvin’s effect)</a:t>
            </a:r>
            <a:endParaRPr lang="ko-KR" altLang="en-US" sz="3600" dirty="0"/>
          </a:p>
        </p:txBody>
      </p:sp>
      <p:pic>
        <p:nvPicPr>
          <p:cNvPr id="12290" name="Picture 2" descr="http://dicimg.naver.com/100/sub/182686_0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98"/>
          <a:stretch/>
        </p:blipFill>
        <p:spPr bwMode="auto">
          <a:xfrm>
            <a:off x="168275" y="836712"/>
            <a:ext cx="4000500" cy="174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99992" y="1124744"/>
            <a:ext cx="44281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/>
              <a:t>순수한 물방울은 표면장력에 의해 최대한 작아지려고 함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/>
              <a:t>작</a:t>
            </a:r>
            <a:r>
              <a:rPr lang="ko-KR" altLang="en-US" dirty="0"/>
              <a:t>은 </a:t>
            </a:r>
            <a:r>
              <a:rPr lang="ko-KR" altLang="en-US" dirty="0" smtClean="0"/>
              <a:t>물방울일수록 표면장력이 큼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/>
              <a:t>따라</a:t>
            </a:r>
            <a:r>
              <a:rPr lang="ko-KR" altLang="en-US" dirty="0"/>
              <a:t>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순수</a:t>
            </a:r>
            <a:r>
              <a:rPr lang="ko-KR" altLang="en-US" dirty="0"/>
              <a:t>한</a:t>
            </a:r>
            <a:r>
              <a:rPr lang="ko-KR" altLang="en-US" dirty="0" smtClean="0"/>
              <a:t> 물방울이 성장하기 위해서는 </a:t>
            </a:r>
            <a:r>
              <a:rPr lang="en-US" altLang="ko-KR" dirty="0" smtClean="0"/>
              <a:t>100% </a:t>
            </a:r>
            <a:r>
              <a:rPr lang="ko-KR" altLang="en-US" dirty="0" smtClean="0"/>
              <a:t>이상의 상대습도가 필요</a:t>
            </a:r>
            <a:endParaRPr lang="ko-KR" altLang="en-US" dirty="0"/>
          </a:p>
        </p:txBody>
      </p:sp>
      <p:pic>
        <p:nvPicPr>
          <p:cNvPr id="12292" name="Picture 4" descr="http://www.eumetcal.org/euromet/resource/nwp/n5410/n5400004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32067"/>
            <a:ext cx="5143500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864769" y="3573015"/>
            <a:ext cx="33796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</a:rPr>
              <a:t>- </a:t>
            </a:r>
            <a:r>
              <a:rPr lang="ko-KR" altLang="en-US" b="1" i="1" dirty="0">
                <a:solidFill>
                  <a:srgbClr val="FF0000"/>
                </a:solidFill>
              </a:rPr>
              <a:t>균질 </a:t>
            </a:r>
            <a:r>
              <a:rPr lang="ko-KR" altLang="en-US" b="1" i="1" dirty="0" err="1">
                <a:solidFill>
                  <a:srgbClr val="FF0000"/>
                </a:solidFill>
              </a:rPr>
              <a:t>핵화</a:t>
            </a:r>
            <a:r>
              <a:rPr lang="en-US" altLang="ko-KR" b="1" i="1" dirty="0">
                <a:solidFill>
                  <a:srgbClr val="FF0000"/>
                </a:solidFill>
              </a:rPr>
              <a:t>: </a:t>
            </a:r>
            <a:r>
              <a:rPr lang="ko-KR" altLang="en-US" b="1" i="1" dirty="0">
                <a:solidFill>
                  <a:srgbClr val="FF0000"/>
                </a:solidFill>
              </a:rPr>
              <a:t>순수한 </a:t>
            </a:r>
            <a:r>
              <a:rPr lang="ko-KR" altLang="en-US" b="1" i="1" dirty="0" err="1">
                <a:solidFill>
                  <a:srgbClr val="FF0000"/>
                </a:solidFill>
              </a:rPr>
              <a:t>물분자에</a:t>
            </a:r>
            <a:r>
              <a:rPr lang="ko-KR" altLang="en-US" b="1" i="1" dirty="0">
                <a:solidFill>
                  <a:srgbClr val="FF0000"/>
                </a:solidFill>
              </a:rPr>
              <a:t> 의한 </a:t>
            </a:r>
            <a:r>
              <a:rPr lang="ko-KR" altLang="en-US" b="1" i="1" dirty="0" err="1">
                <a:solidFill>
                  <a:srgbClr val="FF0000"/>
                </a:solidFill>
              </a:rPr>
              <a:t>핵생성</a:t>
            </a:r>
            <a:r>
              <a:rPr lang="ko-KR" altLang="en-US" b="1" i="1" dirty="0">
                <a:solidFill>
                  <a:srgbClr val="FF0000"/>
                </a:solidFill>
              </a:rPr>
              <a:t> </a:t>
            </a:r>
            <a:r>
              <a:rPr lang="en-US" altLang="ko-KR" b="1" i="1" dirty="0">
                <a:solidFill>
                  <a:srgbClr val="FF0000"/>
                </a:solidFill>
              </a:rPr>
              <a:t>(400 % </a:t>
            </a:r>
            <a:r>
              <a:rPr lang="ko-KR" altLang="en-US" b="1" i="1" dirty="0">
                <a:solidFill>
                  <a:srgbClr val="FF0000"/>
                </a:solidFill>
              </a:rPr>
              <a:t>이상의 상대습도</a:t>
            </a:r>
            <a:r>
              <a:rPr lang="en-US" altLang="ko-KR" b="1" i="1" dirty="0">
                <a:solidFill>
                  <a:srgbClr val="FF0000"/>
                </a:solidFill>
              </a:rPr>
              <a:t>, -40°C </a:t>
            </a:r>
            <a:r>
              <a:rPr lang="ko-KR" altLang="en-US" b="1" i="1" dirty="0">
                <a:solidFill>
                  <a:srgbClr val="FF0000"/>
                </a:solidFill>
              </a:rPr>
              <a:t>이하</a:t>
            </a:r>
            <a:r>
              <a:rPr lang="en-US" altLang="ko-KR" b="1" i="1" dirty="0">
                <a:solidFill>
                  <a:srgbClr val="FF0000"/>
                </a:solidFill>
              </a:rPr>
              <a:t>)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70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92696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8275" y="44624"/>
            <a:ext cx="875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용질효과</a:t>
            </a:r>
            <a:r>
              <a:rPr lang="en-US" altLang="ko-KR" sz="3600" dirty="0" smtClean="0"/>
              <a:t>(</a:t>
            </a:r>
            <a:r>
              <a:rPr lang="en-US" altLang="ko-KR" sz="3600" dirty="0" err="1" smtClean="0"/>
              <a:t>Rault’s</a:t>
            </a:r>
            <a:r>
              <a:rPr lang="en-US" altLang="ko-KR" sz="3600" dirty="0" smtClean="0"/>
              <a:t> effect)</a:t>
            </a:r>
            <a:endParaRPr lang="ko-KR" altLang="en-US" sz="3600" dirty="0"/>
          </a:p>
        </p:txBody>
      </p:sp>
      <p:pic>
        <p:nvPicPr>
          <p:cNvPr id="11266" name="Picture 2" descr="http://images.tutorvista.com/cms/images/38/raoults-law-for-pure-solv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3024336" cy="225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88024" y="1268760"/>
            <a:ext cx="4140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/>
              <a:t>순수한 물에 용질</a:t>
            </a:r>
            <a:r>
              <a:rPr lang="en-US" altLang="ko-KR" dirty="0" smtClean="0"/>
              <a:t>(solute)</a:t>
            </a:r>
            <a:r>
              <a:rPr lang="ko-KR" altLang="en-US" dirty="0" smtClean="0"/>
              <a:t>을 첨가하면 용매의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수증기압이 감소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/>
              <a:t>감소하</a:t>
            </a:r>
            <a:r>
              <a:rPr lang="ko-KR" altLang="en-US" dirty="0"/>
              <a:t>는 </a:t>
            </a:r>
            <a:r>
              <a:rPr lang="ko-KR" altLang="en-US" dirty="0" smtClean="0"/>
              <a:t>정도는 용질의 </a:t>
            </a:r>
            <a:r>
              <a:rPr lang="ko-KR" altLang="en-US" dirty="0"/>
              <a:t>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용해도 등에 따라 달라짐</a:t>
            </a:r>
            <a:endParaRPr lang="ko-KR" altLang="en-US" dirty="0"/>
          </a:p>
        </p:txBody>
      </p:sp>
      <p:pic>
        <p:nvPicPr>
          <p:cNvPr id="11268" name="Picture 4" descr="http://www.eumetcal.org/euromet/resource/nwp/n5410/n5400005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144" y="3101677"/>
            <a:ext cx="54102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33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92696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8275" y="44624"/>
            <a:ext cx="875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 smtClean="0"/>
              <a:t>비균질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핵화과정</a:t>
            </a:r>
            <a:endParaRPr lang="ko-KR" altLang="en-US" sz="3600" dirty="0"/>
          </a:p>
        </p:txBody>
      </p:sp>
      <p:pic>
        <p:nvPicPr>
          <p:cNvPr id="13316" name="Picture 4" descr="http://upload.wikimedia.org/wikipedia/commons/1/19/Kohler_curv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019880"/>
              </p:ext>
            </p:extLst>
          </p:nvPr>
        </p:nvGraphicFramePr>
        <p:xfrm>
          <a:off x="2627784" y="1628800"/>
          <a:ext cx="2991816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수식" r:id="rId4" imgW="1168200" imgH="393480" progId="Equation.3">
                  <p:embed/>
                </p:oleObj>
              </mc:Choice>
              <mc:Fallback>
                <p:oleObj name="수식" r:id="rId4" imgW="1168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628800"/>
                        <a:ext cx="2991816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1052736"/>
            <a:ext cx="6734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/>
              <a:t>구름입자의 성장은 곡률효과와 용질효과가 동시에 영향을 줌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 smtClean="0"/>
              <a:t>Kohler </a:t>
            </a:r>
            <a:r>
              <a:rPr lang="ko-KR" altLang="en-US" dirty="0" smtClean="0"/>
              <a:t>방정식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22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92696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8275" y="44624"/>
            <a:ext cx="875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구름의 생성 유형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32549" y="836712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포화를 위한 공기의 냉각 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접촉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혼합</a:t>
            </a:r>
            <a:r>
              <a:rPr lang="en-US" altLang="ko-KR" dirty="0" smtClean="0"/>
              <a:t>, </a:t>
            </a:r>
            <a:r>
              <a:rPr lang="ko-KR" altLang="en-US" b="1" u="sng" dirty="0" smtClean="0"/>
              <a:t>상승</a:t>
            </a:r>
            <a:endParaRPr lang="ko-KR" altLang="en-US" b="1" u="sng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04763"/>
            <a:ext cx="5832648" cy="5249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6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92696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8275" y="44624"/>
            <a:ext cx="875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응결고도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90872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단열팽창하</a:t>
            </a:r>
            <a:r>
              <a:rPr lang="ko-KR" altLang="en-US" dirty="0" err="1"/>
              <a:t>는</a:t>
            </a:r>
            <a:r>
              <a:rPr lang="ko-KR" altLang="en-US" dirty="0"/>
              <a:t> </a:t>
            </a:r>
            <a:r>
              <a:rPr lang="ko-KR" altLang="en-US" dirty="0" smtClean="0"/>
              <a:t>공기는 고도가 증가하면서 </a:t>
            </a:r>
            <a:r>
              <a:rPr lang="ko-KR" altLang="en-US" dirty="0"/>
              <a:t>내부온도는 </a:t>
            </a:r>
            <a:r>
              <a:rPr lang="ko-KR" altLang="en-US" dirty="0" err="1"/>
              <a:t>건조단열감율을</a:t>
            </a:r>
            <a:r>
              <a:rPr lang="ko-KR" altLang="en-US" dirty="0"/>
              <a:t> 따라 </a:t>
            </a:r>
            <a:r>
              <a:rPr lang="ko-KR" altLang="en-US" dirty="0" smtClean="0"/>
              <a:t>감소한다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동시에 부피가 커지기 때문에 내부 수증기압도 감소하고 이슬점 온도도 감소한다 </a:t>
            </a:r>
            <a:r>
              <a:rPr lang="en-US" altLang="ko-KR" dirty="0" smtClean="0"/>
              <a:t>(2°C/km).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372" y="2132856"/>
            <a:ext cx="38619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지표부근</a:t>
            </a:r>
            <a:r>
              <a:rPr lang="ko-KR" altLang="en-US" dirty="0"/>
              <a:t>의 </a:t>
            </a:r>
            <a:r>
              <a:rPr lang="ko-KR" altLang="en-US" dirty="0" smtClean="0"/>
              <a:t>온도</a:t>
            </a:r>
            <a:r>
              <a:rPr lang="en-US" altLang="ko-KR" dirty="0" smtClean="0"/>
              <a:t>=t</a:t>
            </a:r>
          </a:p>
          <a:p>
            <a:r>
              <a:rPr lang="ko-KR" altLang="en-US" dirty="0" smtClean="0"/>
              <a:t>지표부근</a:t>
            </a:r>
            <a:r>
              <a:rPr lang="ko-KR" altLang="en-US" dirty="0"/>
              <a:t>의 </a:t>
            </a:r>
            <a:r>
              <a:rPr lang="ko-KR" altLang="en-US" dirty="0" smtClean="0"/>
              <a:t>이슬점온도</a:t>
            </a:r>
            <a:r>
              <a:rPr lang="en-US" altLang="ko-KR" dirty="0" smtClean="0"/>
              <a:t>=t</a:t>
            </a:r>
            <a:r>
              <a:rPr lang="en-US" altLang="ko-KR" baseline="-25000" dirty="0" smtClean="0"/>
              <a:t>d</a:t>
            </a:r>
          </a:p>
          <a:p>
            <a:r>
              <a:rPr lang="ko-KR" altLang="en-US" dirty="0" smtClean="0"/>
              <a:t>응결고도</a:t>
            </a:r>
            <a:r>
              <a:rPr lang="en-US" altLang="ko-KR" dirty="0" smtClean="0"/>
              <a:t>=H</a:t>
            </a:r>
          </a:p>
          <a:p>
            <a:endParaRPr lang="en-US" altLang="ko-KR" dirty="0"/>
          </a:p>
          <a:p>
            <a:r>
              <a:rPr lang="en-US" altLang="ko-KR" dirty="0" smtClean="0"/>
              <a:t>at H, </a:t>
            </a:r>
            <a:r>
              <a:rPr lang="ko-KR" altLang="en-US" dirty="0" smtClean="0"/>
              <a:t>공기덩이의 온도</a:t>
            </a:r>
            <a:r>
              <a:rPr lang="en-US" altLang="ko-KR" dirty="0" smtClean="0"/>
              <a:t>=</a:t>
            </a:r>
            <a:r>
              <a:rPr lang="ko-KR" altLang="en-US" dirty="0" smtClean="0"/>
              <a:t>이슬점온도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015076"/>
              </p:ext>
            </p:extLst>
          </p:nvPr>
        </p:nvGraphicFramePr>
        <p:xfrm>
          <a:off x="539552" y="3861048"/>
          <a:ext cx="458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수식" r:id="rId3" imgW="2933640" imgH="203040" progId="Equation.3">
                  <p:embed/>
                </p:oleObj>
              </mc:Choice>
              <mc:Fallback>
                <p:oleObj name="수식" r:id="rId3" imgW="2933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861048"/>
                        <a:ext cx="45847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524414"/>
              </p:ext>
            </p:extLst>
          </p:nvPr>
        </p:nvGraphicFramePr>
        <p:xfrm>
          <a:off x="539552" y="4221088"/>
          <a:ext cx="23622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수식" r:id="rId5" imgW="1511280" imgH="571320" progId="Equation.3">
                  <p:embed/>
                </p:oleObj>
              </mc:Choice>
              <mc:Fallback>
                <p:oleObj name="수식" r:id="rId5" imgW="15112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221088"/>
                        <a:ext cx="236220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7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476" y="1825576"/>
            <a:ext cx="3724883" cy="4472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6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92696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8275" y="44624"/>
            <a:ext cx="875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구름</a:t>
            </a:r>
            <a:r>
              <a:rPr lang="ko-KR" altLang="en-US" sz="3600" dirty="0"/>
              <a:t>의 </a:t>
            </a:r>
            <a:r>
              <a:rPr lang="ko-KR" altLang="en-US" sz="3600" dirty="0" smtClean="0"/>
              <a:t>유형 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분류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39662" y="1196752"/>
            <a:ext cx="3400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기본적 분류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불안정한 기층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적운형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안정한 기층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층운형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662" y="2361654"/>
            <a:ext cx="7861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1802</a:t>
            </a:r>
            <a:r>
              <a:rPr lang="ko-KR" altLang="en-US" dirty="0" smtClean="0"/>
              <a:t>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프랑스 </a:t>
            </a:r>
            <a:r>
              <a:rPr lang="en-US" altLang="ko-KR" dirty="0" smtClean="0"/>
              <a:t>Lamarck (1744-1829)</a:t>
            </a:r>
            <a:r>
              <a:rPr lang="ko-KR" altLang="en-US" dirty="0" smtClean="0"/>
              <a:t>에 의해 최초로 구름의 분류 제안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1803</a:t>
            </a:r>
            <a:r>
              <a:rPr lang="ko-KR" altLang="en-US" dirty="0" smtClean="0"/>
              <a:t>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영국의 </a:t>
            </a:r>
            <a:r>
              <a:rPr lang="en-US" altLang="ko-KR" dirty="0" smtClean="0"/>
              <a:t>Luke Howard (1772-1864)</a:t>
            </a:r>
            <a:r>
              <a:rPr lang="ko-KR" altLang="en-US" dirty="0" smtClean="0"/>
              <a:t>에 의해 구름분류 시스템 사용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279" y="3573016"/>
            <a:ext cx="2359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Stratus: </a:t>
            </a:r>
            <a:r>
              <a:rPr lang="ko-KR" altLang="en-US" dirty="0" smtClean="0"/>
              <a:t>층</a:t>
            </a:r>
            <a:endParaRPr lang="en-US" altLang="ko-KR" dirty="0" smtClean="0"/>
          </a:p>
          <a:p>
            <a:r>
              <a:rPr lang="en-US" altLang="ko-KR" dirty="0" smtClean="0"/>
              <a:t>Cumulus: </a:t>
            </a:r>
            <a:r>
              <a:rPr lang="ko-KR" altLang="en-US" dirty="0" smtClean="0"/>
              <a:t>쌓여있음</a:t>
            </a:r>
            <a:endParaRPr lang="en-US" altLang="ko-KR" dirty="0" smtClean="0"/>
          </a:p>
          <a:p>
            <a:r>
              <a:rPr lang="en-US" altLang="ko-KR" dirty="0" smtClean="0"/>
              <a:t>Cirrus: </a:t>
            </a:r>
            <a:r>
              <a:rPr lang="ko-KR" altLang="en-US" dirty="0" smtClean="0"/>
              <a:t>곱슬머리</a:t>
            </a:r>
            <a:endParaRPr lang="en-US" altLang="ko-KR" dirty="0" smtClean="0"/>
          </a:p>
          <a:p>
            <a:r>
              <a:rPr lang="en-US" altLang="ko-KR" dirty="0" smtClean="0"/>
              <a:t>Nimbus: </a:t>
            </a:r>
            <a:r>
              <a:rPr lang="ko-KR" altLang="en-US" dirty="0" smtClean="0"/>
              <a:t>격렬한 강수</a:t>
            </a:r>
            <a:endParaRPr lang="ko-KR" altLang="en-US" dirty="0"/>
          </a:p>
        </p:txBody>
      </p:sp>
      <p:sp>
        <p:nvSpPr>
          <p:cNvPr id="8" name="왼쪽 중괄호 7"/>
          <p:cNvSpPr/>
          <p:nvPr/>
        </p:nvSpPr>
        <p:spPr>
          <a:xfrm>
            <a:off x="229055" y="3676531"/>
            <a:ext cx="288032" cy="9989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http://classroom.re.kr/uploadfile/content/content06/second07/data04/01/middle03/images/cludyobservation03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095" y="3725171"/>
            <a:ext cx="5941401" cy="265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78593" y="3356992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기본운형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종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4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92696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8275" y="44624"/>
            <a:ext cx="875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구름</a:t>
            </a:r>
            <a:r>
              <a:rPr lang="ko-KR" altLang="en-US" sz="3600" dirty="0"/>
              <a:t>의 </a:t>
            </a:r>
            <a:r>
              <a:rPr lang="ko-KR" altLang="en-US" sz="3600" dirty="0" smtClean="0"/>
              <a:t>유형</a:t>
            </a:r>
            <a:endParaRPr lang="ko-KR" altLang="en-US" sz="3600" dirty="0"/>
          </a:p>
        </p:txBody>
      </p:sp>
      <p:pic>
        <p:nvPicPr>
          <p:cNvPr id="5" name="Picture 4" descr="http://classroom.re.kr/uploadfile/link/tlc_home1/content06/second07/data04/05/images_03/img04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49" y="1011237"/>
            <a:ext cx="8116391" cy="581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92696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4" y="1124743"/>
            <a:ext cx="5195813" cy="539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8275" y="44624"/>
            <a:ext cx="875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강수 과정 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따뜻한 구름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364087" y="1372126"/>
            <a:ext cx="35640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/>
              <a:t>수증기의 응결과정으로 강수입자로 성장하기 위해서는 매우 오랜 시간이 필요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/>
              <a:t>실</a:t>
            </a:r>
            <a:r>
              <a:rPr lang="ko-KR" altLang="en-US" dirty="0"/>
              <a:t>제 </a:t>
            </a:r>
            <a:r>
              <a:rPr lang="ko-KR" altLang="en-US" dirty="0" smtClean="0"/>
              <a:t>강수는 구름이 형성된 이후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분 이내에 발생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/>
              <a:t>응결과정만으로는 강수현상을 설명할 수 없음</a:t>
            </a:r>
            <a:endParaRPr lang="en-US" altLang="ko-KR" dirty="0" smtClean="0"/>
          </a:p>
        </p:txBody>
      </p:sp>
      <p:sp>
        <p:nvSpPr>
          <p:cNvPr id="7" name="아래쪽 화살표 6"/>
          <p:cNvSpPr/>
          <p:nvPr/>
        </p:nvSpPr>
        <p:spPr>
          <a:xfrm>
            <a:off x="6876256" y="3573016"/>
            <a:ext cx="576064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361263" y="47971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충돌병합과정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50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92696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8275" y="44624"/>
            <a:ext cx="875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강수 과정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낙하속도</a:t>
            </a:r>
            <a:endParaRPr lang="ko-KR" altLang="en-US" sz="3600" dirty="0"/>
          </a:p>
        </p:txBody>
      </p:sp>
      <p:sp>
        <p:nvSpPr>
          <p:cNvPr id="5" name="타원 4"/>
          <p:cNvSpPr/>
          <p:nvPr/>
        </p:nvSpPr>
        <p:spPr>
          <a:xfrm>
            <a:off x="1259632" y="2917805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5" idx="4"/>
          </p:cNvCxnSpPr>
          <p:nvPr/>
        </p:nvCxnSpPr>
        <p:spPr>
          <a:xfrm>
            <a:off x="1691680" y="3781901"/>
            <a:ext cx="0" cy="11521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52003" y="486202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mg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439648" y="2419147"/>
            <a:ext cx="12355" cy="642674"/>
          </a:xfrm>
          <a:prstGeom prst="straightConnector1">
            <a:avLst/>
          </a:prstGeom>
          <a:ln w="38100"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979712" y="1909693"/>
            <a:ext cx="0" cy="1152128"/>
          </a:xfrm>
          <a:prstGeom prst="straightConnector1">
            <a:avLst/>
          </a:prstGeom>
          <a:ln w="38100"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6246" y="204981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b</a:t>
            </a:r>
            <a:endParaRPr lang="ko-KR" alt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816646" y="156870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a</a:t>
            </a:r>
            <a:endParaRPr lang="ko-KR" altLang="en-US" baseline="-25000" dirty="0"/>
          </a:p>
        </p:txBody>
      </p:sp>
      <p:sp>
        <p:nvSpPr>
          <p:cNvPr id="12" name="아래쪽 화살표 11"/>
          <p:cNvSpPr/>
          <p:nvPr/>
        </p:nvSpPr>
        <p:spPr>
          <a:xfrm>
            <a:off x="1585764" y="3179068"/>
            <a:ext cx="235074" cy="360040"/>
          </a:xfrm>
          <a:prstGeom prst="down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987824" y="1052736"/>
            <a:ext cx="2369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ma=</a:t>
            </a:r>
            <a:r>
              <a:rPr lang="en-US" altLang="ko-KR" sz="2800" dirty="0" err="1" smtClean="0"/>
              <a:t>f</a:t>
            </a:r>
            <a:r>
              <a:rPr lang="en-US" altLang="ko-KR" sz="2800" baseline="-25000" dirty="0" err="1" smtClean="0"/>
              <a:t>b</a:t>
            </a:r>
            <a:r>
              <a:rPr lang="en-US" altLang="ko-KR" sz="2800" dirty="0" err="1" smtClean="0"/>
              <a:t>+f</a:t>
            </a:r>
            <a:r>
              <a:rPr lang="en-US" altLang="ko-KR" sz="2800" baseline="-25000" dirty="0" err="1" smtClean="0"/>
              <a:t>a</a:t>
            </a:r>
            <a:r>
              <a:rPr lang="en-US" altLang="ko-KR" sz="2800" dirty="0" err="1" smtClean="0"/>
              <a:t>-mg</a:t>
            </a:r>
            <a:endParaRPr lang="ko-KR" altLang="en-US" sz="2800" dirty="0"/>
          </a:p>
        </p:txBody>
      </p:sp>
      <p:sp>
        <p:nvSpPr>
          <p:cNvPr id="14" name="타원 13"/>
          <p:cNvSpPr/>
          <p:nvPr/>
        </p:nvSpPr>
        <p:spPr>
          <a:xfrm>
            <a:off x="2151352" y="328498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303752" y="328498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223360" y="343738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375760" y="342900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151352" y="286132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303752" y="286132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223360" y="301372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375760" y="300533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267744" y="316859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420144" y="316859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339752" y="332099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492152" y="331260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051720" y="374465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204120" y="374465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123728" y="389705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276128" y="388867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195736" y="357301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348136" y="357301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267744" y="372541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420144" y="371703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115616" y="280855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268016" y="280855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87624" y="296095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340024" y="295256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999224" y="338461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151624" y="338461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71232" y="353701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223632" y="352863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791312" y="38610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943712" y="38610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863320" y="40134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015720" y="400506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403648" y="388867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556048" y="388867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475656" y="404107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628056" y="403268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43240" y="371703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295640" y="371703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215248" y="386943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367648" y="38610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971600" y="302457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1124000" y="302457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1043608" y="317697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1196008" y="316859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1071232" y="388867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1223632" y="388867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143240" y="404107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1295640" y="403268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123728" y="388867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2276128" y="388867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2195736" y="404107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2348136" y="403268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3096766" y="1772816"/>
            <a:ext cx="413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부력은 중력에 비해 매우 작기 때문에 </a:t>
            </a:r>
            <a:endParaRPr lang="en-US" altLang="ko-KR" dirty="0" smtClean="0"/>
          </a:p>
          <a:p>
            <a:r>
              <a:rPr lang="ko-KR" altLang="en-US" dirty="0" smtClean="0"/>
              <a:t>중력과 저항력에 의해 낙하속도 결정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107232" y="1750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부력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606605" y="12158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저항력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405389" y="52199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중력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096766" y="2420888"/>
            <a:ext cx="45688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g &gt;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a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수적의 낙하 시작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가속도에 의해 낙하속도 증가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저항력 증가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mg=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a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수적은 등속도로 낙하</a:t>
            </a:r>
            <a:r>
              <a:rPr lang="en-US" altLang="ko-KR" dirty="0" smtClean="0"/>
              <a:t>=</a:t>
            </a:r>
            <a:r>
              <a:rPr lang="ko-KR" altLang="en-US" dirty="0" smtClean="0"/>
              <a:t>종단속도</a:t>
            </a:r>
            <a:endParaRPr lang="ko-KR" altLang="en-US" dirty="0"/>
          </a:p>
        </p:txBody>
      </p:sp>
      <p:pic>
        <p:nvPicPr>
          <p:cNvPr id="71" name="Picture 2" descr="http://kinimage.naver.net/storage/upload/2010/07/12/31715855_12789036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86" y="3840581"/>
            <a:ext cx="3911551" cy="292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54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92696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8275" y="44624"/>
            <a:ext cx="875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강수 과정 </a:t>
            </a:r>
            <a:r>
              <a:rPr lang="en-US" altLang="ko-KR" sz="3600" dirty="0" smtClean="0"/>
              <a:t>– </a:t>
            </a:r>
            <a:r>
              <a:rPr lang="ko-KR" altLang="en-US" sz="3600" dirty="0" smtClean="0"/>
              <a:t>충돌병합과정</a:t>
            </a:r>
            <a:endParaRPr lang="ko-KR" altLang="en-US" sz="3600" dirty="0"/>
          </a:p>
        </p:txBody>
      </p:sp>
      <p:pic>
        <p:nvPicPr>
          <p:cNvPr id="5" name="Picture 4" descr="http://postfiles9.naver.net/20120315_216/earthstudy_1331815363492Wvrdp_PNG/15.%BA%B4%C7%D5%BC%B3.png?type=w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3943"/>
          <a:stretch/>
        </p:blipFill>
        <p:spPr bwMode="auto">
          <a:xfrm>
            <a:off x="1726" y="999789"/>
            <a:ext cx="4455974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web.kma.go.kr/upload/artimage/2006/09/28/c_le4_105/id_32000_05_09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628" y="1484784"/>
            <a:ext cx="4676256" cy="439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자유형 6"/>
          <p:cNvSpPr/>
          <p:nvPr/>
        </p:nvSpPr>
        <p:spPr>
          <a:xfrm>
            <a:off x="7533321" y="3639278"/>
            <a:ext cx="420054" cy="427897"/>
          </a:xfrm>
          <a:custGeom>
            <a:avLst/>
            <a:gdLst>
              <a:gd name="connsiteX0" fmla="*/ 420054 w 420054"/>
              <a:gd name="connsiteY0" fmla="*/ 427897 h 427897"/>
              <a:gd name="connsiteX1" fmla="*/ 362904 w 420054"/>
              <a:gd name="connsiteY1" fmla="*/ 75472 h 427897"/>
              <a:gd name="connsiteX2" fmla="*/ 115254 w 420054"/>
              <a:gd name="connsiteY2" fmla="*/ 8797 h 427897"/>
              <a:gd name="connsiteX3" fmla="*/ 954 w 420054"/>
              <a:gd name="connsiteY3" fmla="*/ 208822 h 427897"/>
              <a:gd name="connsiteX4" fmla="*/ 172404 w 420054"/>
              <a:gd name="connsiteY4" fmla="*/ 370747 h 427897"/>
              <a:gd name="connsiteX5" fmla="*/ 315279 w 420054"/>
              <a:gd name="connsiteY5" fmla="*/ 323122 h 42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0054" h="427897">
                <a:moveTo>
                  <a:pt x="420054" y="427897"/>
                </a:moveTo>
                <a:cubicBezTo>
                  <a:pt x="416879" y="286609"/>
                  <a:pt x="413704" y="145322"/>
                  <a:pt x="362904" y="75472"/>
                </a:cubicBezTo>
                <a:cubicBezTo>
                  <a:pt x="312104" y="5622"/>
                  <a:pt x="175579" y="-13428"/>
                  <a:pt x="115254" y="8797"/>
                </a:cubicBezTo>
                <a:cubicBezTo>
                  <a:pt x="54929" y="31022"/>
                  <a:pt x="-8571" y="148497"/>
                  <a:pt x="954" y="208822"/>
                </a:cubicBezTo>
                <a:cubicBezTo>
                  <a:pt x="10479" y="269147"/>
                  <a:pt x="120016" y="351697"/>
                  <a:pt x="172404" y="370747"/>
                </a:cubicBezTo>
                <a:cubicBezTo>
                  <a:pt x="224791" y="389797"/>
                  <a:pt x="296229" y="338997"/>
                  <a:pt x="315279" y="323122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7596336" y="3692649"/>
            <a:ext cx="288000" cy="288000"/>
          </a:xfrm>
          <a:custGeom>
            <a:avLst/>
            <a:gdLst>
              <a:gd name="connsiteX0" fmla="*/ 420054 w 420054"/>
              <a:gd name="connsiteY0" fmla="*/ 427897 h 427897"/>
              <a:gd name="connsiteX1" fmla="*/ 362904 w 420054"/>
              <a:gd name="connsiteY1" fmla="*/ 75472 h 427897"/>
              <a:gd name="connsiteX2" fmla="*/ 115254 w 420054"/>
              <a:gd name="connsiteY2" fmla="*/ 8797 h 427897"/>
              <a:gd name="connsiteX3" fmla="*/ 954 w 420054"/>
              <a:gd name="connsiteY3" fmla="*/ 208822 h 427897"/>
              <a:gd name="connsiteX4" fmla="*/ 172404 w 420054"/>
              <a:gd name="connsiteY4" fmla="*/ 370747 h 427897"/>
              <a:gd name="connsiteX5" fmla="*/ 315279 w 420054"/>
              <a:gd name="connsiteY5" fmla="*/ 323122 h 42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0054" h="427897">
                <a:moveTo>
                  <a:pt x="420054" y="427897"/>
                </a:moveTo>
                <a:cubicBezTo>
                  <a:pt x="416879" y="286609"/>
                  <a:pt x="413704" y="145322"/>
                  <a:pt x="362904" y="75472"/>
                </a:cubicBezTo>
                <a:cubicBezTo>
                  <a:pt x="312104" y="5622"/>
                  <a:pt x="175579" y="-13428"/>
                  <a:pt x="115254" y="8797"/>
                </a:cubicBezTo>
                <a:cubicBezTo>
                  <a:pt x="54929" y="31022"/>
                  <a:pt x="-8571" y="148497"/>
                  <a:pt x="954" y="208822"/>
                </a:cubicBezTo>
                <a:cubicBezTo>
                  <a:pt x="10479" y="269147"/>
                  <a:pt x="120016" y="351697"/>
                  <a:pt x="172404" y="370747"/>
                </a:cubicBezTo>
                <a:cubicBezTo>
                  <a:pt x="224791" y="389797"/>
                  <a:pt x="296229" y="338997"/>
                  <a:pt x="315279" y="323122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7092280" y="3676772"/>
            <a:ext cx="363107" cy="400300"/>
          </a:xfrm>
          <a:custGeom>
            <a:avLst/>
            <a:gdLst>
              <a:gd name="connsiteX0" fmla="*/ 0 w 363107"/>
              <a:gd name="connsiteY0" fmla="*/ 400300 h 400300"/>
              <a:gd name="connsiteX1" fmla="*/ 95250 w 363107"/>
              <a:gd name="connsiteY1" fmla="*/ 66925 h 400300"/>
              <a:gd name="connsiteX2" fmla="*/ 257175 w 363107"/>
              <a:gd name="connsiteY2" fmla="*/ 9775 h 400300"/>
              <a:gd name="connsiteX3" fmla="*/ 361950 w 363107"/>
              <a:gd name="connsiteY3" fmla="*/ 200275 h 400300"/>
              <a:gd name="connsiteX4" fmla="*/ 190500 w 363107"/>
              <a:gd name="connsiteY4" fmla="*/ 362200 h 400300"/>
              <a:gd name="connsiteX5" fmla="*/ 104775 w 363107"/>
              <a:gd name="connsiteY5" fmla="*/ 266950 h 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3107" h="400300">
                <a:moveTo>
                  <a:pt x="0" y="400300"/>
                </a:moveTo>
                <a:cubicBezTo>
                  <a:pt x="26194" y="266156"/>
                  <a:pt x="52388" y="132012"/>
                  <a:pt x="95250" y="66925"/>
                </a:cubicBezTo>
                <a:cubicBezTo>
                  <a:pt x="138112" y="1838"/>
                  <a:pt x="212725" y="-12450"/>
                  <a:pt x="257175" y="9775"/>
                </a:cubicBezTo>
                <a:cubicBezTo>
                  <a:pt x="301625" y="32000"/>
                  <a:pt x="373062" y="141538"/>
                  <a:pt x="361950" y="200275"/>
                </a:cubicBezTo>
                <a:cubicBezTo>
                  <a:pt x="350838" y="259012"/>
                  <a:pt x="233362" y="351088"/>
                  <a:pt x="190500" y="362200"/>
                </a:cubicBezTo>
                <a:cubicBezTo>
                  <a:pt x="147638" y="373312"/>
                  <a:pt x="130175" y="284413"/>
                  <a:pt x="104775" y="26695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7150918" y="3751312"/>
            <a:ext cx="252000" cy="252000"/>
          </a:xfrm>
          <a:custGeom>
            <a:avLst/>
            <a:gdLst>
              <a:gd name="connsiteX0" fmla="*/ 0 w 363107"/>
              <a:gd name="connsiteY0" fmla="*/ 400300 h 400300"/>
              <a:gd name="connsiteX1" fmla="*/ 95250 w 363107"/>
              <a:gd name="connsiteY1" fmla="*/ 66925 h 400300"/>
              <a:gd name="connsiteX2" fmla="*/ 257175 w 363107"/>
              <a:gd name="connsiteY2" fmla="*/ 9775 h 400300"/>
              <a:gd name="connsiteX3" fmla="*/ 361950 w 363107"/>
              <a:gd name="connsiteY3" fmla="*/ 200275 h 400300"/>
              <a:gd name="connsiteX4" fmla="*/ 190500 w 363107"/>
              <a:gd name="connsiteY4" fmla="*/ 362200 h 400300"/>
              <a:gd name="connsiteX5" fmla="*/ 104775 w 363107"/>
              <a:gd name="connsiteY5" fmla="*/ 266950 h 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3107" h="400300">
                <a:moveTo>
                  <a:pt x="0" y="400300"/>
                </a:moveTo>
                <a:cubicBezTo>
                  <a:pt x="26194" y="266156"/>
                  <a:pt x="52388" y="132012"/>
                  <a:pt x="95250" y="66925"/>
                </a:cubicBezTo>
                <a:cubicBezTo>
                  <a:pt x="138112" y="1838"/>
                  <a:pt x="212725" y="-12450"/>
                  <a:pt x="257175" y="9775"/>
                </a:cubicBezTo>
                <a:cubicBezTo>
                  <a:pt x="301625" y="32000"/>
                  <a:pt x="373062" y="141538"/>
                  <a:pt x="361950" y="200275"/>
                </a:cubicBezTo>
                <a:cubicBezTo>
                  <a:pt x="350838" y="259012"/>
                  <a:pt x="233362" y="351088"/>
                  <a:pt x="190500" y="362200"/>
                </a:cubicBezTo>
                <a:cubicBezTo>
                  <a:pt x="147638" y="373312"/>
                  <a:pt x="130175" y="284413"/>
                  <a:pt x="104775" y="26695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71800" y="5661248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“</a:t>
            </a:r>
            <a:r>
              <a:rPr lang="ko-KR" altLang="en-US" i="1" dirty="0" smtClean="0"/>
              <a:t>낙하속도의 차이</a:t>
            </a:r>
            <a:r>
              <a:rPr lang="en-US" altLang="ko-KR" i="1" dirty="0" smtClean="0"/>
              <a:t>”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80676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790993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88640"/>
            <a:ext cx="91440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물</a:t>
            </a:r>
            <a:r>
              <a:rPr lang="en-US" altLang="ko-KR" sz="3600" dirty="0">
                <a:solidFill>
                  <a:schemeClr val="tx1"/>
                </a:solidFill>
              </a:rPr>
              <a:t>(H</a:t>
            </a:r>
            <a:r>
              <a:rPr lang="en-US" altLang="ko-KR" sz="3600" baseline="-25000" dirty="0">
                <a:solidFill>
                  <a:schemeClr val="tx1"/>
                </a:solidFill>
              </a:rPr>
              <a:t>2</a:t>
            </a:r>
            <a:r>
              <a:rPr lang="en-US" altLang="ko-KR" sz="3600" dirty="0">
                <a:solidFill>
                  <a:schemeClr val="tx1"/>
                </a:solidFill>
              </a:rPr>
              <a:t>O)</a:t>
            </a:r>
            <a:r>
              <a:rPr lang="ko-KR" altLang="en-US" sz="3600" dirty="0">
                <a:solidFill>
                  <a:schemeClr val="tx1"/>
                </a:solidFill>
              </a:rPr>
              <a:t>의 </a:t>
            </a:r>
            <a:r>
              <a:rPr lang="ko-KR" altLang="en-US" sz="3600" dirty="0" err="1">
                <a:solidFill>
                  <a:schemeClr val="tx1"/>
                </a:solidFill>
              </a:rPr>
              <a:t>상변화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2" descr="http://dicimg.naver.com/100/400/24/40652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9" t="6531" r="6103" b="9830"/>
          <a:stretch/>
        </p:blipFill>
        <p:spPr bwMode="auto">
          <a:xfrm>
            <a:off x="1259632" y="1098767"/>
            <a:ext cx="6367636" cy="456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610162" y="2132856"/>
            <a:ext cx="2053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잠열</a:t>
            </a:r>
            <a:r>
              <a:rPr lang="ko-KR" altLang="en-US" dirty="0" smtClean="0"/>
              <a:t> </a:t>
            </a:r>
            <a:r>
              <a:rPr lang="en-US" altLang="ko-KR" dirty="0" smtClean="0"/>
              <a:t>(Latent heat)</a:t>
            </a:r>
          </a:p>
          <a:p>
            <a:r>
              <a:rPr lang="en-US" altLang="ko-KR" dirty="0" smtClean="0"/>
              <a:t>= 2.53*10</a:t>
            </a:r>
            <a:r>
              <a:rPr lang="en-US" altLang="ko-KR" baseline="30000" dirty="0" smtClean="0"/>
              <a:t>6</a:t>
            </a:r>
            <a:r>
              <a:rPr lang="en-US" altLang="ko-KR" dirty="0" smtClean="0"/>
              <a:t> J/g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5856" y="5589240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잠열</a:t>
            </a:r>
            <a:r>
              <a:rPr lang="ko-KR" altLang="en-US" dirty="0" smtClean="0"/>
              <a:t> </a:t>
            </a:r>
            <a:r>
              <a:rPr lang="en-US" altLang="ko-KR" dirty="0" smtClean="0"/>
              <a:t>(Latent heat)</a:t>
            </a:r>
          </a:p>
          <a:p>
            <a:r>
              <a:rPr lang="en-US" altLang="ko-KR" dirty="0" smtClean="0"/>
              <a:t>= 0.30*10</a:t>
            </a:r>
            <a:r>
              <a:rPr lang="en-US" altLang="ko-KR" baseline="30000" dirty="0" smtClean="0"/>
              <a:t>6</a:t>
            </a:r>
            <a:r>
              <a:rPr lang="en-US" altLang="ko-KR" dirty="0" smtClean="0"/>
              <a:t> J/g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2260382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잠열</a:t>
            </a:r>
            <a:r>
              <a:rPr lang="ko-KR" altLang="en-US" dirty="0" smtClean="0"/>
              <a:t> </a:t>
            </a:r>
            <a:r>
              <a:rPr lang="en-US" altLang="ko-KR" dirty="0" smtClean="0"/>
              <a:t>(Latent heat)</a:t>
            </a:r>
          </a:p>
          <a:p>
            <a:r>
              <a:rPr lang="en-US" altLang="ko-KR" dirty="0" smtClean="0"/>
              <a:t>= 2.83*10</a:t>
            </a:r>
            <a:r>
              <a:rPr lang="en-US" altLang="ko-KR" baseline="30000" dirty="0" smtClean="0"/>
              <a:t>6</a:t>
            </a:r>
            <a:r>
              <a:rPr lang="en-US" altLang="ko-KR" dirty="0" smtClean="0"/>
              <a:t> J/g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47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92696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8275" y="44624"/>
            <a:ext cx="875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강수 과정 </a:t>
            </a:r>
            <a:r>
              <a:rPr lang="en-US" altLang="ko-KR" sz="3600" dirty="0" smtClean="0"/>
              <a:t>– </a:t>
            </a:r>
            <a:r>
              <a:rPr lang="ko-KR" altLang="en-US" sz="3600" dirty="0" err="1" smtClean="0"/>
              <a:t>빙정설</a:t>
            </a:r>
            <a:endParaRPr lang="ko-KR" altLang="en-US" sz="3600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4" y="1589363"/>
            <a:ext cx="410527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1907704" y="3533579"/>
            <a:ext cx="0" cy="14401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8275" y="5169966"/>
            <a:ext cx="3615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과냉각</a:t>
            </a:r>
            <a:r>
              <a:rPr lang="ko-KR" altLang="en-US" dirty="0" smtClean="0"/>
              <a:t> 물방울 주변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불포화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증발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빙정 주변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과포</a:t>
            </a:r>
            <a:r>
              <a:rPr lang="ko-KR" altLang="en-US" dirty="0"/>
              <a:t>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승화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8" name="Picture 5" descr="http://dicimg.naver.com/100/sub/82438_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48" y="1598091"/>
            <a:ext cx="4884907" cy="366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6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2" y="836712"/>
            <a:ext cx="9143568" cy="144016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8275" y="116631"/>
            <a:ext cx="875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안개</a:t>
            </a:r>
            <a:endParaRPr lang="ko-KR" altLang="en-US" sz="3600" dirty="0"/>
          </a:p>
        </p:txBody>
      </p:sp>
      <p:sp>
        <p:nvSpPr>
          <p:cNvPr id="7" name="AutoShape 4" descr="data:image/jpeg;base64,/9j/4AAQSkZJRgABAQAAAQABAAD/2wCEAAkGBhMSEBUUExQUFBUVFxYYGBgXFRcaFxsXFhcXFxcaFRcXHCYeFxkjGRQXHy8gIycpLSwsGB8xNTAqNSYrLSkBCQoKDgwOGg8PGiwkHyQsLC8qLCwpLCwsLCwsLCwuKSksKSksLCwsLCksLCwsKSwsLCwqKSksLCwsLCwsLCwsLP/AABEIAOsA1wMBIgACEQEDEQH/xAAcAAEAAQUBAQAAAAAAAAAAAAAABQIDBAYHAQj/xABFEAACAQIDBAcDCAgGAQUAAAABAgMAEQQSIQUxQVEGEyJhcYHwMpGhBxQWUmKx0eEjQlNyk8HS8TNkgpKUokMVJDRjwv/EABoBAQACAwEAAAAAAAAAAAAAAAADBAECBQb/xAAuEQACAgEDAwEHAwUAAAAAAAAAAQIRAwQSMSFBUWETInGBsdHwkaHBBRQVMvH/2gAMAwEAAhEDEQA/AO41F4jpNho8VFhGkAxEwZkjysSQqliSQLKLK28i9ja9SUkYYEEAgixBFwQd4IO8VyCT5H8QmMwWUYSWCKGSJ2bDqF/wpFVpYOtvMSxHaD3BI0AW9AdRbb8AlWLrBmdZXXQlSsJCy/pAMgKkgEE3F6o2b0kw2IdkilVmXeNRfvW47Y71uNRzFa6vQXqpsIkGZIY4saJZV6oN1mIfDtfKVy3cpJ7KWUaDKAtY/QnozPDii8kJhXISSDh+07M11YxKWmFiG609Wb2GW2gA32lKUApSlAKUpQClKUApSsTaeNESXJtc2Hn+VZSvoYborafWvVmqJj2mp41kx4kGtnjaNVkRICUVWDWEsgNXA5Fa0zdNMyqVZWfnV1WvWAe0pSgFKUoBSlKAUpSgLeIeyMbqtgTmb2RYb21Gg3nUVqkPSSYxwM7WMjTKwiw0rMpVbpmi7cg4NwFmHMX2vETBEZjuUEnUDQC+9iAPMgVrOB6WQTyFpIZYupDsju0RDKQFLRrFKxkB9nRWF9L3NAWE6TyCGVutDC8fVySwPhwQWCygGfJGzgZiozC5Gul6zOiu3nxEjq0kb5IoyQjRtZmlxIBYxswDGOOMkBiAb2rOwO0cMkD5MyJCCWV45VZQbtcpIocg620523U2JtTC4l5JcO2ZgEjc2ddFzMgs4A/8jG4HHuoDW8b0ymKRdXLhw74gRsFUN1SdaF/TAyX1Ctc9k66AWuM59t4kou4M+HxjjKiqLpLAkEpWZuyAkhcqWtYnfpWXtvaGDaKGWZBJGwEyORYAIFmVjmsQOypsfPjWRjMXg5o2lLpKgR4WMbl+zOY1KWiJJZisYAAzXtbfQFWxtqYiQkTYVoRbRhLG6nne1iOFrA8d3GJbbuIV5C8iImedY2yLIgELMTmEcgkzBEbT62luFXU29Bhr5BiZgwhNzMz/AOI8sai2JlBQho2DbrbzopIyp8VhBLI7wjrFmSLMIOskdxDHOuXq1ZzlUjXhkPIUBA7R6X4mOdI3McN8OjuCYRaRurzqjTSKGZSSLZgMrE9ogCpvojtt54pXldGKNGCUKFFPzXDvKFZCQwErycTyvoKzMAIZp5JRGRJHaIswKkh44JtVOu5kHaAIKndfWQw+DRC5UWMjBm1OrBES+u7sxqNOXjQGq7I6VM+JAaVSjmyx5FEkd75euIYixtYZb9+82lej21ppmcSoFsFOisuVmLBo7sT1uXL/AIqWVtbbqk32ehLkjWRQr9ptVGYAb9PaO62+sTZ3RrDQPniiCMRYkFtQSTrc66knzPOgJOuP/LX0mdJooImsUUu1ubaKD5D41153ABJ0AFz4Cvl/phtg4nGTTHUM5y/ujRfgKt6SG6d+CLK6VGdsz5Q5oyA+o7q3DZXTxMQQpbKg32Ni5+rpqE521bduvm5AxzeH3/l9/hv8W4NwSLct9dF4oyKvHB9MYPbIYaEGpSHG3r5w2P0zlgIDEsPHWukdHem6ygWDf7Tb4Dvqtk09dTZTa5OoLKDVwPWsYfby6+1cC5GU391ZuH28hiaS+iglhvIsL20334W3+RqjOKTp88/IsQk2rXBOrNarqyg1zzBdMZhdn7ehsoHZb2rAWFw113cQL8bVkL0mlEmUzBwRfOIAgDWY5VzEm1lv2tdfCqmHMssnHhrs/qvznoWcsXjW58ehvoavb1z6PakzujKzuw1AF2GttCFuNxrc8DjGdAXQodeybX5X0OgPI61ZnBwZBjmproZ1AaoD15nqMkorFKojNKyYGIw6upR1VlYWKsAVIO8EHQitP2d0KkQsWTBXtlBOHjYa6MUEUcLRArcZS8m8drs3bdKUBrSdGJRDJFmw2WS17Qzgnxb5zn3DSzC1ZnR7ZE8AKyziYHW5E2a99NZZpLC2lgBzqZpQGuDoeAMOnWyvHhyct3CSKOqMShHgVDuOtzc3OtXcH0XtDlklmdyQcxmkexSUSRsqykrdSib11sQbgm89SgNXfoj1TvJh1hLmOBLyKMzBZWacO/VtYSROU0GmmgAFsuLo/mj1UYZxKJB1DhwCsIgUjrYgoHVjLlyWFgd9SeL2pDFfrJETKuY5mAIW9sxG/LfjV6edUUsxCqoJJO4AaknurFm219OnJFbO2G8U8knWmzvmZcqXe0GHiUyNkBDKYXIC2Hb3bgJmo+XpBhlXMZ4gMob/ABF9lgGDWvexUg35a1IUtMOEo8oUpSsmprHykbZ+bbOlYHtOOrXxfQ+5b180SnN4ff8Al9/hv6j8snSMYiSOFCeqjBYng7NoCv2AAbN+tfTTU8yYV19JjqFvuVMsveLaiqSKyCllHfr+FWJaukRuvRzExvEG6tA6kK9lUa27LX39pQeeqt3VtmIltcd1hw32HG3LhXI8DtCSFs0blToOBvYhgCDodQD5Vcn25O988shvv7RAPkthWsE42nx2+xDlw73aZ1nHbfhiZzJIiNoCGYXOXiAdTw58awsP0iimKiOQi5s5DEXQ6uovqwPfuJJB1IPJifXrwpHIym6kg92lVJaPG6fjj4ePVeF2LMJSjdPnn4+fidimVQziGFrM4VXsLFrrnVWvplJVQ3DjuF9l6ORpJm6xc5BBIaxQMLAWF7ZhlJDAa5zqdK5F0f6ctG1pNRuJPLv7q6nsXpLHKoIYE27r1RyaDbNTT4+hYWq93ZJG6xWAsLAchoPcKuXqLw+NuBrWZHPUcoUIzMkNXt6oVr1VUbRKppl6Cvapw/GlYMsv0pShgUpSgFKUoDRelXRnEOcTKiIQ0UlkWRy5l6poVkA6q9+qJXq75bm9761J7R6NFpZsQQcwimWNVeRiWkTKzENouigBEFrkkkki0nL0aw7MSVa5JJ/SyjU6nQNaqforhvqN/Fl/rqP2aLv97kpJduny6dP2NQx/R+aWHDxSSYmJBhR7OGWULKYupZGyL1g7EjizDwYEV0RaiforhvqN/Fl/rr36LYb6jfxZf66zGCiR59RLMkmuL8dyWqHkk+c31thhfMf21t4H/wBPM/r7vZ9ur6K4bihPcZJCD3EFrEdxqO+UTa/zbZ0pXRnHVrb7Wht4LepYR3SUUVW6VnCule1fnGLml4M5y9yjRR/tAqIw8OZgKqdtaycJHZWbjuHifyvXpVFRikjnXbLc6gseXDwGlYDre5qWxMWVAOLfdp/asfEQWFvqjXxPq1YTBFslUstZ2Gw2bU1YxCamlGykWLetfXOvCPXrxq8EsL1aC1gzZ4UrM2ZteSBrqdOV9KxL/nQevhWKMvrydU6NdP1ksraNx9ca37A7UDAWNfNyEg3BN63Dot0zaNgsh04Hh51WyYU+DVNx4O7wz3rNiN91arsTanWhcupP863LDQZV11PE1zMq2lmHvFxFsKVVSq5OKUpQClKUApSlAKUpQClKUArj/wAtm2M00WHB9hS7fvNoB7h8a69I4AJOgAufAV80dLNrnE4uaU/rObfujQD3Cr2hx7sm7wQZpVGiHy1O4LBlgi219o+LbvhaoOM61LpipAbAgFhY6DTMOHIgD412J2UyiazTEjVV0XXfl0+J186sYmMkBeJ1Pr31mnBgGNb5cxXXlf8AL7++s1cOpJbgvr860ujFkPOnVpbiai+ov4mpbEKZHPIfACrDR24atoPD8fzrdMyYPzcsQq68POrOLjAbKOGhN+PHy4VsRw/UQ5j7cgsO5eJ8eVa5KNaynZlGPSrwSqclYo23HgFXI4SxAAuTuA1NzuA5m5osddl+SX5PMgXG4he0dYUI3DhIwP6xHsjgNeOkGbIscbZtFOT6GxfJj0OfB4YNObzPrlOvVrwX97mfLhrutKVw5zc3uZdjFRVIUpStDIpSlAKUpQClKUApSlAKUpQGs/KNtb5vs+Ug2ZwI1/1b/wDrevnaQ11L5adr5pY4AdEGdv3m3X8re+uXla7uhx7cd+SjmlcivBw3YcuPgK2DC4G7XO4b/HefcNKx9g4AkZrbzp4L+JsPI8qmtodiK3E6abzrqfPWppyt0iBmsbXnLseVW9n4mQuqFyVY2sTpru37takDs4s3cu/kTvP8h5Vh43ChVzczYD763TVUZtcE7jdmCKOx04vz7l7v7VHbOwuZzIw7C627uAH3VVh8RLPHHGWLWvcnfv0BO8gA2ufCsjHtYCFBoN5HE2N6j6roYIbamOaRieWgqOSEmpGXCkvkG/jVGKUJ2Bw3kc/yqVOlSNrMCReAqgQ1kBK275P+g7Y6a7giCMjrG3XPBFPM8TwHiKxknGEdzMxTbpEl8lvyd/OHGJnX9Ch7Ckf4jg/FAfedNwNdvq3h8OsaKiKFVQAoAsABoABVyvP5szyytl+ENqoUpSoTcUpSgFKUoBSlKAUpSgFKUoBXjsACTuGpr2tc+UDa/wA3wEhHtOMi/wCrf8L1tCLlJRXcxJ0rOI9K9qHEYqWXgzG3gPZHutUMqXIG8n7zpark5q1Xq4QUYpI5TduzdSohjjiUgSsBYcr6A+/M3+mvIYxJMoJJW5Vb/Z4nxNRewMIzhpLkm2RSTxI117h7r1nYqE2AS+8Bbb7Kd9+BJufdVVxp0LJabZgVQBvc7u7iTetWxOGOIm7PsL2V8BvPmamZ8XORkYhndQpbcQvG1tNw3gca9xuHCqIE9ph2vspbW54X3f2rEbiOeCGhlCyh1ByKDHHbiT7TEDeN5/21Iy4cxoWOsjbu4njXmDjQkybkTsp4DW/mTf3V7LjrKZJLZQewDxI4DutqfOsvqzBHT2gjv/5H17wp49xNQTamsnEzM7FmNyfXryrI2RsaTEzLFGuZ3NgOHeSeAA1J9GXpFWzZdX0Mvon0Wkx04iTQb3e2iJxJ5ngBxPdevoTZGyY8NCkMS5UQWHMniWPEk6k1hdFejMeBw4iTVjq721dranuHADgKma4Wp1DyypcF/Fj2L1FKUqoTClKUApSlAKUpQClKUBQ8yra5AubC5tc8hfeaqZgBc6CuYvsvJjYolzsYsRBcs6qGVSW6xlKDrJSH1cMSdBbStj6a4AuYe1FGC6/pHgLlOrPWj9IGBUMyBbGwILC9yAYVkbTdHRlo4xnGO/o1d1/BtUcgYAggg7iDcHwIqqonorgupwUEZZXyRqMyG6m3FSQNKlqlTtFHJFRm4p3TFcn+WLa+aSOAHRBmbxb8vvrqzuACTuAufAV87dKdqfOMVLKf1mNvAHT4AV0dBj3ZN3gp6iVRryQb79e77/XuqhtGI7z99qrtqPwqiT2j4n769AUDLj2xKsYRWyhSSCNG133PGtn2LtlJO3JHkAsqkG4vbW4IFgLCtLq/hcWyEFTaxvY6jzFRzxp8GbN+xEeUGRt+8eX51gphWcX1vIe0TvCg+z56eXjV3ZeMGKIOgQDtITqP525GvNs9JY1zLFe4XLlt2bm9iT3b7fjVSpXVdTZ1yYu0tpQA9W2cW4qLjxIvcHjWvY7GmRr7gNFHIDd5+uVWHJJJNyTrrz31WkXr161qdR2mpVg8KzsFRSzMQAo3kncAOJ3er13boJ0NXAw3axncdthuA3hFPIcTxOvKoz5OOg/zdRiJl/TMOwp/8ann9sjfyGnOt7rj6vU73sjwXsOLb1YpSlc8silKUApSlAKUpQClKUApSlARP0cT9tiv+TL/AFU+jiftsV/yZf6qlqUBE/RxP22K/wCTL/VT6OJ+2xX/ACZf6qlqUBpPTnCrhsFIwmxOZuwt8RJa533BbXQGuIzYbjmk4/rNw/vXT/lf2veSOAH2BmYfabdfyFc1m9kd5f7l/Gu/oMKWPc+5zdRO50uxiJhbsO0+9R7TcTVsxa3ux3nViee8HfWXhv8AEX94fjrVkD17q6Sgr4INxRavRVeX18KKlbGLPYjY3Gh7t/rX4Vcy+v53514q1eVK0fQCNNfXd+VdO+TboPmK4qddBrEpG8/XIPDl7+VRXyfdCvnT9ZKP0CHX7bD9UH6o4+7nXZFUAWGgG6uPrdTXuR57lzT4r95ntKUrjl4UpSgFKUoBSlKAUpSgFKUoBSvL1Q06g2LAE2sCQDre2nfY+40FFylUPKBa5AubC5tc8hzNV0Aql3ABJ0AFz4Cqq17p3tXqMDIQbM4yL/q3/C9bwi5yUV3NZPamzjPSnaRxGKlkP6zEDwvYD4D1ujH9hP3nPxTf5/fRxr67vXrW4ydiLvLn/uB/K9etjFRSSOK3bbMaEds92fyADH+VY4FZiAAyHhlktbvNrafverVjZPXvH8rVIjB4B69eFVAevXnVYi9etPd91XFj/n/Lu9D31q2CmOL168CfyrZ+hvRFsZNl1WNbGRuQO4C/6zAbuA1044XR7YEmKmWKManUm2iqCbse7u46Cu67E2NHhYVijGg3k72Y72Y8Sa52s1Psltjyyzgw73b4MnCYRIkVEAVVFgBwFXqUrz3J1BSlKAUpSgFKUoBSlKAUpSgFKUoDm+O2Y/8A6mAzAtmWzjCx+24z/wCHm/SRWGspDMrC2YWNXW2DEJSt48POuJge+RY1MalnHzcHPnN5Dct+sLWAUAbfJsAEk9diRck2E7ga8hfQVT9HV/b4r/kP+NQ+xR0v8hOkq4Vdvt+xqM+xGfaKs0mGjMc0JydS0TSAMJC6m5DsWuLi99xIN66GKivo6v7fFf8AIf8AGn0dX9viv47/AI1vGCjZWz6iWbbfZUS1ct+Vva15Y4AdEGZvFtB8B8a6Bh8e0bdXORexKSaASKoubgaLIACSu4gFl0uE4f0m2kZ8TLLzY28BcD8PdXV/puLdl3eDl6udQryRDb/XwHl8KyZE0gsP1fiZX/lp3++1gLr64m33W+PlnpH+kgH2Yj7zn/8A1XoWcxEfGtxIeSrz/WkTz3X8vdVtE9fhz8u7uvnxRWw7nm8S+4Sv96+ra46RevE/3rJhlKx+u/1486ztn7NeWRUjUs7Gygc7/AAHedwqiGAkgAEm9gBvOhGnfw99dh6D9DxhU6yQDrnGv2F+qO/n391U9VqFhjffsT4cTyP0JDop0YTBQ5RYyNYyPzPIfZG4Dz41N0pXmZzc25S5OukoqkKUpWpkUpSgFKUoBSlKAUpSgFKUoBSlKA0zb+1sWsrKrRopeEovWxiewkRXAS4BR1L2BJN1O66gU4bbWIOPy5lKlrGK5zheyb5c9gcmpFtN9zepPHbEmklLkYU6rvE3aEbFo+sUOFcqTcXBsd1Ux7EnWXrAuED5i3szWzsuVnC58ocroWAuQTrqah2Svk6MdTiUK29a8d+nr6ETidp41saixriepWaISErAVBLAuM0Wpj6s2JN7EanSt6FauMDKcQSHwYm0ZlVplJIAsXRZAG0tqwOluFSWXHfWwv8Atl/qreMWrtlfPljkUVGKVLwYnTzEBcDICLl7KvMNvzKRqGFrgjcbVwqRGVrNryItZrC+o4NYA28xuNuk9MOkIxDKg06sEOoIYZySDlYe0vZ0Yd+4hgNQxGHDAg3PnxGoIPAgm+mt7V6fQYvZ4r7s4Gqnun6EIToedju36DT7vjwqadLYsLwQKv8AshB+8fDvrFiwBJUGx7SjlcXAFxawNhw5crAZSx3xEjHdaZv+rAH4geB8hbySp/J/xRBFdPmY6r/7cd7k+Sxr/X91URxeXoD+XnWTIto4h++3+5yNe/sH+xrcegPRDrSJ5l/RqeyD+uw4n7It5kd1aTzRxwc5eX9TaOJzltXoSXyf9DQgXEyjtEXjUj2Qf1j9ojd+em+UpXmc2aWWe6R2IQUI7UKUpUJuKUpQClKUApSlAKUpQClKUApSlAUGUCvPnC8xVhzvrAxR0reMbI5z2s17pLDi3xitD87EeaEEpcLGIXaR2jUShZuu7MRDLoNdbWqBbZBk2m000sEEkbLlilhiQSNJlcOm8yjXJdgWVlNmBFSG08Pkd2BlFzfsYidd+8BVkC7+AFteFY8G21TKH69gdf8A5mKHkGEtie4gVE5RUnF8o09vFOmebPhkO1yOsm6wSsGu79WQqrKf0RbMIrdlZCoBJC5jda6PtSQLBKScoEbm/KynWtT2btTZ83ZMuIiYmwWTF4pQT9luttfzvWJ0w2IsMGUTTFZSFBbEYlmFu0SbS2ZSBY3HGpMS9pJKJvKa2tmp41lKRqmjIPatxIGZTzXTUcxcWIBrFibNfgy2up1tyseINtDx7iCBXPgJYFDEXUAEEMHupYKGFzdhc79e+qhIj2NlWQaA6ga79b2AOmnMad3fx564OQ4V0Z5CxRwwtcG4uLi/gd/9qu4WEWkJNjkIG/Ull091zeqsljY28qldgbCbESBF0Uas31R+J4CrU5wcW5Pp9hCLukXej/RMYqVSbiCNUDHdmIFyg4bzv5d5FdQiiCqFUAAAAAbgBuAq3g8GkSBEFlUafieZPOq5MSq+0yiwubkDS9r68L6V5zUZ/avpwuDrYsWxerLlKtw4hXF1ZWH2SD91VLICSARcbxfUX3XHCq5NTKqUpQwKUpQClKUApSlAKUpQClKUApSlAYcvGoPbOLZFuq5rW0uO7cOJtepyQb6gtt4FZUyte1wdO7drbTj76kqTg1DnsV8nJCYh0mF1JDLcEEEEZhqGHu3cvfCS4HI2UnOGIJUjfrvU7ri/dvqS2tssBzN1hiA1JGp1FiBrpwFq1/H4oyPe5sPZGg07wOJ4/lXN1mZYuuWPv30p8ry128defgUpSbddina+zVFsosNxG834X37wPhVeyNoiFDHKHZL3BDFsugBAQmwXS+nfWMUNe5O716Fcz+/nDN7bEtvp+JGsYSqiXl2VDMmaNr28Mozb83GNvEWNqhMXst4yQRuquOMo2ZCytu7PeRoRuI7t1TmC2oj/AKOdRGSNGK2QkeOsZ0528K9Nov6xHOqzKvXt+v3/AFMPGvgyJ2Ng5J5FiQEngDuUcSeQFdh2PslMPEI114s3Fm4k1qvRDYeFZGMOJxHWadYOsKsN+XskXy8jx+7Yvo9/mMV/GP4VJnz7+keC/p8W1W+TI25FK2GlEJKylG6sggdu111Olr231z7Z+w5n2ri1dHj63DrZnZ92aG5WVLXYEX7JIBuNa3n6Pf5jFfxj+FPo9/mMV/GP4VSnjUmmdXT6uWCMopc9+/b7GpdFDJJh8QRFGARG7CSNpS5MQdRlATNbQcTcaVIfJ/s8o0knW4eTrI4zliDKUJknlKsjaqAZsovY2WxAtrO/R7/MYr+MfwrIwOyuqYnrZnuLWkkLDeDcDnpWI46p+DfLrXkU4pUpV+3yszqUpUpQFKUoBSlKAUpSgFKUoBSlKAUpSgLEsdR2Lw9xUxXhUVtGW00lHcaXjjkOVlY3B3KSNO8VrmM2MWkzKrKpte4A1F72146e/WuqmFTwHup1K8h7hVfV45albW1Xw6/qRxwRTtnKoujkh1sQDfnmtwsCBaqW2E9tVJ+0oudx0ZR5ajlxvXWOrHIe6nVDkPdUa0eFR21+fn/Q8bbts5MNhvut5628t1/PTxvpfbBOUyvGWNwNdx10JNtCAdfVuo9UvIe4U6hfqj3CsYNPLA5PHLlVVWjaeKORLd2OTQbOlSQPHnRhazAm4N9RqO0u64Nwb1vvRzpG0wCTJkltoQDkfvW/sn7J8r1OdSv1R7hXnzdfqr7hUmPHKD6u/kl9DdQUf9fuXKUpU5sKUpQClKUApSlAKUpQClKUApSlAKUpQClKUB/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data:image/jpeg;base64,/9j/4AAQSkZJRgABAQAAAQABAAD/2wCEAAkGBhMSEBUUExQUFBUVFxYYGBgXFRcaFxsXFhcXFxcaFRcXHCYeFxkjGRQXHy8gIycpLSwsGB8xNTAqNSYrLSkBCQoKDgwOGg8PGiwkHyQsLC8qLCwpLCwsLCwsLCwuKSksKSksLCwsLCksLCwsKSwsLCwqKSksLCwsLCwsLCwsLP/AABEIAOsA1wMBIgACEQEDEQH/xAAcAAEAAQUBAQAAAAAAAAAAAAAABQIDBAYHAQj/xABFEAACAQIDBAcDCAgGAQUAAAABAgMAEQQSIQUxQVEGEyJhcYHwMpGhBxQWUmKx0eEjQlNyk8HS8TNkgpKUokMVJDRjwv/EABoBAQACAwEAAAAAAAAAAAAAAAADBAECBQb/xAAuEQACAgEDAwEHAwUAAAAAAAAAAQIRAwQSMSFBUWETInGBsdHwkaHBBRQVMvH/2gAMAwEAAhEDEQA/AO41F4jpNho8VFhGkAxEwZkjysSQqliSQLKLK28i9ja9SUkYYEEAgixBFwQd4IO8VyCT5H8QmMwWUYSWCKGSJ2bDqF/wpFVpYOtvMSxHaD3BI0AW9AdRbb8AlWLrBmdZXXQlSsJCy/pAMgKkgEE3F6o2b0kw2IdkilVmXeNRfvW47Y71uNRzFa6vQXqpsIkGZIY4saJZV6oN1mIfDtfKVy3cpJ7KWUaDKAtY/QnozPDii8kJhXISSDh+07M11YxKWmFiG609Wb2GW2gA32lKUApSlAKUpQClKUApSsTaeNESXJtc2Hn+VZSvoYborafWvVmqJj2mp41kx4kGtnjaNVkRICUVWDWEsgNXA5Fa0zdNMyqVZWfnV1WvWAe0pSgFKUoBSlKAUpSgLeIeyMbqtgTmb2RYb21Gg3nUVqkPSSYxwM7WMjTKwiw0rMpVbpmi7cg4NwFmHMX2vETBEZjuUEnUDQC+9iAPMgVrOB6WQTyFpIZYupDsju0RDKQFLRrFKxkB9nRWF9L3NAWE6TyCGVutDC8fVySwPhwQWCygGfJGzgZiozC5Gul6zOiu3nxEjq0kb5IoyQjRtZmlxIBYxswDGOOMkBiAb2rOwO0cMkD5MyJCCWV45VZQbtcpIocg620523U2JtTC4l5JcO2ZgEjc2ddFzMgs4A/8jG4HHuoDW8b0ymKRdXLhw74gRsFUN1SdaF/TAyX1Ctc9k66AWuM59t4kou4M+HxjjKiqLpLAkEpWZuyAkhcqWtYnfpWXtvaGDaKGWZBJGwEyORYAIFmVjmsQOypsfPjWRjMXg5o2lLpKgR4WMbl+zOY1KWiJJZisYAAzXtbfQFWxtqYiQkTYVoRbRhLG6nne1iOFrA8d3GJbbuIV5C8iImedY2yLIgELMTmEcgkzBEbT62luFXU29Bhr5BiZgwhNzMz/AOI8sai2JlBQho2DbrbzopIyp8VhBLI7wjrFmSLMIOskdxDHOuXq1ZzlUjXhkPIUBA7R6X4mOdI3McN8OjuCYRaRurzqjTSKGZSSLZgMrE9ogCpvojtt54pXldGKNGCUKFFPzXDvKFZCQwErycTyvoKzMAIZp5JRGRJHaIswKkh44JtVOu5kHaAIKndfWQw+DRC5UWMjBm1OrBES+u7sxqNOXjQGq7I6VM+JAaVSjmyx5FEkd75euIYixtYZb9+82lej21ppmcSoFsFOisuVmLBo7sT1uXL/AIqWVtbbqk32ehLkjWRQr9ptVGYAb9PaO62+sTZ3RrDQPniiCMRYkFtQSTrc66knzPOgJOuP/LX0mdJooImsUUu1ubaKD5D41153ABJ0AFz4Cvl/phtg4nGTTHUM5y/ujRfgKt6SG6d+CLK6VGdsz5Q5oyA+o7q3DZXTxMQQpbKg32Ni5+rpqE521bduvm5AxzeH3/l9/hv8W4NwSLct9dF4oyKvHB9MYPbIYaEGpSHG3r5w2P0zlgIDEsPHWukdHem6ygWDf7Tb4Dvqtk09dTZTa5OoLKDVwPWsYfby6+1cC5GU391ZuH28hiaS+iglhvIsL20334W3+RqjOKTp88/IsQk2rXBOrNarqyg1zzBdMZhdn7ehsoHZb2rAWFw113cQL8bVkL0mlEmUzBwRfOIAgDWY5VzEm1lv2tdfCqmHMssnHhrs/qvznoWcsXjW58ehvoavb1z6PakzujKzuw1AF2GttCFuNxrc8DjGdAXQodeybX5X0OgPI61ZnBwZBjmproZ1AaoD15nqMkorFKojNKyYGIw6upR1VlYWKsAVIO8EHQitP2d0KkQsWTBXtlBOHjYa6MUEUcLRArcZS8m8drs3bdKUBrSdGJRDJFmw2WS17Qzgnxb5zn3DSzC1ZnR7ZE8AKyziYHW5E2a99NZZpLC2lgBzqZpQGuDoeAMOnWyvHhyct3CSKOqMShHgVDuOtzc3OtXcH0XtDlklmdyQcxmkexSUSRsqykrdSib11sQbgm89SgNXfoj1TvJh1hLmOBLyKMzBZWacO/VtYSROU0GmmgAFsuLo/mj1UYZxKJB1DhwCsIgUjrYgoHVjLlyWFgd9SeL2pDFfrJETKuY5mAIW9sxG/LfjV6edUUsxCqoJJO4AaknurFm219OnJFbO2G8U8knWmzvmZcqXe0GHiUyNkBDKYXIC2Hb3bgJmo+XpBhlXMZ4gMob/ABF9lgGDWvexUg35a1IUtMOEo8oUpSsmprHykbZ+bbOlYHtOOrXxfQ+5b180SnN4ff8Al9/hv6j8snSMYiSOFCeqjBYng7NoCv2AAbN+tfTTU8yYV19JjqFvuVMsveLaiqSKyCllHfr+FWJaukRuvRzExvEG6tA6kK9lUa27LX39pQeeqt3VtmIltcd1hw32HG3LhXI8DtCSFs0blToOBvYhgCDodQD5Vcn25O988shvv7RAPkthWsE42nx2+xDlw73aZ1nHbfhiZzJIiNoCGYXOXiAdTw58awsP0iimKiOQi5s5DEXQ6uovqwPfuJJB1IPJifXrwpHIym6kg92lVJaPG6fjj4ePVeF2LMJSjdPnn4+fidimVQziGFrM4VXsLFrrnVWvplJVQ3DjuF9l6ORpJm6xc5BBIaxQMLAWF7ZhlJDAa5zqdK5F0f6ctG1pNRuJPLv7q6nsXpLHKoIYE27r1RyaDbNTT4+hYWq93ZJG6xWAsLAchoPcKuXqLw+NuBrWZHPUcoUIzMkNXt6oVr1VUbRKppl6Cvapw/GlYMsv0pShgUpSgFKUoDRelXRnEOcTKiIQ0UlkWRy5l6poVkA6q9+qJXq75bm9761J7R6NFpZsQQcwimWNVeRiWkTKzENouigBEFrkkkki0nL0aw7MSVa5JJ/SyjU6nQNaqforhvqN/Fl/rqP2aLv97kpJduny6dP2NQx/R+aWHDxSSYmJBhR7OGWULKYupZGyL1g7EjizDwYEV0RaiforhvqN/Fl/rr36LYb6jfxZf66zGCiR59RLMkmuL8dyWqHkk+c31thhfMf21t4H/wBPM/r7vZ9ur6K4bihPcZJCD3EFrEdxqO+UTa/zbZ0pXRnHVrb7Wht4LepYR3SUUVW6VnCule1fnGLml4M5y9yjRR/tAqIw8OZgKqdtaycJHZWbjuHifyvXpVFRikjnXbLc6gseXDwGlYDre5qWxMWVAOLfdp/asfEQWFvqjXxPq1YTBFslUstZ2Gw2bU1YxCamlGykWLetfXOvCPXrxq8EsL1aC1gzZ4UrM2ZteSBrqdOV9KxL/nQevhWKMvrydU6NdP1ksraNx9ca37A7UDAWNfNyEg3BN63Dot0zaNgsh04Hh51WyYU+DVNx4O7wz3rNiN91arsTanWhcupP863LDQZV11PE1zMq2lmHvFxFsKVVSq5OKUpQClKUApSlAKUpQClKUArj/wAtm2M00WHB9hS7fvNoB7h8a69I4AJOgAufAV80dLNrnE4uaU/rObfujQD3Cr2hx7sm7wQZpVGiHy1O4LBlgi219o+LbvhaoOM61LpipAbAgFhY6DTMOHIgD412J2UyiazTEjVV0XXfl0+J186sYmMkBeJ1Pr31mnBgGNb5cxXXlf8AL7++s1cOpJbgvr860ujFkPOnVpbiai+ov4mpbEKZHPIfACrDR24atoPD8fzrdMyYPzcsQq68POrOLjAbKOGhN+PHy4VsRw/UQ5j7cgsO5eJ8eVa5KNaynZlGPSrwSqclYo23HgFXI4SxAAuTuA1NzuA5m5osddl+SX5PMgXG4he0dYUI3DhIwP6xHsjgNeOkGbIscbZtFOT6GxfJj0OfB4YNObzPrlOvVrwX97mfLhrutKVw5zc3uZdjFRVIUpStDIpSlAKUpQClKUApSlAKUpQGs/KNtb5vs+Ug2ZwI1/1b/wDrevnaQ11L5adr5pY4AdEGdv3m3X8re+uXla7uhx7cd+SjmlcivBw3YcuPgK2DC4G7XO4b/HefcNKx9g4AkZrbzp4L+JsPI8qmtodiK3E6abzrqfPWppyt0iBmsbXnLseVW9n4mQuqFyVY2sTpru37takDs4s3cu/kTvP8h5Vh43ChVzczYD763TVUZtcE7jdmCKOx04vz7l7v7VHbOwuZzIw7C627uAH3VVh8RLPHHGWLWvcnfv0BO8gA2ufCsjHtYCFBoN5HE2N6j6roYIbamOaRieWgqOSEmpGXCkvkG/jVGKUJ2Bw3kc/yqVOlSNrMCReAqgQ1kBK275P+g7Y6a7giCMjrG3XPBFPM8TwHiKxknGEdzMxTbpEl8lvyd/OHGJnX9Ch7Ckf4jg/FAfedNwNdvq3h8OsaKiKFVQAoAsABoABVyvP5szyytl+ENqoUpSoTcUpSgFKUoBSlKAUpSgFKUoBXjsACTuGpr2tc+UDa/wA3wEhHtOMi/wCrf8L1tCLlJRXcxJ0rOI9K9qHEYqWXgzG3gPZHutUMqXIG8n7zpark5q1Xq4QUYpI5TduzdSohjjiUgSsBYcr6A+/M3+mvIYxJMoJJW5Vb/Z4nxNRewMIzhpLkm2RSTxI117h7r1nYqE2AS+8Bbb7Kd9+BJufdVVxp0LJabZgVQBvc7u7iTetWxOGOIm7PsL2V8BvPmamZ8XORkYhndQpbcQvG1tNw3gca9xuHCqIE9ph2vspbW54X3f2rEbiOeCGhlCyh1ByKDHHbiT7TEDeN5/21Iy4cxoWOsjbu4njXmDjQkybkTsp4DW/mTf3V7LjrKZJLZQewDxI4DutqfOsvqzBHT2gjv/5H17wp49xNQTamsnEzM7FmNyfXryrI2RsaTEzLFGuZ3NgOHeSeAA1J9GXpFWzZdX0Mvon0Wkx04iTQb3e2iJxJ5ngBxPdevoTZGyY8NCkMS5UQWHMniWPEk6k1hdFejMeBw4iTVjq721dranuHADgKma4Wp1DyypcF/Fj2L1FKUqoTClKUApSlAKUpQClKUBQ8yra5AubC5tc8hfeaqZgBc6CuYvsvJjYolzsYsRBcs6qGVSW6xlKDrJSH1cMSdBbStj6a4AuYe1FGC6/pHgLlOrPWj9IGBUMyBbGwILC9yAYVkbTdHRlo4xnGO/o1d1/BtUcgYAggg7iDcHwIqqonorgupwUEZZXyRqMyG6m3FSQNKlqlTtFHJFRm4p3TFcn+WLa+aSOAHRBmbxb8vvrqzuACTuAufAV87dKdqfOMVLKf1mNvAHT4AV0dBj3ZN3gp6iVRryQb79e77/XuqhtGI7z99qrtqPwqiT2j4n769AUDLj2xKsYRWyhSSCNG133PGtn2LtlJO3JHkAsqkG4vbW4IFgLCtLq/hcWyEFTaxvY6jzFRzxp8GbN+xEeUGRt+8eX51gphWcX1vIe0TvCg+z56eXjV3ZeMGKIOgQDtITqP525GvNs9JY1zLFe4XLlt2bm9iT3b7fjVSpXVdTZ1yYu0tpQA9W2cW4qLjxIvcHjWvY7GmRr7gNFHIDd5+uVWHJJJNyTrrz31WkXr161qdR2mpVg8KzsFRSzMQAo3kncAOJ3er13boJ0NXAw3axncdthuA3hFPIcTxOvKoz5OOg/zdRiJl/TMOwp/8ann9sjfyGnOt7rj6vU73sjwXsOLb1YpSlc8silKUApSlAKUpQClKUApSlARP0cT9tiv+TL/AFU+jiftsV/yZf6qlqUBE/RxP22K/wCTL/VT6OJ+2xX/ACZf6qlqUBpPTnCrhsFIwmxOZuwt8RJa533BbXQGuIzYbjmk4/rNw/vXT/lf2veSOAH2BmYfabdfyFc1m9kd5f7l/Gu/oMKWPc+5zdRO50uxiJhbsO0+9R7TcTVsxa3ux3nViee8HfWXhv8AEX94fjrVkD17q6Sgr4INxRavRVeX18KKlbGLPYjY3Gh7t/rX4Vcy+v53514q1eVK0fQCNNfXd+VdO+TboPmK4qddBrEpG8/XIPDl7+VRXyfdCvnT9ZKP0CHX7bD9UH6o4+7nXZFUAWGgG6uPrdTXuR57lzT4r95ntKUrjl4UpSgFKUoBSlKAUpSgFKUoBSvL1Q06g2LAE2sCQDre2nfY+40FFylUPKBa5AubC5tc8hzNV0Aql3ABJ0AFz4Cqq17p3tXqMDIQbM4yL/q3/C9bwi5yUV3NZPamzjPSnaRxGKlkP6zEDwvYD4D1ujH9hP3nPxTf5/fRxr67vXrW4ydiLvLn/uB/K9etjFRSSOK3bbMaEds92fyADH+VY4FZiAAyHhlktbvNrafverVjZPXvH8rVIjB4B69eFVAevXnVYi9etPd91XFj/n/Lu9D31q2CmOL168CfyrZ+hvRFsZNl1WNbGRuQO4C/6zAbuA1044XR7YEmKmWKManUm2iqCbse7u46Cu67E2NHhYVijGg3k72Y72Y8Sa52s1Psltjyyzgw73b4MnCYRIkVEAVVFgBwFXqUrz3J1BSlKAUpSgFKUoBSlKAUpSgFKUoDm+O2Y/8A6mAzAtmWzjCx+24z/wCHm/SRWGspDMrC2YWNXW2DEJSt48POuJge+RY1MalnHzcHPnN5Dct+sLWAUAbfJsAEk9diRck2E7ga8hfQVT9HV/b4r/kP+NQ+xR0v8hOkq4Vdvt+xqM+xGfaKs0mGjMc0JydS0TSAMJC6m5DsWuLi99xIN66GKivo6v7fFf8AIf8AGn0dX9viv47/AI1vGCjZWz6iWbbfZUS1ct+Vva15Y4AdEGZvFtB8B8a6Bh8e0bdXORexKSaASKoubgaLIACSu4gFl0uE4f0m2kZ8TLLzY28BcD8PdXV/puLdl3eDl6udQryRDb/XwHl8KyZE0gsP1fiZX/lp3++1gLr64m33W+PlnpH+kgH2Yj7zn/8A1XoWcxEfGtxIeSrz/WkTz3X8vdVtE9fhz8u7uvnxRWw7nm8S+4Sv96+ra46RevE/3rJhlKx+u/1486ztn7NeWRUjUs7Gygc7/AAHedwqiGAkgAEm9gBvOhGnfw99dh6D9DxhU6yQDrnGv2F+qO/n391U9VqFhjffsT4cTyP0JDop0YTBQ5RYyNYyPzPIfZG4Dz41N0pXmZzc25S5OukoqkKUpWpkUpSgFKUoBSlKAUpSgFKUoBSlKA0zb+1sWsrKrRopeEovWxiewkRXAS4BR1L2BJN1O66gU4bbWIOPy5lKlrGK5zheyb5c9gcmpFtN9zepPHbEmklLkYU6rvE3aEbFo+sUOFcqTcXBsd1Ux7EnWXrAuED5i3szWzsuVnC58ocroWAuQTrqah2Svk6MdTiUK29a8d+nr6ETidp41saixriepWaISErAVBLAuM0Wpj6s2JN7EanSt6FauMDKcQSHwYm0ZlVplJIAsXRZAG0tqwOluFSWXHfWwv8Atl/qreMWrtlfPljkUVGKVLwYnTzEBcDICLl7KvMNvzKRqGFrgjcbVwqRGVrNryItZrC+o4NYA28xuNuk9MOkIxDKg06sEOoIYZySDlYe0vZ0Yd+4hgNQxGHDAg3PnxGoIPAgm+mt7V6fQYvZ4r7s4Gqnun6EIToedju36DT7vjwqadLYsLwQKv8AshB+8fDvrFiwBJUGx7SjlcXAFxawNhw5crAZSx3xEjHdaZv+rAH4geB8hbySp/J/xRBFdPmY6r/7cd7k+Sxr/X91URxeXoD+XnWTIto4h++3+5yNe/sH+xrcegPRDrSJ5l/RqeyD+uw4n7It5kd1aTzRxwc5eX9TaOJzltXoSXyf9DQgXEyjtEXjUj2Qf1j9ojd+em+UpXmc2aWWe6R2IQUI7UKUpUJuKUpQClKUApSlAKUpQClKUApSlAUGUCvPnC8xVhzvrAxR0reMbI5z2s17pLDi3xitD87EeaEEpcLGIXaR2jUShZuu7MRDLoNdbWqBbZBk2m000sEEkbLlilhiQSNJlcOm8yjXJdgWVlNmBFSG08Pkd2BlFzfsYidd+8BVkC7+AFteFY8G21TKH69gdf8A5mKHkGEtie4gVE5RUnF8o09vFOmebPhkO1yOsm6wSsGu79WQqrKf0RbMIrdlZCoBJC5jda6PtSQLBKScoEbm/KynWtT2btTZ83ZMuIiYmwWTF4pQT9luttfzvWJ0w2IsMGUTTFZSFBbEYlmFu0SbS2ZSBY3HGpMS9pJKJvKa2tmp41lKRqmjIPatxIGZTzXTUcxcWIBrFibNfgy2up1tyseINtDx7iCBXPgJYFDEXUAEEMHupYKGFzdhc79e+qhIj2NlWQaA6ga79b2AOmnMad3fx564OQ4V0Z5CxRwwtcG4uLi/gd/9qu4WEWkJNjkIG/Ull091zeqsljY28qldgbCbESBF0Uas31R+J4CrU5wcW5Pp9hCLukXej/RMYqVSbiCNUDHdmIFyg4bzv5d5FdQiiCqFUAAAAAbgBuAq3g8GkSBEFlUafieZPOq5MSq+0yiwubkDS9r68L6V5zUZ/avpwuDrYsWxerLlKtw4hXF1ZWH2SD91VLICSARcbxfUX3XHCq5NTKqUpQwKUpQClKUApSlAKUpQClKUApSlAYcvGoPbOLZFuq5rW0uO7cOJtepyQb6gtt4FZUyte1wdO7drbTj76kqTg1DnsV8nJCYh0mF1JDLcEEEEZhqGHu3cvfCS4HI2UnOGIJUjfrvU7ri/dvqS2tssBzN1hiA1JGp1FiBrpwFq1/H4oyPe5sPZGg07wOJ4/lXN1mZYuuWPv30p8ry128defgUpSbddina+zVFsosNxG834X37wPhVeyNoiFDHKHZL3BDFsugBAQmwXS+nfWMUNe5O716Fcz+/nDN7bEtvp+JGsYSqiXl2VDMmaNr28Mozb83GNvEWNqhMXst4yQRuquOMo2ZCytu7PeRoRuI7t1TmC2oj/AKOdRGSNGK2QkeOsZ0528K9Nov6xHOqzKvXt+v3/AFMPGvgyJ2Ng5J5FiQEngDuUcSeQFdh2PslMPEI114s3Fm4k1qvRDYeFZGMOJxHWadYOsKsN+XskXy8jx+7Yvo9/mMV/GP4VJnz7+keC/p8W1W+TI25FK2GlEJKylG6sggdu111Olr231z7Z+w5n2ri1dHj63DrZnZ92aG5WVLXYEX7JIBuNa3n6Pf5jFfxj+FPo9/mMV/GP4VSnjUmmdXT6uWCMopc9+/b7GpdFDJJh8QRFGARG7CSNpS5MQdRlATNbQcTcaVIfJ/s8o0knW4eTrI4zliDKUJknlKsjaqAZsovY2WxAtrO/R7/MYr+MfwrIwOyuqYnrZnuLWkkLDeDcDnpWI46p+DfLrXkU4pUpV+3yszqUpUpQFKUoBSlKAUpSgFKUoBSlKAUpSgLEsdR2Lw9xUxXhUVtGW00lHcaXjjkOVlY3B3KSNO8VrmM2MWkzKrKpte4A1F72146e/WuqmFTwHup1K8h7hVfV45albW1Xw6/qRxwRTtnKoujkh1sQDfnmtwsCBaqW2E9tVJ+0oudx0ZR5ajlxvXWOrHIe6nVDkPdUa0eFR21+fn/Q8bbts5MNhvut5628t1/PTxvpfbBOUyvGWNwNdx10JNtCAdfVuo9UvIe4U6hfqj3CsYNPLA5PHLlVVWjaeKORLd2OTQbOlSQPHnRhazAm4N9RqO0u64Nwb1vvRzpG0wCTJkltoQDkfvW/sn7J8r1OdSv1R7hXnzdfqr7hUmPHKD6u/kl9DdQUf9fuXKUpU5sKUpQClKUApSlAKUpQClKUApSlAKUpQClKUB//2Q=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83568" y="1196752"/>
            <a:ext cx="4947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지면에 접해있는 경우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상층에 있으면 구름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시정</a:t>
            </a:r>
            <a:r>
              <a:rPr lang="ko-KR" altLang="en-US" dirty="0"/>
              <a:t>이 </a:t>
            </a:r>
            <a:r>
              <a:rPr lang="en-US" altLang="ko-KR" dirty="0" smtClean="0"/>
              <a:t>1km </a:t>
            </a:r>
            <a:r>
              <a:rPr lang="ko-KR" altLang="en-US" dirty="0" smtClean="0"/>
              <a:t>이하일 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입자</a:t>
            </a:r>
            <a:r>
              <a:rPr lang="ko-KR" altLang="en-US" dirty="0"/>
              <a:t>의 </a:t>
            </a:r>
            <a:r>
              <a:rPr lang="ko-KR" altLang="en-US" dirty="0" smtClean="0"/>
              <a:t>직경</a:t>
            </a:r>
            <a:r>
              <a:rPr lang="en-US" altLang="ko-KR" dirty="0" smtClean="0"/>
              <a:t>: 5-40 </a:t>
            </a:r>
            <a:r>
              <a:rPr lang="el-GR" altLang="ko-KR" dirty="0" smtClean="0"/>
              <a:t>μ</a:t>
            </a:r>
            <a:r>
              <a:rPr lang="en-US" altLang="ko-KR" dirty="0" smtClean="0"/>
              <a:t>m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40" y="2276872"/>
            <a:ext cx="7360493" cy="4043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47864" y="22768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복사안개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59899" y="22768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이류안개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15866" y="43351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활승안개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20437" y="43351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증발안개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3" idx="0"/>
          </p:cNvCxnSpPr>
          <p:nvPr/>
        </p:nvCxnSpPr>
        <p:spPr>
          <a:xfrm flipV="1">
            <a:off x="3901862" y="1844824"/>
            <a:ext cx="218230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0"/>
          </p:cNvCxnSpPr>
          <p:nvPr/>
        </p:nvCxnSpPr>
        <p:spPr>
          <a:xfrm flipH="1" flipV="1">
            <a:off x="6084168" y="1844824"/>
            <a:ext cx="1529729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0"/>
          </p:cNvCxnSpPr>
          <p:nvPr/>
        </p:nvCxnSpPr>
        <p:spPr>
          <a:xfrm flipV="1">
            <a:off x="3869864" y="1844824"/>
            <a:ext cx="2214304" cy="2490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96136" y="14737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냉각안개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036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44"/>
    </mc:Choice>
    <mc:Fallback xmlns="">
      <p:transition spd="slow" advTm="1944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823665"/>
              </p:ext>
            </p:extLst>
          </p:nvPr>
        </p:nvGraphicFramePr>
        <p:xfrm>
          <a:off x="5241801" y="5566618"/>
          <a:ext cx="3722687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수식" r:id="rId3" imgW="1803400" imgH="571500" progId="Equation.3">
                  <p:embed/>
                </p:oleObj>
              </mc:Choice>
              <mc:Fallback>
                <p:oleObj name="수식" r:id="rId3" imgW="18034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801" y="5566618"/>
                        <a:ext cx="3722687" cy="11747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/>
        </p:nvSpPr>
        <p:spPr>
          <a:xfrm>
            <a:off x="0" y="692696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8275" y="40431"/>
            <a:ext cx="875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/>
              <a:t>	</a:t>
            </a:r>
            <a:r>
              <a:rPr lang="ko-KR" altLang="en-US" sz="3600" dirty="0" smtClean="0"/>
              <a:t>이상기체 상태방정식</a:t>
            </a:r>
            <a:endParaRPr lang="ko-KR" altLang="en-US" sz="3600" dirty="0"/>
          </a:p>
        </p:txBody>
      </p:sp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386822"/>
              </p:ext>
            </p:extLst>
          </p:nvPr>
        </p:nvGraphicFramePr>
        <p:xfrm>
          <a:off x="557213" y="1077913"/>
          <a:ext cx="9429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수식" r:id="rId5" imgW="457200" imgH="406080" progId="Equation.3">
                  <p:embed/>
                </p:oleObj>
              </mc:Choice>
              <mc:Fallback>
                <p:oleObj name="수식" r:id="rId5" imgW="4572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1077913"/>
                        <a:ext cx="942975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50619" y="131405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Charles’ law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38451" y="990020"/>
            <a:ext cx="3131964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555671"/>
              </p:ext>
            </p:extLst>
          </p:nvPr>
        </p:nvGraphicFramePr>
        <p:xfrm>
          <a:off x="5187950" y="1323975"/>
          <a:ext cx="11541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수식" r:id="rId7" imgW="558720" imgH="164880" progId="Equation.3">
                  <p:embed/>
                </p:oleObj>
              </mc:Choice>
              <mc:Fallback>
                <p:oleObj name="수식" r:id="rId7" imgW="558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1323975"/>
                        <a:ext cx="1154113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587444" y="1314056"/>
            <a:ext cx="1316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Boyle’s law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075276" y="990020"/>
            <a:ext cx="3131964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32963" y="162880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(P=const.)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75476" y="162880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(T=const.)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96958" y="2884294"/>
            <a:ext cx="91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p, V, T 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966457" y="2884294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p, V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 T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11886" y="2884294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 V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, T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141061"/>
              </p:ext>
            </p:extLst>
          </p:nvPr>
        </p:nvGraphicFramePr>
        <p:xfrm>
          <a:off x="2628280" y="3751052"/>
          <a:ext cx="8636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수식" r:id="rId9" imgW="419040" imgH="393480" progId="Equation.3">
                  <p:embed/>
                </p:oleObj>
              </mc:Choice>
              <mc:Fallback>
                <p:oleObj name="수식" r:id="rId9" imgW="419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280" y="3751052"/>
                        <a:ext cx="86360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801496"/>
              </p:ext>
            </p:extLst>
          </p:nvPr>
        </p:nvGraphicFramePr>
        <p:xfrm>
          <a:off x="5089500" y="3945248"/>
          <a:ext cx="1282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수식" r:id="rId11" imgW="622080" imgH="203040" progId="Equation.3">
                  <p:embed/>
                </p:oleObj>
              </mc:Choice>
              <mc:Fallback>
                <p:oleObj name="수식" r:id="rId11" imgW="622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00" y="3945248"/>
                        <a:ext cx="1282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타원 35"/>
          <p:cNvSpPr/>
          <p:nvPr/>
        </p:nvSpPr>
        <p:spPr>
          <a:xfrm>
            <a:off x="1115616" y="2636912"/>
            <a:ext cx="1512168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707904" y="2636912"/>
            <a:ext cx="1512168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300192" y="2636912"/>
            <a:ext cx="1512168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2627784" y="2920298"/>
            <a:ext cx="1080120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5220072" y="2920298"/>
            <a:ext cx="1080120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꺾인 연결선 40"/>
          <p:cNvCxnSpPr/>
          <p:nvPr/>
        </p:nvCxnSpPr>
        <p:spPr>
          <a:xfrm rot="16200000" flipH="1">
            <a:off x="3129744" y="2204864"/>
            <a:ext cx="12700" cy="2592288"/>
          </a:xfrm>
          <a:prstGeom prst="bentConnector3">
            <a:avLst>
              <a:gd name="adj1" fmla="val 180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/>
          <p:nvPr/>
        </p:nvCxnSpPr>
        <p:spPr>
          <a:xfrm rot="16200000" flipH="1">
            <a:off x="5798232" y="2201181"/>
            <a:ext cx="12700" cy="2592288"/>
          </a:xfrm>
          <a:prstGeom prst="bentConnector3">
            <a:avLst>
              <a:gd name="adj1" fmla="val 180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7584" y="394524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Charles’ law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83750" y="3945248"/>
            <a:ext cx="1316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Boyle’s law</a:t>
            </a:r>
            <a:endParaRPr lang="ko-KR" altLang="en-US" dirty="0"/>
          </a:p>
        </p:txBody>
      </p:sp>
      <p:cxnSp>
        <p:nvCxnSpPr>
          <p:cNvPr id="45" name="꺾인 연결선 44"/>
          <p:cNvCxnSpPr/>
          <p:nvPr/>
        </p:nvCxnSpPr>
        <p:spPr>
          <a:xfrm rot="16200000" flipH="1">
            <a:off x="4465067" y="3231518"/>
            <a:ext cx="12700" cy="2592288"/>
          </a:xfrm>
          <a:prstGeom prst="bentConnector3">
            <a:avLst>
              <a:gd name="adj1" fmla="val 180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개체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719253"/>
              </p:ext>
            </p:extLst>
          </p:nvPr>
        </p:nvGraphicFramePr>
        <p:xfrm>
          <a:off x="2915816" y="4932648"/>
          <a:ext cx="285273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수식" r:id="rId13" imgW="1384200" imgH="393480" progId="Equation.3">
                  <p:embed/>
                </p:oleObj>
              </mc:Choice>
              <mc:Fallback>
                <p:oleObj name="수식" r:id="rId13" imgW="1384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932648"/>
                        <a:ext cx="2852738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6156176" y="5169134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이상기</a:t>
            </a:r>
            <a:r>
              <a:rPr lang="ko-KR" altLang="en-US" dirty="0"/>
              <a:t>체 </a:t>
            </a:r>
            <a:r>
              <a:rPr lang="ko-KR" altLang="en-US" dirty="0" smtClean="0"/>
              <a:t>상태방정식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3758447" y="5980638"/>
            <a:ext cx="124560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73192" y="5284365"/>
            <a:ext cx="29402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n: </a:t>
            </a:r>
            <a:r>
              <a:rPr lang="ko-KR" altLang="en-US" sz="1400" dirty="0" smtClean="0"/>
              <a:t>몰수</a:t>
            </a:r>
            <a:endParaRPr lang="en-US" altLang="ko-KR" sz="1400" dirty="0" smtClean="0"/>
          </a:p>
          <a:p>
            <a:r>
              <a:rPr lang="en-US" altLang="ko-KR" sz="1400" dirty="0" smtClean="0"/>
              <a:t>m: </a:t>
            </a:r>
            <a:r>
              <a:rPr lang="ko-KR" altLang="en-US" sz="1400" dirty="0" smtClean="0"/>
              <a:t>질량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</a:t>
            </a:r>
            <a:r>
              <a:rPr lang="en-US" altLang="ko-KR" sz="1400" baseline="-25000" dirty="0" err="1" smtClean="0"/>
              <a:t>d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건조공기 분자량</a:t>
            </a:r>
            <a:endParaRPr lang="en-US" altLang="ko-KR" sz="1400" dirty="0" smtClean="0"/>
          </a:p>
          <a:p>
            <a:r>
              <a:rPr lang="en-US" altLang="ko-KR" sz="1400" dirty="0" smtClean="0"/>
              <a:t>R*: </a:t>
            </a:r>
            <a:r>
              <a:rPr lang="ko-KR" altLang="en-US" sz="1400" dirty="0" smtClean="0"/>
              <a:t>보편기체상수 </a:t>
            </a:r>
            <a:r>
              <a:rPr lang="en-US" altLang="ko-KR" sz="1400" dirty="0" smtClean="0"/>
              <a:t>(8.314 J/mole/K)</a:t>
            </a:r>
          </a:p>
          <a:p>
            <a:r>
              <a:rPr lang="en-US" altLang="ko-KR" sz="1400" dirty="0" smtClean="0"/>
              <a:t>R</a:t>
            </a:r>
            <a:r>
              <a:rPr lang="en-US" altLang="ko-KR" sz="1400" baseline="-25000" dirty="0" smtClean="0"/>
              <a:t>d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건조공기기체상수 </a:t>
            </a:r>
            <a:r>
              <a:rPr lang="en-US" altLang="ko-KR" sz="1400" dirty="0" smtClean="0"/>
              <a:t>(287 J/kg/K)</a:t>
            </a:r>
          </a:p>
          <a:p>
            <a:r>
              <a:rPr lang="en-US" altLang="ko-KR" sz="1400" dirty="0" smtClean="0"/>
              <a:t>R*=</a:t>
            </a:r>
            <a:r>
              <a:rPr lang="en-US" altLang="ko-KR" sz="1400" dirty="0" err="1" smtClean="0"/>
              <a:t>M</a:t>
            </a:r>
            <a:r>
              <a:rPr lang="en-US" altLang="ko-KR" sz="1400" baseline="-25000" dirty="0" err="1" smtClean="0"/>
              <a:t>d</a:t>
            </a:r>
            <a:r>
              <a:rPr lang="en-US" altLang="ko-KR" sz="1400" dirty="0" err="1" smtClean="0"/>
              <a:t>R</a:t>
            </a:r>
            <a:r>
              <a:rPr lang="en-US" altLang="ko-KR" sz="1400" baseline="-25000" dirty="0" err="1" smtClean="0"/>
              <a:t>d</a:t>
            </a:r>
            <a:endParaRPr lang="ko-KR" alt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15427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92696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0907"/>
            <a:ext cx="875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열역</a:t>
            </a:r>
            <a:r>
              <a:rPr lang="ko-KR" altLang="en-US" sz="3600" dirty="0"/>
              <a:t>학 제</a:t>
            </a:r>
            <a:r>
              <a:rPr lang="en-US" altLang="ko-KR" sz="3600" dirty="0" smtClean="0"/>
              <a:t>1</a:t>
            </a:r>
            <a:r>
              <a:rPr lang="ko-KR" altLang="en-US" sz="3600" dirty="0" smtClean="0"/>
              <a:t>법칙</a:t>
            </a:r>
            <a:endParaRPr lang="ko-KR" altLang="en-US" sz="3600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204983"/>
              </p:ext>
            </p:extLst>
          </p:nvPr>
        </p:nvGraphicFramePr>
        <p:xfrm>
          <a:off x="3419872" y="928176"/>
          <a:ext cx="19383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수식" r:id="rId3" imgW="939600" imgH="164880" progId="Equation.3">
                  <p:embed/>
                </p:oleObj>
              </mc:Choice>
              <mc:Fallback>
                <p:oleObj name="수식" r:id="rId3" imgW="9396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928176"/>
                        <a:ext cx="1938337" cy="3397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2051556"/>
            <a:ext cx="853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/>
              <a:t>공기덩어리에 가해진 열은 내부에너지를 증가시키는 것과 일을 하는 것에 사용됨</a:t>
            </a:r>
            <a:r>
              <a:rPr lang="en-US" altLang="ko-KR" u="sng" dirty="0"/>
              <a:t>!</a:t>
            </a:r>
            <a:endParaRPr lang="ko-KR" alt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436422" y="11967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23928" y="119849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내부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에너지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60032" y="12124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2492896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양변을 질량으로 나누면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098907"/>
              </p:ext>
            </p:extLst>
          </p:nvPr>
        </p:nvGraphicFramePr>
        <p:xfrm>
          <a:off x="3497263" y="2513013"/>
          <a:ext cx="17811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수식" r:id="rId5" imgW="863280" imgH="164880" progId="Equation.3">
                  <p:embed/>
                </p:oleObj>
              </mc:Choice>
              <mc:Fallback>
                <p:oleObj name="수식" r:id="rId5" imgW="863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263" y="2513013"/>
                        <a:ext cx="178117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11641" y="1212431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에너지는 보존된다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824689"/>
              </p:ext>
            </p:extLst>
          </p:nvPr>
        </p:nvGraphicFramePr>
        <p:xfrm>
          <a:off x="683568" y="3054399"/>
          <a:ext cx="21732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수식" r:id="rId7" imgW="1054080" imgH="203040" progId="Equation.3">
                  <p:embed/>
                </p:oleObj>
              </mc:Choice>
              <mc:Fallback>
                <p:oleObj name="수식" r:id="rId7" imgW="1054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054399"/>
                        <a:ext cx="2173288" cy="419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835666"/>
              </p:ext>
            </p:extLst>
          </p:nvPr>
        </p:nvGraphicFramePr>
        <p:xfrm>
          <a:off x="5148064" y="3054399"/>
          <a:ext cx="21478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수식" r:id="rId9" imgW="1041120" imgH="215640" progId="Equation.3">
                  <p:embed/>
                </p:oleObj>
              </mc:Choice>
              <mc:Fallback>
                <p:oleObj name="수식" r:id="rId9" imgW="1041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3054399"/>
                        <a:ext cx="2147888" cy="444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11560" y="3909203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등압과정 </a:t>
            </a:r>
            <a:r>
              <a:rPr lang="en-US" altLang="ko-KR" dirty="0" smtClean="0"/>
              <a:t>(△p=0)</a:t>
            </a:r>
            <a:endParaRPr lang="ko-KR" altLang="en-US" dirty="0"/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9141"/>
              </p:ext>
            </p:extLst>
          </p:nvPr>
        </p:nvGraphicFramePr>
        <p:xfrm>
          <a:off x="2771800" y="4679354"/>
          <a:ext cx="21494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수식" r:id="rId11" imgW="1041120" imgH="164880" progId="Equation.3">
                  <p:embed/>
                </p:oleObj>
              </mc:Choice>
              <mc:Fallback>
                <p:oleObj name="수식" r:id="rId11" imgW="10411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679354"/>
                        <a:ext cx="2149475" cy="339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611560" y="4641735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등온과정 </a:t>
            </a:r>
            <a:r>
              <a:rPr lang="en-US" altLang="ko-KR" dirty="0" smtClean="0"/>
              <a:t>(△T=0)</a:t>
            </a:r>
            <a:endParaRPr lang="ko-KR" altLang="en-US" dirty="0"/>
          </a:p>
        </p:txBody>
      </p:sp>
      <p:graphicFrame>
        <p:nvGraphicFramePr>
          <p:cNvPr id="42" name="개체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094060"/>
              </p:ext>
            </p:extLst>
          </p:nvPr>
        </p:nvGraphicFramePr>
        <p:xfrm>
          <a:off x="2771800" y="3891235"/>
          <a:ext cx="14414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수식" r:id="rId13" imgW="698400" imgH="215640" progId="Equation.3">
                  <p:embed/>
                </p:oleObj>
              </mc:Choice>
              <mc:Fallback>
                <p:oleObj name="수식" r:id="rId13" imgW="698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891235"/>
                        <a:ext cx="1441450" cy="444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611560" y="5421371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등적과정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(△v=0)</a:t>
            </a:r>
            <a:endParaRPr lang="ko-KR" altLang="en-US" dirty="0"/>
          </a:p>
        </p:txBody>
      </p:sp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912541"/>
              </p:ext>
            </p:extLst>
          </p:nvPr>
        </p:nvGraphicFramePr>
        <p:xfrm>
          <a:off x="2784475" y="5445198"/>
          <a:ext cx="14160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수식" r:id="rId15" imgW="685800" imgH="203040" progId="Equation.3">
                  <p:embed/>
                </p:oleObj>
              </mc:Choice>
              <mc:Fallback>
                <p:oleObj name="수식" r:id="rId15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5445198"/>
                        <a:ext cx="1416050" cy="4175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611560" y="6222751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단</a:t>
            </a:r>
            <a:r>
              <a:rPr lang="ko-KR" altLang="en-US" dirty="0"/>
              <a:t>열</a:t>
            </a:r>
            <a:r>
              <a:rPr lang="ko-KR" altLang="en-US" dirty="0" smtClean="0"/>
              <a:t>과정 </a:t>
            </a:r>
            <a:r>
              <a:rPr lang="en-US" altLang="ko-KR" dirty="0" smtClean="0"/>
              <a:t>(△q=0)</a:t>
            </a:r>
            <a:endParaRPr lang="ko-KR" altLang="en-US" dirty="0"/>
          </a:p>
        </p:txBody>
      </p:sp>
      <p:graphicFrame>
        <p:nvGraphicFramePr>
          <p:cNvPr id="46" name="개체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658507"/>
              </p:ext>
            </p:extLst>
          </p:nvPr>
        </p:nvGraphicFramePr>
        <p:xfrm>
          <a:off x="2796605" y="6235972"/>
          <a:ext cx="17033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수식" r:id="rId17" imgW="825480" imgH="203040" progId="Equation.3">
                  <p:embed/>
                </p:oleObj>
              </mc:Choice>
              <mc:Fallback>
                <p:oleObj name="수식" r:id="rId17" imgW="825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605" y="6235972"/>
                        <a:ext cx="1703387" cy="419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개체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861836"/>
              </p:ext>
            </p:extLst>
          </p:nvPr>
        </p:nvGraphicFramePr>
        <p:xfrm>
          <a:off x="5283423" y="6223272"/>
          <a:ext cx="15208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수식" r:id="rId19" imgW="736560" imgH="215640" progId="Equation.3">
                  <p:embed/>
                </p:oleObj>
              </mc:Choice>
              <mc:Fallback>
                <p:oleObj name="수식" r:id="rId19" imgW="736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423" y="6223272"/>
                        <a:ext cx="1520825" cy="4460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573741" y="62947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또는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92696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8275" y="40431"/>
            <a:ext cx="875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건조단열감률</a:t>
            </a:r>
            <a:endParaRPr lang="ko-KR" altLang="en-US" sz="3600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561588"/>
              </p:ext>
            </p:extLst>
          </p:nvPr>
        </p:nvGraphicFramePr>
        <p:xfrm>
          <a:off x="625475" y="1124744"/>
          <a:ext cx="2147887" cy="503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수식" r:id="rId3" imgW="1040948" imgH="215806" progId="Equation.3">
                  <p:embed/>
                </p:oleObj>
              </mc:Choice>
              <mc:Fallback>
                <p:oleObj name="수식" r:id="rId3" imgW="104094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1124744"/>
                        <a:ext cx="2147887" cy="50383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1602" y="1844824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단</a:t>
            </a:r>
            <a:r>
              <a:rPr lang="ko-KR" altLang="en-US" dirty="0"/>
              <a:t>열</a:t>
            </a:r>
            <a:r>
              <a:rPr lang="ko-KR" altLang="en-US" dirty="0" smtClean="0"/>
              <a:t>과정 </a:t>
            </a:r>
            <a:r>
              <a:rPr lang="en-US" altLang="ko-KR" dirty="0" smtClean="0"/>
              <a:t>(△q=0)</a:t>
            </a:r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021997"/>
              </p:ext>
            </p:extLst>
          </p:nvPr>
        </p:nvGraphicFramePr>
        <p:xfrm>
          <a:off x="3071813" y="1700213"/>
          <a:ext cx="238442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수식" r:id="rId5" imgW="1155600" imgH="368280" progId="Equation.3">
                  <p:embed/>
                </p:oleObj>
              </mc:Choice>
              <mc:Fallback>
                <p:oleObj name="수식" r:id="rId5" imgW="11556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1700213"/>
                        <a:ext cx="2384425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8137" y="2627620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정역</a:t>
            </a:r>
            <a:r>
              <a:rPr lang="ko-KR" altLang="en-US" dirty="0"/>
              <a:t>학 </a:t>
            </a:r>
            <a:r>
              <a:rPr lang="ko-KR" altLang="en-US" dirty="0" smtClean="0"/>
              <a:t>방정식 도입</a:t>
            </a:r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250736"/>
              </p:ext>
            </p:extLst>
          </p:nvPr>
        </p:nvGraphicFramePr>
        <p:xfrm>
          <a:off x="3059832" y="2446367"/>
          <a:ext cx="314325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수식" r:id="rId7" imgW="1523880" imgH="355320" progId="Equation.3">
                  <p:embed/>
                </p:oleObj>
              </mc:Choice>
              <mc:Fallback>
                <p:oleObj name="수식" r:id="rId7" imgW="15238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446367"/>
                        <a:ext cx="3143250" cy="73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0452" y="3419708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두 식을 통합하면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89674"/>
              </p:ext>
            </p:extLst>
          </p:nvPr>
        </p:nvGraphicFramePr>
        <p:xfrm>
          <a:off x="3111500" y="3535363"/>
          <a:ext cx="227965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수식" r:id="rId9" imgW="1104840" imgH="368280" progId="Equation.3">
                  <p:embed/>
                </p:oleObj>
              </mc:Choice>
              <mc:Fallback>
                <p:oleObj name="수식" r:id="rId9" imgW="110484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3535363"/>
                        <a:ext cx="2279650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204321"/>
              </p:ext>
            </p:extLst>
          </p:nvPr>
        </p:nvGraphicFramePr>
        <p:xfrm>
          <a:off x="3147392" y="4491583"/>
          <a:ext cx="49530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수식" r:id="rId11" imgW="2400120" imgH="393480" progId="Equation.3">
                  <p:embed/>
                </p:oleObj>
              </mc:Choice>
              <mc:Fallback>
                <p:oleObj name="수식" r:id="rId11" imgW="240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7392" y="4491583"/>
                        <a:ext cx="495300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03848" y="5410289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습윤단열감률 </a:t>
            </a:r>
            <a:r>
              <a:rPr lang="el-GR" altLang="ko-KR" dirty="0" smtClean="0"/>
              <a:t>Γ</a:t>
            </a:r>
            <a:r>
              <a:rPr lang="en-US" altLang="ko-KR" baseline="-25000" dirty="0" smtClean="0"/>
              <a:t>s</a:t>
            </a:r>
            <a:r>
              <a:rPr lang="en-US" altLang="ko-KR" dirty="0" smtClean="0"/>
              <a:t>=~4-7 K/km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26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92696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8275" y="46365"/>
            <a:ext cx="875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대기</a:t>
            </a:r>
            <a:r>
              <a:rPr lang="ko-KR" altLang="en-US" sz="3600" dirty="0"/>
              <a:t>의 </a:t>
            </a:r>
            <a:r>
              <a:rPr lang="ko-KR" altLang="en-US" sz="3600" dirty="0" smtClean="0"/>
              <a:t>안정도</a:t>
            </a:r>
            <a:endParaRPr lang="ko-KR" altLang="en-US" sz="3600" dirty="0"/>
          </a:p>
        </p:txBody>
      </p:sp>
      <p:pic>
        <p:nvPicPr>
          <p:cNvPr id="5" name="Picture 4" descr="http://www.nawindpower.com/issues/NAW1301/images/1992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30" y="1268760"/>
            <a:ext cx="8687192" cy="528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43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92696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8275" y="59481"/>
            <a:ext cx="875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포화수증기량 곡선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73075" y="1196752"/>
            <a:ext cx="5692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</a:t>
            </a:r>
            <a:r>
              <a:rPr lang="ko-KR" altLang="en-US" dirty="0"/>
              <a:t>화</a:t>
            </a:r>
            <a:r>
              <a:rPr lang="en-US" altLang="ko-KR" dirty="0" smtClean="0"/>
              <a:t>: </a:t>
            </a:r>
            <a:r>
              <a:rPr lang="ko-KR" altLang="en-US" dirty="0" smtClean="0"/>
              <a:t>증발량과 </a:t>
            </a:r>
            <a:r>
              <a:rPr lang="ko-KR" altLang="en-US" dirty="0" err="1" smtClean="0"/>
              <a:t>응결량이</a:t>
            </a:r>
            <a:r>
              <a:rPr lang="ko-KR" altLang="en-US" dirty="0" smtClean="0"/>
              <a:t> 평형을 이루는 상태</a:t>
            </a:r>
            <a:endParaRPr lang="en-US" altLang="ko-KR" dirty="0" smtClean="0"/>
          </a:p>
          <a:p>
            <a:r>
              <a:rPr lang="ko-KR" altLang="en-US" dirty="0" smtClean="0"/>
              <a:t>포화수증기</a:t>
            </a:r>
            <a:r>
              <a:rPr lang="ko-KR" altLang="en-US" dirty="0"/>
              <a:t>압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포화상태에서의 수증기압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온도의 함수</a:t>
            </a:r>
            <a:endParaRPr lang="en-US" altLang="ko-KR" dirty="0" smtClean="0"/>
          </a:p>
          <a:p>
            <a:r>
              <a:rPr lang="ko-KR" altLang="en-US" dirty="0" smtClean="0"/>
              <a:t>이슬</a:t>
            </a:r>
            <a:r>
              <a:rPr lang="ko-KR" altLang="en-US" dirty="0"/>
              <a:t>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공기가 포화되어 응결할 때의 온도</a:t>
            </a:r>
            <a:endParaRPr lang="en-US" altLang="ko-KR" dirty="0" smtClean="0"/>
          </a:p>
        </p:txBody>
      </p:sp>
      <p:pic>
        <p:nvPicPr>
          <p:cNvPr id="6" name="Picture 74" descr="http://vodfile2.edupia.com/dle/2Images/data3/14777_1_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126242"/>
            <a:ext cx="4824536" cy="473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51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92696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8275" y="44624"/>
            <a:ext cx="875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상승하는 공기의 포화와 응결</a:t>
            </a:r>
            <a:endParaRPr lang="ko-KR" altLang="en-US" sz="3600" dirty="0"/>
          </a:p>
        </p:txBody>
      </p:sp>
      <p:pic>
        <p:nvPicPr>
          <p:cNvPr id="5" name="Picture 7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12776"/>
            <a:ext cx="4144690" cy="4976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4067944" y="4458047"/>
            <a:ext cx="23762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88224" y="3929890"/>
            <a:ext cx="1882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증가</a:t>
            </a:r>
            <a:endParaRPr lang="en-US" altLang="ko-KR" dirty="0"/>
          </a:p>
          <a:p>
            <a:r>
              <a:rPr lang="ko-KR" altLang="en-US" dirty="0" smtClean="0"/>
              <a:t>내부에너지 감소</a:t>
            </a:r>
            <a:endParaRPr lang="en-US" altLang="ko-KR" dirty="0" smtClean="0"/>
          </a:p>
          <a:p>
            <a:r>
              <a:rPr lang="ko-KR" altLang="en-US" dirty="0" smtClean="0"/>
              <a:t>온</a:t>
            </a:r>
            <a:r>
              <a:rPr lang="ko-KR" altLang="en-US" dirty="0"/>
              <a:t>도 </a:t>
            </a:r>
            <a:r>
              <a:rPr lang="ko-KR" altLang="en-US" dirty="0" smtClean="0"/>
              <a:t>감소</a:t>
            </a:r>
            <a:endParaRPr lang="en-US" altLang="ko-KR" dirty="0" smtClean="0"/>
          </a:p>
          <a:p>
            <a:r>
              <a:rPr lang="ko-KR" altLang="en-US" dirty="0" smtClean="0"/>
              <a:t>수증기</a:t>
            </a:r>
            <a:r>
              <a:rPr lang="ko-KR" altLang="en-US" dirty="0"/>
              <a:t>압 </a:t>
            </a:r>
            <a:r>
              <a:rPr lang="ko-KR" altLang="en-US" dirty="0" smtClean="0"/>
              <a:t>감소</a:t>
            </a:r>
            <a:endParaRPr lang="ko-KR" altLang="en-US" dirty="0"/>
          </a:p>
        </p:txBody>
      </p:sp>
      <p:pic>
        <p:nvPicPr>
          <p:cNvPr id="8" name="Picture 74" descr="http://vodfile2.edupia.com/dle/2Images/data3/14777_1_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20720"/>
            <a:ext cx="2807593" cy="275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58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92696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8275" y="44624"/>
            <a:ext cx="875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구름</a:t>
            </a:r>
            <a:r>
              <a:rPr lang="ko-KR" altLang="en-US" sz="3600" dirty="0"/>
              <a:t>의 </a:t>
            </a:r>
            <a:r>
              <a:rPr lang="ko-KR" altLang="en-US" sz="3600" dirty="0" smtClean="0"/>
              <a:t>생성 </a:t>
            </a:r>
            <a:r>
              <a:rPr lang="en-US" altLang="ko-KR" sz="3600" dirty="0" smtClean="0"/>
              <a:t>- </a:t>
            </a:r>
            <a:r>
              <a:rPr lang="ko-KR" altLang="en-US" sz="3600" dirty="0" err="1" smtClean="0"/>
              <a:t>핵생성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1124744"/>
            <a:ext cx="91246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대기 중의 수증기가 응결 또는 빙결</a:t>
            </a:r>
            <a:r>
              <a:rPr lang="en-US" altLang="ko-KR" dirty="0" smtClean="0"/>
              <a:t>(</a:t>
            </a:r>
            <a:r>
              <a:rPr lang="ko-KR" altLang="en-US" dirty="0" smtClean="0"/>
              <a:t>승화</a:t>
            </a:r>
            <a:r>
              <a:rPr lang="en-US" altLang="ko-KR" dirty="0" smtClean="0"/>
              <a:t>)</a:t>
            </a:r>
            <a:r>
              <a:rPr lang="ko-KR" altLang="en-US" dirty="0" smtClean="0"/>
              <a:t>해서 형성되는 수적 또는 빙정의 집합체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Nucleation(</a:t>
            </a:r>
            <a:r>
              <a:rPr lang="ko-KR" altLang="en-US" dirty="0" err="1" smtClean="0"/>
              <a:t>핵화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수증기 또는 </a:t>
            </a:r>
            <a:r>
              <a:rPr lang="ko-KR" altLang="en-US" dirty="0" err="1" smtClean="0"/>
              <a:t>과냉각</a:t>
            </a:r>
            <a:r>
              <a:rPr lang="ko-KR" altLang="en-US" dirty="0" smtClean="0"/>
              <a:t> 수적이 수적 또는 빙정으로 </a:t>
            </a:r>
            <a:r>
              <a:rPr lang="ko-KR" altLang="en-US" dirty="0" err="1" smtClean="0"/>
              <a:t>상변화</a:t>
            </a:r>
            <a:r>
              <a:rPr lang="ko-KR" altLang="en-US" dirty="0" smtClean="0"/>
              <a:t> 하는 것</a:t>
            </a:r>
            <a:endParaRPr lang="en-US" altLang="ko-KR" dirty="0" smtClean="0"/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균질 </a:t>
            </a:r>
            <a:r>
              <a:rPr lang="ko-KR" altLang="en-US" dirty="0" err="1" smtClean="0"/>
              <a:t>핵화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순수한 </a:t>
            </a:r>
            <a:r>
              <a:rPr lang="ko-KR" altLang="en-US" dirty="0" err="1" smtClean="0"/>
              <a:t>물분자에</a:t>
            </a:r>
            <a:r>
              <a:rPr lang="ko-KR" altLang="en-US" dirty="0" smtClean="0"/>
              <a:t> 의한 </a:t>
            </a:r>
            <a:r>
              <a:rPr lang="ko-KR" altLang="en-US" dirty="0" err="1" smtClean="0"/>
              <a:t>핵생성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(400 % </a:t>
            </a:r>
            <a:r>
              <a:rPr lang="ko-KR" altLang="en-US" dirty="0" smtClean="0"/>
              <a:t>이상의 상대습도</a:t>
            </a:r>
            <a:r>
              <a:rPr lang="en-US" altLang="ko-KR" dirty="0" smtClean="0"/>
              <a:t>, -40°C </a:t>
            </a:r>
            <a:r>
              <a:rPr lang="ko-KR" altLang="en-US" dirty="0" smtClean="0"/>
              <a:t>이하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- </a:t>
            </a:r>
            <a:r>
              <a:rPr lang="ko-KR" altLang="en-US" b="1" u="sng" dirty="0" err="1" smtClean="0"/>
              <a:t>비균질</a:t>
            </a:r>
            <a:r>
              <a:rPr lang="ko-KR" altLang="en-US" b="1" u="sng" dirty="0" smtClean="0"/>
              <a:t> </a:t>
            </a:r>
            <a:r>
              <a:rPr lang="ko-KR" altLang="en-US" b="1" u="sng" dirty="0" err="1" smtClean="0"/>
              <a:t>핵화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응결핵</a:t>
            </a:r>
            <a:r>
              <a:rPr lang="ko-KR" altLang="en-US" dirty="0" smtClean="0"/>
              <a:t> 또는 </a:t>
            </a:r>
            <a:r>
              <a:rPr lang="ko-KR" altLang="en-US" dirty="0" err="1" smtClean="0"/>
              <a:t>빙정핵에</a:t>
            </a:r>
            <a:r>
              <a:rPr lang="ko-KR" altLang="en-US" dirty="0" smtClean="0"/>
              <a:t> 의한 </a:t>
            </a:r>
            <a:r>
              <a:rPr lang="ko-KR" altLang="en-US" dirty="0" err="1" smtClean="0"/>
              <a:t>핵생성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(100% </a:t>
            </a:r>
            <a:r>
              <a:rPr lang="ko-KR" altLang="en-US" dirty="0" smtClean="0"/>
              <a:t>이상의 상대습도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23" y="2607405"/>
            <a:ext cx="3884662" cy="403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0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604</Words>
  <Application>Microsoft Office PowerPoint</Application>
  <PresentationFormat>화면 슬라이드 쇼(4:3)</PresentationFormat>
  <Paragraphs>135</Paragraphs>
  <Slides>21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3" baseType="lpstr">
      <vt:lpstr>Office 테마</vt:lpstr>
      <vt:lpstr>수식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빌 게이츠</dc:creator>
  <cp:lastModifiedBy>user</cp:lastModifiedBy>
  <cp:revision>51</cp:revision>
  <cp:lastPrinted>2014-03-10T12:34:20Z</cp:lastPrinted>
  <dcterms:created xsi:type="dcterms:W3CDTF">2013-09-09T05:32:32Z</dcterms:created>
  <dcterms:modified xsi:type="dcterms:W3CDTF">2015-09-02T08:38:27Z</dcterms:modified>
</cp:coreProperties>
</file>