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87" r:id="rId5"/>
    <p:sldId id="270" r:id="rId6"/>
    <p:sldId id="279" r:id="rId7"/>
    <p:sldId id="280" r:id="rId8"/>
    <p:sldId id="361" r:id="rId9"/>
    <p:sldId id="388" r:id="rId10"/>
    <p:sldId id="363" r:id="rId11"/>
    <p:sldId id="389" r:id="rId12"/>
    <p:sldId id="390" r:id="rId13"/>
    <p:sldId id="391" r:id="rId14"/>
    <p:sldId id="392" r:id="rId15"/>
    <p:sldId id="365" r:id="rId16"/>
    <p:sldId id="393" r:id="rId17"/>
    <p:sldId id="364" r:id="rId18"/>
    <p:sldId id="370" r:id="rId19"/>
    <p:sldId id="366" r:id="rId20"/>
    <p:sldId id="368" r:id="rId21"/>
    <p:sldId id="385" r:id="rId22"/>
    <p:sldId id="386" r:id="rId23"/>
    <p:sldId id="417" r:id="rId24"/>
    <p:sldId id="384" r:id="rId25"/>
    <p:sldId id="371" r:id="rId26"/>
    <p:sldId id="379" r:id="rId27"/>
    <p:sldId id="378" r:id="rId28"/>
    <p:sldId id="373" r:id="rId29"/>
    <p:sldId id="374" r:id="rId30"/>
    <p:sldId id="376" r:id="rId31"/>
    <p:sldId id="381" r:id="rId32"/>
    <p:sldId id="377" r:id="rId33"/>
    <p:sldId id="380" r:id="rId34"/>
    <p:sldId id="258" r:id="rId35"/>
  </p:sldIdLst>
  <p:sldSz cx="9144000" cy="6858000" type="screen4x3"/>
  <p:notesSz cx="6858000" cy="9144000"/>
  <p:custDataLst>
    <p:tags r:id="rId39"/>
  </p:custDataLst>
  <p:defaultTextStyle>
    <a:defPPr>
      <a:defRPr lang="zh-CN"/>
    </a:defPPr>
    <a:lvl1pPr algn="l" rtl="0" fontAlgn="base">
      <a:lnSpc>
        <a:spcPct val="150000"/>
      </a:lnSpc>
      <a:spcBef>
        <a:spcPct val="20000"/>
      </a:spcBef>
      <a:spcAft>
        <a:spcPct val="0"/>
      </a:spcAft>
      <a:buFont typeface="Wingdings" panose="05000000000000000000" pitchFamily="2" charset="2"/>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1pPr>
    <a:lvl2pPr marL="457200" algn="l" rtl="0" fontAlgn="base">
      <a:lnSpc>
        <a:spcPct val="150000"/>
      </a:lnSpc>
      <a:spcBef>
        <a:spcPct val="20000"/>
      </a:spcBef>
      <a:spcAft>
        <a:spcPct val="0"/>
      </a:spcAft>
      <a:buFont typeface="Wingdings" panose="05000000000000000000" pitchFamily="2" charset="2"/>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2pPr>
    <a:lvl3pPr marL="914400" algn="l" rtl="0" fontAlgn="base">
      <a:lnSpc>
        <a:spcPct val="150000"/>
      </a:lnSpc>
      <a:spcBef>
        <a:spcPct val="20000"/>
      </a:spcBef>
      <a:spcAft>
        <a:spcPct val="0"/>
      </a:spcAft>
      <a:buFont typeface="Wingdings" panose="05000000000000000000" pitchFamily="2" charset="2"/>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3pPr>
    <a:lvl4pPr marL="1371600" algn="l" rtl="0" fontAlgn="base">
      <a:lnSpc>
        <a:spcPct val="150000"/>
      </a:lnSpc>
      <a:spcBef>
        <a:spcPct val="20000"/>
      </a:spcBef>
      <a:spcAft>
        <a:spcPct val="0"/>
      </a:spcAft>
      <a:buFont typeface="Wingdings" panose="05000000000000000000" pitchFamily="2" charset="2"/>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4pPr>
    <a:lvl5pPr marL="1828800" algn="l" rtl="0" fontAlgn="base">
      <a:lnSpc>
        <a:spcPct val="150000"/>
      </a:lnSpc>
      <a:spcBef>
        <a:spcPct val="20000"/>
      </a:spcBef>
      <a:spcAft>
        <a:spcPct val="0"/>
      </a:spcAft>
      <a:buFont typeface="Wingdings" panose="05000000000000000000" pitchFamily="2" charset="2"/>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5pPr>
    <a:lvl6pPr marL="2286000" algn="l" defTabSz="914400" rtl="0" eaLnBrk="1" latinLnBrk="0" hangingPunct="1">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6pPr>
    <a:lvl7pPr marL="2743200" algn="l" defTabSz="914400" rtl="0" eaLnBrk="1" latinLnBrk="0" hangingPunct="1">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7pPr>
    <a:lvl8pPr marL="3200400" algn="l" defTabSz="914400" rtl="0" eaLnBrk="1" latinLnBrk="0" hangingPunct="1">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8pPr>
    <a:lvl9pPr marL="3657600" algn="l" defTabSz="914400" rtl="0" eaLnBrk="1" latinLnBrk="0" hangingPunct="1">
      <a:defRPr sz="3000" kern="1200">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CDCA2"/>
    <a:srgbClr val="CED3DE"/>
    <a:srgbClr val="FFFFFF"/>
    <a:srgbClr val="A4001B"/>
    <a:srgbClr val="A50021"/>
    <a:srgbClr val="333399"/>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35" autoAdjust="0"/>
    <p:restoredTop sz="45255" autoAdjust="0"/>
  </p:normalViewPr>
  <p:slideViewPr>
    <p:cSldViewPr>
      <p:cViewPr varScale="1">
        <p:scale>
          <a:sx n="68" d="100"/>
          <a:sy n="68" d="100"/>
        </p:scale>
        <p:origin x="-139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9.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FontTx/>
              <a:buNone/>
              <a:defRPr sz="1200">
                <a:effectLst/>
                <a:ea typeface="宋体" panose="02010600030101010101"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FontTx/>
              <a:buNone/>
              <a:defRPr sz="1200">
                <a:effectLst/>
                <a:ea typeface="宋体" panose="02010600030101010101"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FontTx/>
              <a:buNone/>
              <a:defRPr sz="1200">
                <a:effectLst/>
                <a:ea typeface="宋体" panose="02010600030101010101"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FontTx/>
              <a:buNone/>
              <a:defRPr sz="1200">
                <a:effectLst/>
                <a:ea typeface="宋体" panose="02010600030101010101" pitchFamily="2" charset="-122"/>
              </a:defRPr>
            </a:lvl1pPr>
          </a:lstStyle>
          <a:p>
            <a:pPr>
              <a:defRPr/>
            </a:pPr>
            <a:fld id="{A5C98B4D-30F3-4B4F-A188-54E954526A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01FFB4C-9AD7-4CD2-85DB-013B556824CE}" type="slidenum">
              <a:rPr lang="en-US" altLang="zh-CN" smtClean="0"/>
            </a:fld>
            <a:endParaRPr lang="en-US" altLang="zh-CN" smtClean="0"/>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p:spPr>
        <p:txBody>
          <a:bodyPr/>
          <a:lstStyle/>
          <a:p>
            <a:pPr eaLnBrk="1" hangingPunct="1"/>
            <a:endParaRPr lang="en-US" altLang="zh-CN" smtClean="0"/>
          </a:p>
          <a:p>
            <a:pPr eaLnBrk="1" hangingPunct="1"/>
            <a:r>
              <a:rPr lang="en-US" altLang="zh-CN" smtClean="0"/>
              <a:t>	</a:t>
            </a:r>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268311B-A91B-4D16-8CBC-8A7891A7D050}" type="slidenum">
              <a:rPr lang="en-US" altLang="zh-CN" smtClean="0"/>
            </a:fld>
            <a:endParaRPr lang="en-US" altLang="zh-CN" smtClean="0"/>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79B6270-7B5C-4DA7-BB38-60EAD7041D1F}" type="slidenum">
              <a:rPr lang="en-US" altLang="zh-CN" smtClean="0"/>
            </a:fld>
            <a:endParaRPr lang="en-US" altLang="zh-CN" smtClean="0"/>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marL="685800" lvl="1" indent="-228600" algn="just"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B01F4B4-A2EA-451A-B354-8034A9620E40}" type="slidenum">
              <a:rPr lang="en-US" altLang="zh-CN" smtClean="0"/>
            </a:fld>
            <a:endParaRPr lang="en-US" altLang="zh-CN" smtClean="0"/>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B01F4B4-A2EA-451A-B354-8034A9620E40}" type="slidenum">
              <a:rPr lang="en-US" altLang="zh-CN" smtClean="0"/>
            </a:fld>
            <a:endParaRPr lang="en-US" altLang="zh-CN" smtClean="0"/>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A748517-E5FD-40FD-A1F7-05AAB175915D}" type="slidenum">
              <a:rPr lang="en-US" altLang="zh-CN" smtClean="0"/>
            </a:fld>
            <a:endParaRPr lang="en-US" altLang="zh-CN" smtClean="0"/>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en-US" altLang="zh-CN" smtClean="0"/>
          </a:p>
          <a:p>
            <a:pPr eaLnBrk="1" hangingPunct="1"/>
            <a:r>
              <a:rPr lang="zh-CN" altLang="en-US" smtClean="0"/>
              <a:t>　　通过本章的学习，您将系统的了解有关路由的一些原理及配置，包括：</a:t>
            </a:r>
            <a:endParaRPr lang="zh-CN" altLang="en-US" smtClean="0"/>
          </a:p>
          <a:p>
            <a:pPr eaLnBrk="1" hangingPunct="1"/>
            <a:r>
              <a:rPr lang="zh-CN" altLang="en-US" smtClean="0"/>
              <a:t>路由基础：熟悉路由的概念及分类．</a:t>
            </a:r>
            <a:endParaRPr lang="zh-CN" altLang="en-US" smtClean="0"/>
          </a:p>
          <a:p>
            <a:pPr eaLnBrk="1" hangingPunct="1"/>
            <a:r>
              <a:rPr lang="zh-CN" altLang="en-US" smtClean="0"/>
              <a:t>　　　　　路由的各种术语及参数</a:t>
            </a:r>
            <a:endParaRPr lang="zh-CN" altLang="en-US" smtClean="0"/>
          </a:p>
          <a:p>
            <a:pPr eaLnBrk="1" hangingPunct="1"/>
            <a:r>
              <a:rPr lang="en-US" altLang="zh-CN" smtClean="0"/>
              <a:t>OSPF</a:t>
            </a:r>
            <a:r>
              <a:rPr lang="zh-CN" altLang="en-US" smtClean="0"/>
              <a:t>路由协议：了解</a:t>
            </a:r>
            <a:r>
              <a:rPr lang="en-US" altLang="zh-CN" smtClean="0"/>
              <a:t>OSPF</a:t>
            </a:r>
            <a:r>
              <a:rPr lang="zh-CN" altLang="en-US" smtClean="0"/>
              <a:t>路由协议的运行原理，</a:t>
            </a:r>
            <a:r>
              <a:rPr lang="en-US" altLang="zh-CN" smtClean="0"/>
              <a:t>OSPF</a:t>
            </a:r>
            <a:r>
              <a:rPr lang="zh-CN" altLang="en-US" smtClean="0"/>
              <a:t>工作流程及配置</a:t>
            </a:r>
            <a:endParaRPr lang="zh-CN" altLang="en-US" smtClean="0"/>
          </a:p>
          <a:p>
            <a:pPr eaLnBrk="1" hangingPunct="1"/>
            <a:r>
              <a:rPr lang="en-US" altLang="zh-CN" smtClean="0"/>
              <a:t>BGP</a:t>
            </a:r>
            <a:r>
              <a:rPr lang="zh-CN" altLang="en-US" smtClean="0"/>
              <a:t>路由协议：了解</a:t>
            </a:r>
            <a:r>
              <a:rPr lang="en-US" altLang="zh-CN" smtClean="0"/>
              <a:t>BGP</a:t>
            </a:r>
            <a:r>
              <a:rPr lang="zh-CN" altLang="en-US" smtClean="0"/>
              <a:t>在网络中的应用，原理及配置</a:t>
            </a:r>
            <a:endParaRPr lang="zh-CN" altLang="en-US" smtClean="0"/>
          </a:p>
          <a:p>
            <a:pPr eaLnBrk="1" hangingPunct="1"/>
            <a:r>
              <a:rPr lang="zh-CN" altLang="en-US" smtClean="0"/>
              <a:t>单臂路由在企业当中的应用</a:t>
            </a: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FCF5E36-C685-40A1-8BA6-68AC083A4C90}" type="slidenum">
              <a:rPr lang="en-US" altLang="zh-CN" smtClean="0"/>
            </a:fld>
            <a:endParaRPr lang="en-US" altLang="zh-CN" smtClean="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D4F96CA-AEA0-4F3D-A6C0-34004559CEB4}" type="slidenum">
              <a:rPr lang="en-US" altLang="zh-CN" smtClean="0"/>
            </a:fld>
            <a:endParaRPr lang="en-US" altLang="zh-CN" smtClean="0"/>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D4F96CA-AEA0-4F3D-A6C0-34004559CEB4}" type="slidenum">
              <a:rPr lang="en-US" altLang="zh-CN" smtClean="0"/>
            </a:fld>
            <a:endParaRPr lang="en-US" altLang="zh-CN" smtClean="0"/>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2AE9613-92AD-4FBA-887F-A4C93001A328}" type="slidenum">
              <a:rPr lang="en-US" altLang="zh-CN" smtClean="0"/>
            </a:fld>
            <a:endParaRPr lang="en-US" altLang="zh-CN"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内网主机与外网主机通信时，数据包在经过</a:t>
            </a:r>
            <a:r>
              <a:rPr lang="en-US" altLang="zh-CN" dirty="0" smtClean="0"/>
              <a:t>NAT</a:t>
            </a:r>
            <a:r>
              <a:rPr lang="zh-CN" altLang="en-US" dirty="0" smtClean="0"/>
              <a:t>路由器时，数据包中的源地址被替换为地址池中的地址。因为有多个内网主机映射到一个</a:t>
            </a:r>
            <a:r>
              <a:rPr lang="en-US" altLang="zh-CN" dirty="0" err="1" smtClean="0"/>
              <a:t>ip</a:t>
            </a:r>
            <a:r>
              <a:rPr lang="zh-CN" altLang="en-US" dirty="0" smtClean="0"/>
              <a:t>地址上，为了区分不同的内网主机，在转换过程中增加了随机的端口号。数据包带着转换后的地址继续在公网上传输直到目标端。数据由目标端返回时，数据包在</a:t>
            </a:r>
            <a:r>
              <a:rPr lang="en-US" altLang="zh-CN" dirty="0" smtClean="0"/>
              <a:t>NAT</a:t>
            </a:r>
            <a:r>
              <a:rPr lang="zh-CN" altLang="en-US" dirty="0" smtClean="0"/>
              <a:t>路由器上根据地址转换表将目的地址转换为实际的内网地址，继续在内网传送直到内网主机。</a:t>
            </a:r>
            <a:endParaRPr lang="en-US" altLang="zh-CN" dirty="0" smtClean="0"/>
          </a:p>
          <a:p>
            <a:r>
              <a:rPr lang="zh-CN" altLang="en-US" dirty="0" smtClean="0"/>
              <a:t>结合</a:t>
            </a:r>
            <a:r>
              <a:rPr lang="en-US" altLang="zh-CN" dirty="0" smtClean="0"/>
              <a:t>PPT</a:t>
            </a:r>
            <a:r>
              <a:rPr lang="zh-CN" altLang="en-US" dirty="0" smtClean="0"/>
              <a:t>中的图讲解具体的工作过程。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A5C98B4D-30F3-4B4F-A188-54E954526A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AAD50C68-591C-42E9-B980-77A47418D96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28E397C4-9318-4FDE-B101-283F9FFF327D}" type="slidenum">
              <a:rPr lang="en-US" altLang="zh-CN"/>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188913"/>
            <a:ext cx="2071688"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67425" cy="5832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DD2D2BFE-FC57-42AF-B9C5-CEF974717A25}" type="slidenum">
              <a:rPr lang="en-US" altLang="zh-CN"/>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78363" y="1600200"/>
            <a:ext cx="4070350" cy="4421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67406865-1D29-413D-AF4C-C9626EC3B49B}" type="slidenum">
              <a:rPr lang="en-US" altLang="zh-CN"/>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9"/>
          <p:cNvSpPr>
            <a:spLocks noGrp="1" noChangeArrowheads="1"/>
          </p:cNvSpPr>
          <p:nvPr>
            <p:ph type="sldNum" sz="quarter" idx="10"/>
          </p:nvPr>
        </p:nvSpPr>
        <p:spPr/>
        <p:txBody>
          <a:bodyPr/>
          <a:lstStyle>
            <a:lvl1pPr>
              <a:defRPr/>
            </a:lvl1pPr>
          </a:lstStyle>
          <a:p>
            <a:pPr>
              <a:defRPr/>
            </a:pPr>
            <a:r>
              <a:rPr lang="en-US" altLang="zh-CN"/>
              <a:t> -</a:t>
            </a:r>
            <a:fld id="{BD8825B0-E8B9-4FEE-8BA5-801CE509D70C}" type="slidenum">
              <a:rPr lang="en-US" altLang="zh-CN"/>
            </a:fld>
            <a:endParaRPr lang="en-US" altLang="zh-CN"/>
          </a:p>
        </p:txBody>
      </p:sp>
      <p:pic>
        <p:nvPicPr>
          <p:cNvPr id="7"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91513" cy="4421188"/>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5D5BCD5F-D2B5-40C3-8665-7667440F582B}" type="slidenum">
              <a:rPr lang="en-US" altLang="zh-CN"/>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9"/>
          <p:cNvSpPr>
            <a:spLocks noGrp="1" noChangeArrowheads="1"/>
          </p:cNvSpPr>
          <p:nvPr>
            <p:ph type="sldNum" sz="quarter" idx="10"/>
          </p:nvPr>
        </p:nvSpPr>
        <p:spPr/>
        <p:txBody>
          <a:bodyPr/>
          <a:lstStyle>
            <a:lvl1pPr>
              <a:defRPr/>
            </a:lvl1pPr>
          </a:lstStyle>
          <a:p>
            <a:pPr>
              <a:defRPr/>
            </a:pPr>
            <a:r>
              <a:rPr lang="en-US" altLang="zh-CN"/>
              <a:t> -</a:t>
            </a:r>
            <a:fld id="{6E79F67B-9BB5-4488-8BA3-4C5F2F485512}" type="slidenum">
              <a:rPr lang="en-US" altLang="zh-CN"/>
            </a:fld>
            <a:endParaRPr lang="en-US" altLang="zh-CN"/>
          </a:p>
        </p:txBody>
      </p:sp>
      <p:pic>
        <p:nvPicPr>
          <p:cNvPr id="7"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sz="1800"/>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7F0B07BF-EA44-43EF-9873-61964FC83F95}" type="slidenum">
              <a:rPr lang="en-US" altLang="zh-CN"/>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3902B54C-6F36-4692-BB02-114B5A918281}" type="slidenum">
              <a:rPr lang="en-US" altLang="zh-CN"/>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78363" y="1600200"/>
            <a:ext cx="4070350"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611139BC-2C03-47FF-A5E4-5D1C6C6F2019}" type="slidenum">
              <a:rPr lang="en-US" altLang="zh-CN"/>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r>
              <a:rPr lang="en-US" altLang="zh-CN"/>
              <a:t> -</a:t>
            </a:r>
            <a:fld id="{1CCA435E-CA5C-44BC-85B3-055D89F13123}" type="slidenum">
              <a:rPr lang="en-US" altLang="zh-CN"/>
            </a:fld>
            <a:endParaRPr lang="en-US" altLang="zh-CN"/>
          </a:p>
        </p:txBody>
      </p:sp>
      <p:pic>
        <p:nvPicPr>
          <p:cNvPr id="8"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BCBD4906-F52D-415A-850F-08C9660973A1}" type="slidenum">
              <a:rPr lang="en-US" altLang="zh-CN"/>
            </a:fld>
            <a:endParaRPr lang="en-US" altLang="zh-CN"/>
          </a:p>
        </p:txBody>
      </p:sp>
      <p:pic>
        <p:nvPicPr>
          <p:cNvPr id="4"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2F1DB002-2AF7-41F4-BC30-1F6B2EC7870F}" type="slidenum">
              <a:rPr lang="en-US" altLang="zh-CN"/>
            </a:fld>
            <a:endParaRPr lang="en-US" altLang="zh-CN"/>
          </a:p>
        </p:txBody>
      </p:sp>
      <p:pic>
        <p:nvPicPr>
          <p:cNvPr id="3"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49B966D5-D031-4568-893C-6AF0A77A7F47}" type="slidenum">
              <a:rPr lang="en-US" altLang="zh-CN"/>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3D61693E-9D28-4D3A-B64C-C8033114BAB3}" type="slidenum">
              <a:rPr lang="en-US" altLang="zh-CN"/>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jpeg"/><Relationship Id="rId16" Type="http://schemas.openxmlformats.org/officeDocument/2006/relationships/image" Target="../media/image2.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7499350" cy="777875"/>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91513" cy="4421188"/>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正文</a:t>
            </a:r>
            <a:endParaRPr lang="zh-CN" altLang="en-US" dirty="0" smtClean="0"/>
          </a:p>
          <a:p>
            <a:pPr lvl="3"/>
            <a:endParaRPr lang="zh-CN" altLang="en-US" dirty="0" smtClean="0"/>
          </a:p>
          <a:p>
            <a:pPr lvl="3"/>
            <a:endParaRPr lang="zh-CN" altLang="en-US" dirty="0" smtClean="0"/>
          </a:p>
          <a:p>
            <a:pPr lvl="3"/>
            <a:endParaRPr lang="en-US" altLang="zh-CN" dirty="0" smtClean="0"/>
          </a:p>
        </p:txBody>
      </p:sp>
      <p:sp>
        <p:nvSpPr>
          <p:cNvPr id="1033" name="Rectangle 9"/>
          <p:cNvSpPr>
            <a:spLocks noGrp="1" noChangeArrowheads="1"/>
          </p:cNvSpPr>
          <p:nvPr>
            <p:ph type="sldNum" sz="quarter" idx="4"/>
          </p:nvPr>
        </p:nvSpPr>
        <p:spPr bwMode="auto">
          <a:xfrm>
            <a:off x="6804025" y="6192838"/>
            <a:ext cx="2133600" cy="47625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FontTx/>
              <a:buNone/>
              <a:defRPr kumimoji="1" sz="1600" b="1" i="1">
                <a:solidFill>
                  <a:srgbClr val="A4001B"/>
                </a:solidFill>
                <a:effectLst/>
                <a:latin typeface="仿宋_GB2312" pitchFamily="49" charset="-122"/>
                <a:ea typeface="仿宋_GB2312" pitchFamily="49" charset="-122"/>
              </a:defRPr>
            </a:lvl1pPr>
          </a:lstStyle>
          <a:p>
            <a:pPr>
              <a:defRPr/>
            </a:pPr>
            <a:r>
              <a:rPr lang="en-US" altLang="zh-CN"/>
              <a:t> -</a:t>
            </a:r>
            <a:fld id="{3FA40345-984C-436C-A1F3-B1C9421F298F}" type="slidenum">
              <a:rPr lang="en-US" altLang="zh-CN"/>
            </a:fld>
            <a:endParaRPr lang="en-US" altLang="zh-CN"/>
          </a:p>
        </p:txBody>
      </p:sp>
      <p:pic>
        <p:nvPicPr>
          <p:cNvPr id="5" name="图片 6" descr="1.jpg"/>
          <p:cNvPicPr>
            <a:picLocks noChangeAspect="1"/>
          </p:cNvPicPr>
          <p:nvPr userDrawn="1"/>
        </p:nvPicPr>
        <p:blipFill>
          <a:blip r:embed="rId17" cstate="print"/>
          <a:srcRect/>
          <a:stretch>
            <a:fillRect/>
          </a:stretch>
        </p:blipFill>
        <p:spPr bwMode="auto">
          <a:xfrm>
            <a:off x="6786563" y="5929313"/>
            <a:ext cx="2043112" cy="6397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5pPr>
      <a:lvl6pPr marL="457200" algn="l" rtl="0" fontAlgn="base">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914400" algn="l" rtl="0" fontAlgn="base">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371600" algn="l" rtl="0" fontAlgn="base">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828800" algn="l" rtl="0" fontAlgn="base">
        <a:spcBef>
          <a:spcPct val="0"/>
        </a:spcBef>
        <a:spcAft>
          <a:spcPct val="0"/>
        </a:spcAft>
        <a:defRPr sz="3000">
          <a:solidFill>
            <a:schemeClr val="tx1"/>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342900" indent="-342900" algn="l" rtl="0" eaLnBrk="0" fontAlgn="base" hangingPunct="0">
        <a:lnSpc>
          <a:spcPct val="150000"/>
        </a:lnSpc>
        <a:spcBef>
          <a:spcPct val="20000"/>
        </a:spcBef>
        <a:spcAft>
          <a:spcPct val="0"/>
        </a:spcAft>
        <a:buFont typeface="Wingdings" panose="05000000000000000000" pitchFamily="2" charset="2"/>
        <a:buChar char="§"/>
        <a:defRPr sz="2100">
          <a:solidFill>
            <a:srgbClr val="A4001B"/>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Ø"/>
        <a:defRPr sz="2800">
          <a:solidFill>
            <a:srgbClr val="333399"/>
          </a:solidFill>
          <a:effectLst>
            <a:outerShdw blurRad="38100" dist="38100" dir="2700000" algn="tl">
              <a:srgbClr val="C0C0C0"/>
            </a:outerShdw>
          </a:effectLst>
          <a:latin typeface="+mn-lt"/>
          <a:ea typeface="华文细黑" panose="02010600040101010101" pitchFamily="2" charset="-122"/>
        </a:defRPr>
      </a:lvl2pPr>
      <a:lvl3pPr marL="1143000" indent="-228600" algn="l" rtl="0" eaLnBrk="0" fontAlgn="base" hangingPunct="0">
        <a:spcBef>
          <a:spcPct val="20000"/>
        </a:spcBef>
        <a:spcAft>
          <a:spcPct val="0"/>
        </a:spcAft>
        <a:buFont typeface="Wingdings" panose="05000000000000000000" pitchFamily="2" charset="2"/>
        <a:buChar char="æ"/>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6.jpeg"/><Relationship Id="rId10" Type="http://schemas.openxmlformats.org/officeDocument/2006/relationships/slideLayout" Target="../slideLayouts/slideLayout6.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a:xfrm>
            <a:off x="428596" y="2786058"/>
            <a:ext cx="8229600" cy="1225550"/>
          </a:xfrm>
        </p:spPr>
        <p:txBody>
          <a:bodyPr/>
          <a:lstStyle/>
          <a:p>
            <a:pPr algn="ctr" eaLnBrk="1" hangingPunct="1">
              <a:buNone/>
              <a:defRPr/>
            </a:pPr>
            <a:r>
              <a:rPr lang="zh-CN" altLang="en-US" sz="4000" dirty="0" smtClean="0"/>
              <a:t>第</a:t>
            </a:r>
            <a:r>
              <a:rPr lang="en-US" sz="4000" dirty="0" smtClean="0"/>
              <a:t>13</a:t>
            </a:r>
            <a:r>
              <a:rPr lang="zh-CN" altLang="en-US" sz="4000" dirty="0" smtClean="0"/>
              <a:t>章</a:t>
            </a:r>
            <a:r>
              <a:rPr lang="en-US" sz="4000" dirty="0" smtClean="0"/>
              <a:t>  NAT</a:t>
            </a:r>
            <a:r>
              <a:rPr lang="zh-CN" altLang="en-US" sz="4000" dirty="0" smtClean="0"/>
              <a:t>网络地址转换技术</a:t>
            </a:r>
            <a:endParaRPr lang="zh-CN" altLang="en-US" sz="3800" b="1" dirty="0" smtClean="0">
              <a:solidFill>
                <a:schemeClr val="tx1"/>
              </a:solidFill>
              <a:ea typeface="华文中宋" panose="02010600040101010101" pitchFamily="2" charset="-122"/>
            </a:endParaRPr>
          </a:p>
        </p:txBody>
      </p:sp>
      <p:sp>
        <p:nvSpPr>
          <p:cNvPr id="3" name="Rectangle 5"/>
          <p:cNvSpPr txBox="1">
            <a:spLocks noChangeArrowheads="1"/>
          </p:cNvSpPr>
          <p:nvPr/>
        </p:nvSpPr>
        <p:spPr bwMode="auto">
          <a:xfrm>
            <a:off x="0" y="1000108"/>
            <a:ext cx="5357850" cy="1225550"/>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ctr" defTabSz="914400" rtl="0" eaLnBrk="1" fontAlgn="base" latinLnBrk="0" hangingPunct="1">
              <a:lnSpc>
                <a:spcPct val="150000"/>
              </a:lnSpc>
              <a:spcBef>
                <a:spcPct val="20000"/>
              </a:spcBef>
              <a:spcAft>
                <a:spcPct val="0"/>
              </a:spcAft>
              <a:buClrTx/>
              <a:buSzTx/>
              <a:buFont typeface="Wingdings" panose="05000000000000000000" pitchFamily="2" charset="2"/>
              <a:buNone/>
              <a:defRPr/>
            </a:pPr>
            <a:r>
              <a:rPr lang="en-US" altLang="zh-CN" sz="4000" b="1" kern="0" dirty="0" smtClean="0">
                <a:effectLst>
                  <a:outerShdw blurRad="38100" dist="38100" dir="2700000" algn="tl">
                    <a:srgbClr val="C0C0C0"/>
                  </a:outerShdw>
                </a:effectLst>
                <a:latin typeface="+mn-ea"/>
                <a:ea typeface="+mn-ea"/>
              </a:rPr>
              <a:t>《</a:t>
            </a:r>
            <a:r>
              <a:rPr lang="zh-CN" altLang="en-US" sz="4000" b="1" kern="0" dirty="0" smtClean="0">
                <a:effectLst>
                  <a:outerShdw blurRad="38100" dist="38100" dir="2700000" algn="tl">
                    <a:srgbClr val="C0C0C0"/>
                  </a:outerShdw>
                </a:effectLst>
                <a:latin typeface="+mn-ea"/>
                <a:ea typeface="+mn-ea"/>
              </a:rPr>
              <a:t>网络互联网技术</a:t>
            </a:r>
            <a:r>
              <a:rPr lang="en-US" altLang="zh-CN" sz="4000" b="1" kern="0" dirty="0" smtClean="0">
                <a:effectLst>
                  <a:outerShdw blurRad="38100" dist="38100" dir="2700000" algn="tl">
                    <a:srgbClr val="C0C0C0"/>
                  </a:outerShdw>
                </a:effectLst>
                <a:latin typeface="+mn-ea"/>
                <a:ea typeface="+mn-ea"/>
              </a:rPr>
              <a:t>》</a:t>
            </a:r>
            <a:endParaRPr kumimoji="0" lang="zh-CN" altLang="en-US" sz="3800" b="1" i="0" u="none" strike="noStrike" kern="0" cap="none" spc="0" normalizeH="0" baseline="0" noProof="0" dirty="0" smtClean="0">
              <a:ln>
                <a:noFill/>
              </a:ln>
              <a:effectLst>
                <a:outerShdw blurRad="38100" dist="38100" dir="2700000" algn="tl">
                  <a:srgbClr val="C0C0C0"/>
                </a:outerShdw>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13.2.1  </a:t>
            </a:r>
            <a:r>
              <a:rPr lang="zh-CN" altLang="en-US" b="1" dirty="0" smtClean="0"/>
              <a:t>什么是</a:t>
            </a:r>
            <a:r>
              <a:rPr lang="en-US" b="1" dirty="0" smtClean="0"/>
              <a:t>NAT</a:t>
            </a:r>
            <a:r>
              <a:rPr lang="zh-CN" altLang="en-US" b="1" dirty="0" smtClean="0"/>
              <a:t>技术</a:t>
            </a:r>
            <a:endParaRPr lang="zh-CN" altLang="en-US" b="1" dirty="0"/>
          </a:p>
        </p:txBody>
      </p:sp>
      <p:sp>
        <p:nvSpPr>
          <p:cNvPr id="5" name="TextBox 4"/>
          <p:cNvSpPr txBox="1"/>
          <p:nvPr/>
        </p:nvSpPr>
        <p:spPr>
          <a:xfrm>
            <a:off x="428596" y="1357298"/>
            <a:ext cx="8358246" cy="2117503"/>
          </a:xfrm>
          <a:prstGeom prst="rect">
            <a:avLst/>
          </a:prstGeom>
          <a:noFill/>
        </p:spPr>
        <p:txBody>
          <a:bodyPr wrap="square" rtlCol="0">
            <a:spAutoFit/>
          </a:bodyPr>
          <a:lstStyle/>
          <a:p>
            <a:r>
              <a:rPr lang="en-US" sz="1400" dirty="0" smtClean="0"/>
              <a:t>NAT</a:t>
            </a:r>
            <a:r>
              <a:rPr lang="zh-CN" altLang="en-US" sz="1400" dirty="0" smtClean="0"/>
              <a:t>英文全称是“</a:t>
            </a:r>
            <a:r>
              <a:rPr lang="en-US" sz="1400" dirty="0" smtClean="0"/>
              <a:t>Network Address Translation</a:t>
            </a:r>
            <a:r>
              <a:rPr lang="zh-CN" altLang="en-US" sz="1400" dirty="0" smtClean="0"/>
              <a:t>”，中文意思是“网络地址转换”，它是一个</a:t>
            </a:r>
            <a:r>
              <a:rPr lang="en-US" sz="1400" dirty="0" err="1" smtClean="0"/>
              <a:t>IETF</a:t>
            </a:r>
            <a:r>
              <a:rPr lang="en-US" sz="1400" dirty="0" smtClean="0"/>
              <a:t>(Internet Engineering Task Force, Internet</a:t>
            </a:r>
            <a:r>
              <a:rPr lang="zh-CN" altLang="en-US" sz="1400" dirty="0" smtClean="0"/>
              <a:t>工程任务组</a:t>
            </a:r>
            <a:r>
              <a:rPr lang="en-US" sz="1400" dirty="0" smtClean="0"/>
              <a:t>)</a:t>
            </a:r>
            <a:r>
              <a:rPr lang="zh-CN" altLang="en-US" sz="1400" dirty="0" smtClean="0"/>
              <a:t>标准，允许一个整体机构（企业网），以一个公用</a:t>
            </a:r>
            <a:r>
              <a:rPr lang="en-US" sz="1400" dirty="0" smtClean="0"/>
              <a:t>IP</a:t>
            </a:r>
            <a:r>
              <a:rPr lang="zh-CN" altLang="en-US" sz="1400" dirty="0" smtClean="0"/>
              <a:t>（</a:t>
            </a:r>
            <a:r>
              <a:rPr lang="en-US" sz="1400" dirty="0" smtClean="0"/>
              <a:t>Internet Protocol</a:t>
            </a:r>
            <a:r>
              <a:rPr lang="zh-CN" altLang="en-US" sz="1400" dirty="0" smtClean="0"/>
              <a:t>）地址出现在</a:t>
            </a:r>
            <a:r>
              <a:rPr lang="en-US" sz="1400" dirty="0" smtClean="0"/>
              <a:t>Internet</a:t>
            </a:r>
            <a:r>
              <a:rPr lang="zh-CN" altLang="en-US" sz="1400" dirty="0" smtClean="0"/>
              <a:t>上。</a:t>
            </a:r>
            <a:endParaRPr lang="zh-CN" altLang="en-US" sz="1400" dirty="0" smtClean="0"/>
          </a:p>
          <a:p>
            <a:r>
              <a:rPr lang="zh-CN" altLang="en-US" sz="1400" dirty="0" smtClean="0"/>
              <a:t>简单说，它就是一种把内部私有网络地址（</a:t>
            </a:r>
            <a:r>
              <a:rPr lang="en-US" sz="1400" dirty="0" smtClean="0"/>
              <a:t>IP</a:t>
            </a:r>
            <a:r>
              <a:rPr lang="zh-CN" altLang="en-US" sz="1400" dirty="0" smtClean="0"/>
              <a:t>地址）翻译成合法网络</a:t>
            </a:r>
            <a:r>
              <a:rPr lang="en-US" sz="1400" dirty="0" smtClean="0"/>
              <a:t>IP</a:t>
            </a:r>
            <a:r>
              <a:rPr lang="zh-CN" altLang="en-US" sz="1400" dirty="0" smtClean="0"/>
              <a:t>地址的技术，应用在如图</a:t>
            </a:r>
            <a:r>
              <a:rPr lang="en-US" sz="1400" dirty="0" smtClean="0"/>
              <a:t>13-2</a:t>
            </a:r>
            <a:r>
              <a:rPr lang="zh-CN" altLang="en-US" sz="1400" dirty="0" smtClean="0"/>
              <a:t>所示企业内网接入外网场景。</a:t>
            </a:r>
            <a:endParaRPr lang="zh-CN" altLang="en-US" sz="1400" dirty="0" smtClean="0"/>
          </a:p>
          <a:p>
            <a:endParaRPr lang="zh-CN" altLang="en-US" sz="1400" dirty="0">
              <a:latin typeface="仿宋" panose="02010609060101010101" charset="-122"/>
              <a:ea typeface="仿宋" panose="02010609060101010101" charset="-122"/>
            </a:endParaRPr>
          </a:p>
        </p:txBody>
      </p:sp>
      <p:pic>
        <p:nvPicPr>
          <p:cNvPr id="57346" name="图片 1"/>
          <p:cNvPicPr>
            <a:picLocks noChangeAspect="1" noChangeArrowheads="1"/>
          </p:cNvPicPr>
          <p:nvPr/>
        </p:nvPicPr>
        <p:blipFill>
          <a:blip r:embed="rId1"/>
          <a:srcRect/>
          <a:stretch>
            <a:fillRect/>
          </a:stretch>
        </p:blipFill>
        <p:spPr bwMode="auto">
          <a:xfrm>
            <a:off x="1357289" y="3286124"/>
            <a:ext cx="6459891"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13.2.2  NAT</a:t>
            </a:r>
            <a:r>
              <a:rPr lang="zh-CN" altLang="en-US" b="1" dirty="0" smtClean="0"/>
              <a:t>技术作用</a:t>
            </a:r>
            <a:endParaRPr lang="zh-CN" altLang="en-US" b="1" dirty="0"/>
          </a:p>
        </p:txBody>
      </p:sp>
      <p:sp>
        <p:nvSpPr>
          <p:cNvPr id="5" name="TextBox 4"/>
          <p:cNvSpPr txBox="1"/>
          <p:nvPr/>
        </p:nvSpPr>
        <p:spPr>
          <a:xfrm>
            <a:off x="428596" y="1357298"/>
            <a:ext cx="8358246" cy="1700787"/>
          </a:xfrm>
          <a:prstGeom prst="rect">
            <a:avLst/>
          </a:prstGeom>
          <a:noFill/>
        </p:spPr>
        <p:txBody>
          <a:bodyPr wrap="square" rtlCol="0">
            <a:spAutoFit/>
          </a:bodyPr>
          <a:lstStyle/>
          <a:p>
            <a:r>
              <a:rPr lang="zh-CN" altLang="en-US" sz="1400" dirty="0" smtClean="0"/>
              <a:t>简单地说，</a:t>
            </a:r>
            <a:r>
              <a:rPr lang="en-US" sz="1400" dirty="0" smtClean="0"/>
              <a:t>NAT</a:t>
            </a:r>
            <a:r>
              <a:rPr lang="zh-CN" altLang="en-US" sz="1400" dirty="0" smtClean="0"/>
              <a:t>地址转换技术，就是在局域网内部网络中使用内部私有地址，而当内部中使用私有</a:t>
            </a:r>
            <a:r>
              <a:rPr lang="en-US" sz="1400" dirty="0" smtClean="0"/>
              <a:t>IP</a:t>
            </a:r>
            <a:r>
              <a:rPr lang="zh-CN" altLang="en-US" sz="1400" dirty="0" smtClean="0"/>
              <a:t>地址网络中计算机，需要与外部</a:t>
            </a:r>
            <a:r>
              <a:rPr lang="en-US" sz="1400" dirty="0" smtClean="0"/>
              <a:t>Internet</a:t>
            </a:r>
            <a:r>
              <a:rPr lang="zh-CN" altLang="en-US" sz="1400" dirty="0" smtClean="0"/>
              <a:t>网络进行通讯时，就在网关（可以理解为出口）处，将内部地址替换成公用地址，从而保证了内部网络和在外部公网（</a:t>
            </a:r>
            <a:r>
              <a:rPr lang="en-US" sz="1400" dirty="0" smtClean="0"/>
              <a:t>Internet</a:t>
            </a:r>
            <a:r>
              <a:rPr lang="zh-CN" altLang="en-US" sz="1400" dirty="0" smtClean="0"/>
              <a:t>）之间正常通讯。</a:t>
            </a:r>
            <a:r>
              <a:rPr lang="en-US" sz="1400" dirty="0" smtClean="0"/>
              <a:t>NAT</a:t>
            </a:r>
            <a:r>
              <a:rPr lang="zh-CN" altLang="en-US" sz="1400" dirty="0" smtClean="0"/>
              <a:t>技术可以使更多的局域网内的多台计算机共享</a:t>
            </a:r>
            <a:r>
              <a:rPr lang="en-US" sz="1400" dirty="0" smtClean="0"/>
              <a:t>Internet</a:t>
            </a:r>
            <a:r>
              <a:rPr lang="zh-CN" altLang="en-US" sz="1400" dirty="0" smtClean="0"/>
              <a:t>连接，这一功能很好地解决了公共</a:t>
            </a:r>
            <a:r>
              <a:rPr lang="en-US" sz="1400" dirty="0" smtClean="0"/>
              <a:t>IP</a:t>
            </a:r>
            <a:r>
              <a:rPr lang="zh-CN" altLang="en-US" sz="1400" dirty="0" smtClean="0"/>
              <a:t>地址紧缺的问题。</a:t>
            </a:r>
            <a:endParaRPr lang="zh-CN" altLang="en-US" sz="1400" dirty="0" smtClean="0"/>
          </a:p>
          <a:p>
            <a:endParaRPr lang="zh-CN" altLang="en-US" sz="1400" dirty="0">
              <a:latin typeface="仿宋" panose="02010609060101010101" charset="-122"/>
              <a:ea typeface="仿宋" panose="02010609060101010101" charset="-122"/>
            </a:endParaRPr>
          </a:p>
        </p:txBody>
      </p:sp>
      <p:pic>
        <p:nvPicPr>
          <p:cNvPr id="58370" name="Picture 2"/>
          <p:cNvPicPr>
            <a:picLocks noChangeAspect="1" noChangeArrowheads="1"/>
          </p:cNvPicPr>
          <p:nvPr/>
        </p:nvPicPr>
        <p:blipFill>
          <a:blip r:embed="rId1"/>
          <a:srcRect/>
          <a:stretch>
            <a:fillRect/>
          </a:stretch>
        </p:blipFill>
        <p:spPr bwMode="auto">
          <a:xfrm>
            <a:off x="928662" y="2786058"/>
            <a:ext cx="6390843"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分类</a:t>
            </a:r>
            <a:endParaRPr lang="zh-CN" altLang="en-US" dirty="0"/>
          </a:p>
        </p:txBody>
      </p:sp>
      <p:sp>
        <p:nvSpPr>
          <p:cNvPr id="3" name="内容占位符 2"/>
          <p:cNvSpPr>
            <a:spLocks noGrp="1"/>
          </p:cNvSpPr>
          <p:nvPr>
            <p:ph idx="1"/>
          </p:nvPr>
        </p:nvSpPr>
        <p:spPr/>
        <p:txBody>
          <a:bodyPr/>
          <a:lstStyle/>
          <a:p>
            <a:pPr>
              <a:defRPr/>
            </a:pPr>
            <a:r>
              <a:rPr lang="zh-CN" altLang="en-US" dirty="0" smtClean="0"/>
              <a:t>根据</a:t>
            </a:r>
            <a:r>
              <a:rPr lang="en-US" dirty="0" smtClean="0"/>
              <a:t>NAT</a:t>
            </a:r>
            <a:r>
              <a:rPr lang="zh-CN" altLang="en-US" dirty="0" smtClean="0"/>
              <a:t>的映射方式可分为：</a:t>
            </a:r>
            <a:endParaRPr lang="en-US" altLang="zh-CN" dirty="0" smtClean="0"/>
          </a:p>
          <a:p>
            <a:pPr lvl="1">
              <a:lnSpc>
                <a:spcPct val="150000"/>
              </a:lnSpc>
              <a:defRPr/>
            </a:pPr>
            <a:r>
              <a:rPr lang="zh-CN" altLang="en-US" dirty="0" smtClean="0"/>
              <a:t>静态</a:t>
            </a:r>
            <a:r>
              <a:rPr lang="en-US" dirty="0" smtClean="0"/>
              <a:t>NAT</a:t>
            </a:r>
            <a:r>
              <a:rPr lang="zh-CN" altLang="en-US" dirty="0" smtClean="0"/>
              <a:t>：手动建立一个内部</a:t>
            </a:r>
            <a:r>
              <a:rPr lang="en-US" dirty="0" smtClean="0"/>
              <a:t>IP</a:t>
            </a:r>
            <a:r>
              <a:rPr lang="zh-CN" altLang="en-US" dirty="0" smtClean="0"/>
              <a:t>地址到一个外部</a:t>
            </a:r>
            <a:r>
              <a:rPr lang="en-US" dirty="0" smtClean="0"/>
              <a:t>IP</a:t>
            </a:r>
            <a:r>
              <a:rPr lang="zh-CN" altLang="en-US" dirty="0" smtClean="0"/>
              <a:t>地址的映射关系</a:t>
            </a:r>
            <a:endParaRPr lang="en-US" altLang="zh-CN" dirty="0" smtClean="0"/>
          </a:p>
          <a:p>
            <a:pPr lvl="2">
              <a:lnSpc>
                <a:spcPct val="150000"/>
              </a:lnSpc>
              <a:defRPr/>
            </a:pPr>
            <a:r>
              <a:rPr lang="zh-CN" altLang="en-US" dirty="0" smtClean="0"/>
              <a:t>该方式经常用于企业网的内部设备需要能够被外部网络访问到的场合</a:t>
            </a:r>
            <a:endParaRPr lang="zh-CN" altLang="en-US" dirty="0" smtClean="0"/>
          </a:p>
          <a:p>
            <a:pPr lvl="1">
              <a:lnSpc>
                <a:spcPct val="150000"/>
              </a:lnSpc>
              <a:defRPr/>
            </a:pPr>
            <a:r>
              <a:rPr lang="zh-CN" altLang="en-US" dirty="0" smtClean="0"/>
              <a:t>动态</a:t>
            </a:r>
            <a:r>
              <a:rPr lang="en-US" dirty="0" smtClean="0"/>
              <a:t>NAT</a:t>
            </a:r>
            <a:r>
              <a:rPr lang="zh-CN" altLang="en-US" dirty="0" smtClean="0"/>
              <a:t>：将一个内部</a:t>
            </a:r>
            <a:r>
              <a:rPr lang="en-US" dirty="0" smtClean="0"/>
              <a:t>IP</a:t>
            </a:r>
            <a:r>
              <a:rPr lang="zh-CN" altLang="en-US" dirty="0" smtClean="0"/>
              <a:t>地址转换为一组外部</a:t>
            </a:r>
            <a:r>
              <a:rPr lang="en-US" dirty="0" smtClean="0"/>
              <a:t>IP</a:t>
            </a:r>
            <a:r>
              <a:rPr lang="zh-CN" altLang="en-US" dirty="0" smtClean="0"/>
              <a:t>地址（地址池）中的一个</a:t>
            </a:r>
            <a:r>
              <a:rPr lang="en-US" dirty="0" smtClean="0"/>
              <a:t>IP</a:t>
            </a:r>
            <a:r>
              <a:rPr lang="zh-CN" altLang="en-US" dirty="0" smtClean="0"/>
              <a:t>地址</a:t>
            </a:r>
            <a:endParaRPr lang="en-US" altLang="zh-CN" dirty="0" smtClean="0"/>
          </a:p>
          <a:p>
            <a:pPr lvl="2">
              <a:lnSpc>
                <a:spcPct val="150000"/>
              </a:lnSpc>
              <a:defRPr/>
            </a:pPr>
            <a:r>
              <a:rPr lang="zh-CN" altLang="en-US" dirty="0" smtClean="0"/>
              <a:t>常用于整个公司共用多个公网</a:t>
            </a:r>
            <a:r>
              <a:rPr lang="en-US" altLang="zh-CN" dirty="0" smtClean="0"/>
              <a:t>IP</a:t>
            </a:r>
            <a:r>
              <a:rPr lang="zh-CN" altLang="en-US" dirty="0" smtClean="0"/>
              <a:t>地址访问</a:t>
            </a:r>
            <a:r>
              <a:rPr lang="en-US" altLang="zh-CN" dirty="0" smtClean="0"/>
              <a:t>Internet</a:t>
            </a:r>
            <a:r>
              <a:rPr lang="zh-CN" altLang="en-US" dirty="0" smtClean="0"/>
              <a:t>时</a:t>
            </a:r>
            <a:endParaRPr lang="zh-CN" altLang="en-US" dirty="0" smtClean="0"/>
          </a:p>
          <a:p>
            <a:pPr>
              <a:defRPr/>
            </a:pPr>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分类</a:t>
            </a:r>
            <a:endParaRPr lang="zh-CN" altLang="en-US" dirty="0"/>
          </a:p>
        </p:txBody>
      </p:sp>
      <p:sp>
        <p:nvSpPr>
          <p:cNvPr id="3" name="内容占位符 2"/>
          <p:cNvSpPr>
            <a:spLocks noGrp="1"/>
          </p:cNvSpPr>
          <p:nvPr>
            <p:ph idx="1"/>
          </p:nvPr>
        </p:nvSpPr>
        <p:spPr>
          <a:xfrm>
            <a:off x="571472" y="1142984"/>
            <a:ext cx="8291513" cy="4421188"/>
          </a:xfrm>
        </p:spPr>
        <p:txBody>
          <a:bodyPr/>
          <a:lstStyle/>
          <a:p>
            <a:pPr>
              <a:defRPr/>
            </a:pPr>
            <a:r>
              <a:rPr lang="zh-CN" altLang="en-US" dirty="0" smtClean="0"/>
              <a:t>根据</a:t>
            </a:r>
            <a:r>
              <a:rPr lang="en-US" dirty="0" smtClean="0"/>
              <a:t>NAT</a:t>
            </a:r>
            <a:r>
              <a:rPr lang="zh-CN" altLang="en-US" dirty="0" smtClean="0"/>
              <a:t>的映射方式可分为：</a:t>
            </a:r>
            <a:endParaRPr lang="en-US" altLang="zh-CN" dirty="0" smtClean="0"/>
          </a:p>
          <a:p>
            <a:pPr lvl="1">
              <a:defRPr/>
            </a:pPr>
            <a:r>
              <a:rPr lang="zh-CN" altLang="en-US" dirty="0" smtClean="0"/>
              <a:t>超载（</a:t>
            </a:r>
            <a:r>
              <a:rPr lang="en-US" dirty="0" smtClean="0"/>
              <a:t>Overloading</a:t>
            </a:r>
            <a:r>
              <a:rPr lang="zh-CN" altLang="en-US" dirty="0" smtClean="0"/>
              <a:t>）</a:t>
            </a:r>
            <a:r>
              <a:rPr lang="en-US" dirty="0" smtClean="0"/>
              <a:t>NAT</a:t>
            </a:r>
            <a:r>
              <a:rPr lang="zh-CN" altLang="en-US" dirty="0" smtClean="0"/>
              <a:t>：动态</a:t>
            </a:r>
            <a:r>
              <a:rPr lang="en-US" dirty="0" smtClean="0"/>
              <a:t>NAT</a:t>
            </a:r>
            <a:r>
              <a:rPr lang="zh-CN" altLang="en-US" dirty="0" smtClean="0"/>
              <a:t>的一种特殊形式，利用不同端口号将多个内部</a:t>
            </a:r>
            <a:r>
              <a:rPr lang="en-US" dirty="0" smtClean="0"/>
              <a:t>IP</a:t>
            </a:r>
            <a:r>
              <a:rPr lang="zh-CN" altLang="en-US" dirty="0" smtClean="0"/>
              <a:t>地址转换为一个外部</a:t>
            </a:r>
            <a:r>
              <a:rPr lang="en-US" dirty="0" smtClean="0"/>
              <a:t>IP</a:t>
            </a:r>
            <a:r>
              <a:rPr lang="zh-CN" altLang="en-US" dirty="0" smtClean="0"/>
              <a:t>地址，也称为</a:t>
            </a:r>
            <a:r>
              <a:rPr lang="en-US" dirty="0" smtClean="0"/>
              <a:t>PAT</a:t>
            </a:r>
            <a:r>
              <a:rPr lang="zh-CN" altLang="en-US" dirty="0" smtClean="0"/>
              <a:t>、</a:t>
            </a:r>
            <a:r>
              <a:rPr lang="en-US" dirty="0" smtClean="0"/>
              <a:t>NAPT</a:t>
            </a:r>
            <a:r>
              <a:rPr lang="zh-CN" altLang="en-US" dirty="0" smtClean="0"/>
              <a:t>或端口复用</a:t>
            </a:r>
            <a:r>
              <a:rPr lang="en-US" dirty="0" smtClean="0"/>
              <a:t>NAT</a:t>
            </a:r>
            <a:endParaRPr lang="en-US" dirty="0" smtClean="0"/>
          </a:p>
          <a:p>
            <a:pPr lvl="2">
              <a:defRPr/>
            </a:pPr>
            <a:r>
              <a:rPr lang="zh-CN" altLang="en-US" dirty="0" smtClean="0"/>
              <a:t>常用于整个公司共用</a:t>
            </a:r>
            <a:r>
              <a:rPr lang="en-US" altLang="zh-CN" dirty="0" smtClean="0"/>
              <a:t>1</a:t>
            </a:r>
            <a:r>
              <a:rPr lang="zh-CN" altLang="en-US" dirty="0" smtClean="0"/>
              <a:t>个公网</a:t>
            </a:r>
            <a:r>
              <a:rPr lang="en-US" altLang="zh-CN" dirty="0" smtClean="0"/>
              <a:t>IP</a:t>
            </a:r>
            <a:r>
              <a:rPr lang="zh-CN" altLang="en-US" dirty="0" smtClean="0"/>
              <a:t>地址访问</a:t>
            </a:r>
            <a:r>
              <a:rPr lang="en-US" altLang="zh-CN" dirty="0" smtClean="0"/>
              <a:t>Internet</a:t>
            </a:r>
            <a:r>
              <a:rPr lang="zh-CN" altLang="en-US" dirty="0" smtClean="0"/>
              <a:t>时</a:t>
            </a:r>
            <a:endParaRPr lang="zh-CN" altLang="en-US" dirty="0" smtClean="0"/>
          </a:p>
          <a:p>
            <a:pPr>
              <a:defRPr/>
            </a:pPr>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5" name="Object 1"/>
          <p:cNvGraphicFramePr>
            <a:graphicFrameLocks noChangeAspect="1"/>
          </p:cNvGraphicFramePr>
          <p:nvPr/>
        </p:nvGraphicFramePr>
        <p:xfrm>
          <a:off x="1428728" y="3493852"/>
          <a:ext cx="5500726" cy="2525950"/>
        </p:xfrm>
        <a:graphic>
          <a:graphicData uri="http://schemas.openxmlformats.org/presentationml/2006/ole">
            <mc:AlternateContent xmlns:mc="http://schemas.openxmlformats.org/markup-compatibility/2006">
              <mc:Choice xmlns:v="urn:schemas-microsoft-com:vml" Requires="v">
                <p:oleObj spid="_x0000_s2049" name="Visio" r:id="rId1" imgW="7835900" imgH="3594100" progId="Visio.Drawing.11">
                  <p:embed/>
                </p:oleObj>
              </mc:Choice>
              <mc:Fallback>
                <p:oleObj name="Visio" r:id="rId1" imgW="7835900" imgH="3594100" progId="Visio.Drawing.11">
                  <p:embed/>
                  <p:pic>
                    <p:nvPicPr>
                      <p:cNvPr id="0" name="图片 2048"/>
                      <p:cNvPicPr>
                        <a:picLocks noChangeAspect="1"/>
                      </p:cNvPicPr>
                      <p:nvPr/>
                    </p:nvPicPr>
                    <p:blipFill>
                      <a:blip r:embed="rId2"/>
                      <a:stretch>
                        <a:fillRect/>
                      </a:stretch>
                    </p:blipFill>
                    <p:spPr>
                      <a:xfrm>
                        <a:off x="1428728" y="3493852"/>
                        <a:ext cx="5500726" cy="2525950"/>
                      </a:xfrm>
                      <a:prstGeom prst="rect">
                        <a:avLst/>
                      </a:prstGeom>
                      <a:noFill/>
                      <a:ln w="9525">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13.3  NAT</a:t>
            </a:r>
            <a:r>
              <a:rPr lang="zh-CN" altLang="en-US" b="1" dirty="0" smtClean="0"/>
              <a:t>技术原理</a:t>
            </a:r>
            <a:endParaRPr lang="zh-CN" altLang="en-US" b="1" dirty="0"/>
          </a:p>
        </p:txBody>
      </p:sp>
      <p:pic>
        <p:nvPicPr>
          <p:cNvPr id="61442" name="Picture 2"/>
          <p:cNvPicPr>
            <a:picLocks noChangeAspect="1" noChangeArrowheads="1"/>
          </p:cNvPicPr>
          <p:nvPr/>
        </p:nvPicPr>
        <p:blipFill>
          <a:blip r:embed="rId1"/>
          <a:srcRect t="4095"/>
          <a:stretch>
            <a:fillRect/>
          </a:stretch>
        </p:blipFill>
        <p:spPr bwMode="auto">
          <a:xfrm>
            <a:off x="1428728" y="1643050"/>
            <a:ext cx="5077823" cy="36433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13.3.1  NAT</a:t>
            </a:r>
            <a:r>
              <a:rPr lang="zh-CN" altLang="en-US" b="1" dirty="0" smtClean="0"/>
              <a:t>技术专业术语</a:t>
            </a:r>
            <a:endParaRPr lang="zh-CN" altLang="en-US" b="1" dirty="0"/>
          </a:p>
        </p:txBody>
      </p:sp>
      <p:graphicFrame>
        <p:nvGraphicFramePr>
          <p:cNvPr id="6" name="内容占位符 5"/>
          <p:cNvGraphicFramePr>
            <a:graphicFrameLocks noGrp="1"/>
          </p:cNvGraphicFramePr>
          <p:nvPr>
            <p:ph idx="1"/>
          </p:nvPr>
        </p:nvGraphicFramePr>
        <p:xfrm>
          <a:off x="571500" y="3857625"/>
          <a:ext cx="8001056" cy="2287905"/>
        </p:xfrm>
        <a:graphic>
          <a:graphicData uri="http://schemas.openxmlformats.org/drawingml/2006/table">
            <a:tbl>
              <a:tblPr/>
              <a:tblGrid>
                <a:gridCol w="1793266"/>
                <a:gridCol w="6207790"/>
              </a:tblGrid>
              <a:tr h="183515">
                <a:tc>
                  <a:txBody>
                    <a:bodyPr/>
                    <a:lstStyle/>
                    <a:p>
                      <a:pPr algn="ctr">
                        <a:spcAft>
                          <a:spcPts val="0"/>
                        </a:spcAft>
                      </a:pPr>
                      <a:r>
                        <a:rPr lang="zh-CN" sz="1400" b="1" kern="100" dirty="0">
                          <a:latin typeface="Arial" panose="020B0604020202020204"/>
                          <a:ea typeface="宋体" panose="02010600030101010101" pitchFamily="2" charset="-122"/>
                          <a:cs typeface="Arial" panose="020B0604020202020204"/>
                        </a:rPr>
                        <a:t>术语</a:t>
                      </a:r>
                      <a:endParaRPr lang="zh-CN" sz="1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CN" sz="1400" b="1" kern="100">
                          <a:latin typeface="Arial" panose="020B0604020202020204"/>
                          <a:ea typeface="宋体" panose="02010600030101010101" pitchFamily="2" charset="-122"/>
                          <a:cs typeface="Arial" panose="020B0604020202020204"/>
                        </a:rPr>
                        <a:t>定义</a:t>
                      </a:r>
                      <a:endParaRPr lang="zh-CN" sz="1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67665">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内部本地</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分配给内部网络中的主机的</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地址，通常这种地址来自</a:t>
                      </a:r>
                      <a:r>
                        <a:rPr lang="en-US" sz="1400" kern="100" dirty="0">
                          <a:latin typeface="Arial" panose="020B0604020202020204"/>
                          <a:ea typeface="宋体" panose="02010600030101010101" pitchFamily="2" charset="-122"/>
                        </a:rPr>
                        <a:t>RFC 1918</a:t>
                      </a:r>
                      <a:r>
                        <a:rPr lang="zh-CN" sz="1400" kern="100" dirty="0">
                          <a:latin typeface="Arial" panose="020B0604020202020204"/>
                          <a:ea typeface="宋体" panose="02010600030101010101" pitchFamily="2" charset="-122"/>
                          <a:cs typeface="Arial" panose="020B0604020202020204"/>
                        </a:rPr>
                        <a:t>指定的私有地址空间。</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410">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内部全局</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内部全局</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地址，对外代表一个或多个内部本地</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地址，通常这种地址来自全局惟一的地址空间，通常是</a:t>
                      </a:r>
                      <a:r>
                        <a:rPr lang="en-US" sz="1400" kern="100" dirty="0">
                          <a:latin typeface="Arial" panose="020B0604020202020204"/>
                          <a:ea typeface="宋体" panose="02010600030101010101" pitchFamily="2" charset="-122"/>
                        </a:rPr>
                        <a:t>ISP</a:t>
                      </a:r>
                      <a:r>
                        <a:rPr lang="zh-CN" sz="1400" kern="100" dirty="0">
                          <a:latin typeface="Arial" panose="020B0604020202020204"/>
                          <a:ea typeface="宋体" panose="02010600030101010101" pitchFamily="2" charset="-122"/>
                          <a:cs typeface="Arial" panose="020B0604020202020204"/>
                        </a:rPr>
                        <a:t>提供的。</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515">
                <a:tc>
                  <a:txBody>
                    <a:bodyPr/>
                    <a:lstStyle/>
                    <a:p>
                      <a:pPr algn="just">
                        <a:spcAft>
                          <a:spcPts val="0"/>
                        </a:spcAft>
                      </a:pPr>
                      <a:r>
                        <a:rPr lang="zh-CN" sz="1400" kern="100">
                          <a:latin typeface="Arial" panose="020B0604020202020204"/>
                          <a:ea typeface="宋体" panose="02010600030101010101" pitchFamily="2" charset="-122"/>
                          <a:cs typeface="Arial" panose="020B0604020202020204"/>
                        </a:rPr>
                        <a:t>外部全局</a:t>
                      </a:r>
                      <a:r>
                        <a:rPr lang="en-US" sz="1400" kern="100">
                          <a:latin typeface="Arial" panose="020B0604020202020204"/>
                          <a:ea typeface="宋体" panose="02010600030101010101" pitchFamily="2" charset="-122"/>
                        </a:rPr>
                        <a:t>IP</a:t>
                      </a:r>
                      <a:r>
                        <a:rPr lang="zh-CN" sz="1400" kern="100">
                          <a:latin typeface="Arial" panose="020B0604020202020204"/>
                          <a:ea typeface="宋体" panose="02010600030101010101" pitchFamily="2" charset="-122"/>
                          <a:cs typeface="Arial" panose="020B0604020202020204"/>
                        </a:rPr>
                        <a:t>地址</a:t>
                      </a:r>
                      <a:endParaRPr lang="zh-CN" sz="1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外部网络中的主机的</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地址，通常来自全局可路由的地址空间。</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665">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外部本地</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在内部网络中看到的外部主机的</a:t>
                      </a:r>
                      <a:r>
                        <a:rPr lang="en-US" sz="1400" kern="100" dirty="0">
                          <a:latin typeface="Arial" panose="020B0604020202020204"/>
                          <a:ea typeface="宋体" panose="02010600030101010101" pitchFamily="2" charset="-122"/>
                        </a:rPr>
                        <a:t>IP</a:t>
                      </a:r>
                      <a:r>
                        <a:rPr lang="zh-CN" sz="1400" kern="100" dirty="0" smtClean="0">
                          <a:latin typeface="Arial" panose="020B0604020202020204"/>
                          <a:ea typeface="宋体" panose="02010600030101010101" pitchFamily="2" charset="-122"/>
                          <a:cs typeface="Arial" panose="020B0604020202020204"/>
                        </a:rPr>
                        <a:t>地址</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75895">
                <a:tc>
                  <a:txBody>
                    <a:bodyPr/>
                    <a:lstStyle/>
                    <a:p>
                      <a:pPr algn="just">
                        <a:spcAft>
                          <a:spcPts val="0"/>
                        </a:spcAft>
                      </a:pPr>
                      <a:r>
                        <a:rPr lang="zh-CN" sz="1400" kern="100">
                          <a:latin typeface="Arial" panose="020B0604020202020204"/>
                          <a:ea typeface="宋体" panose="02010600030101010101" pitchFamily="2" charset="-122"/>
                          <a:cs typeface="Arial" panose="020B0604020202020204"/>
                        </a:rPr>
                        <a:t>简单转换条目</a:t>
                      </a:r>
                      <a:endParaRPr lang="zh-CN" sz="1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将一个</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地址映射到另一个</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地址（通常被称为网络地址转换）的转换条目。</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5285">
                <a:tc>
                  <a:txBody>
                    <a:bodyPr/>
                    <a:lstStyle/>
                    <a:p>
                      <a:pPr algn="just">
                        <a:spcAft>
                          <a:spcPts val="0"/>
                        </a:spcAft>
                      </a:pPr>
                      <a:r>
                        <a:rPr lang="zh-CN" sz="1400" kern="100">
                          <a:latin typeface="Arial" panose="020B0604020202020204"/>
                          <a:ea typeface="宋体" panose="02010600030101010101" pitchFamily="2" charset="-122"/>
                          <a:cs typeface="Arial" panose="020B0604020202020204"/>
                        </a:rPr>
                        <a:t>扩展转换条目</a:t>
                      </a:r>
                      <a:endParaRPr lang="zh-CN" sz="1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panose="020B0604020202020204"/>
                          <a:ea typeface="宋体" panose="02010600030101010101" pitchFamily="2" charset="-122"/>
                          <a:cs typeface="Arial" panose="020B0604020202020204"/>
                        </a:rPr>
                        <a:t>将一个</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地址和端口对映射到另一个</a:t>
                      </a:r>
                      <a:r>
                        <a:rPr lang="en-US" sz="1400" kern="100" dirty="0">
                          <a:latin typeface="Arial" panose="020B0604020202020204"/>
                          <a:ea typeface="宋体" panose="02010600030101010101" pitchFamily="2" charset="-122"/>
                        </a:rPr>
                        <a:t>IP</a:t>
                      </a:r>
                      <a:r>
                        <a:rPr lang="zh-CN" sz="1400" kern="100" dirty="0">
                          <a:latin typeface="Arial" panose="020B0604020202020204"/>
                          <a:ea typeface="宋体" panose="02010600030101010101" pitchFamily="2" charset="-122"/>
                          <a:cs typeface="Arial" panose="020B0604020202020204"/>
                        </a:rPr>
                        <a:t>地址和端口（通常被称为端口地址转换）对的转换条目。</a:t>
                      </a:r>
                      <a:endParaRPr lang="zh-CN" sz="1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pic>
        <p:nvPicPr>
          <p:cNvPr id="9245" name="Picture 2"/>
          <p:cNvPicPr>
            <a:picLocks noChangeAspect="1" noChangeArrowheads="1"/>
          </p:cNvPicPr>
          <p:nvPr/>
        </p:nvPicPr>
        <p:blipFill>
          <a:blip r:embed="rId1"/>
          <a:srcRect/>
          <a:stretch>
            <a:fillRect/>
          </a:stretch>
        </p:blipFill>
        <p:spPr bwMode="auto">
          <a:xfrm>
            <a:off x="1143000" y="1000125"/>
            <a:ext cx="6643688" cy="2774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endParaRPr lang="zh-CN" altLang="en-US" smtClean="0"/>
          </a:p>
        </p:txBody>
      </p:sp>
      <p:grpSp>
        <p:nvGrpSpPr>
          <p:cNvPr id="2" name="Group 5"/>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ln>
            <a:effectLst/>
          </p:spPr>
          <p:txBody>
            <a:bodyPr wrap="none" anchor="ctr"/>
            <a:lstStyle/>
            <a:p>
              <a:pPr>
                <a:defRPr/>
              </a:pPr>
              <a:endParaRPr lang="zh-CN" altLang="en-US"/>
            </a:p>
          </p:txBody>
        </p:sp>
        <p:pic>
          <p:nvPicPr>
            <p:cNvPr id="11270" name="Picture 7" descr="愿景"/>
            <p:cNvPicPr>
              <a:picLocks noChangeAspect="1" noChangeArrowheads="1"/>
            </p:cNvPicPr>
            <p:nvPr/>
          </p:nvPicPr>
          <p:blipFill>
            <a:blip r:embed="rId1"/>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ln>
          <a:effectLst/>
        </p:spPr>
        <p:txBody>
          <a:bodyPr/>
          <a:lstStyle/>
          <a:p>
            <a:pPr marL="342900" indent="-342900" algn="ctr">
              <a:defRPr/>
            </a:pPr>
            <a:r>
              <a:rPr lang="zh-CN" altLang="en-US" sz="2800" b="1" dirty="0" smtClean="0">
                <a:solidFill>
                  <a:schemeClr val="bg1"/>
                </a:solidFill>
                <a:effectLst>
                  <a:outerShdw blurRad="38100" dist="38100" dir="2700000" algn="tl">
                    <a:srgbClr val="C0C0C0"/>
                  </a:outerShdw>
                </a:effectLst>
              </a:rPr>
              <a:t>静态</a:t>
            </a:r>
            <a:r>
              <a:rPr lang="en-US" altLang="zh-CN" sz="2800" b="1" dirty="0" smtClean="0">
                <a:solidFill>
                  <a:schemeClr val="bg1"/>
                </a:solidFill>
                <a:effectLst>
                  <a:outerShdw blurRad="38100" dist="38100" dir="2700000" algn="tl">
                    <a:srgbClr val="C0C0C0"/>
                  </a:outerShdw>
                </a:effectLst>
              </a:rPr>
              <a:t>NAT</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静态</a:t>
            </a:r>
            <a:r>
              <a:rPr lang="en-US" dirty="0" smtClean="0"/>
              <a:t>NAT</a:t>
            </a:r>
            <a:r>
              <a:rPr lang="zh-CN" altLang="en-US" dirty="0" smtClean="0"/>
              <a:t>的工作过程</a:t>
            </a:r>
            <a:endParaRPr lang="zh-CN" altLang="en-US" dirty="0"/>
          </a:p>
        </p:txBody>
      </p:sp>
      <p:sp>
        <p:nvSpPr>
          <p:cNvPr id="3" name="内容占位符 2"/>
          <p:cNvSpPr>
            <a:spLocks noGrp="1"/>
          </p:cNvSpPr>
          <p:nvPr>
            <p:ph idx="1"/>
          </p:nvPr>
        </p:nvSpPr>
        <p:spPr>
          <a:xfrm>
            <a:off x="571473" y="4500570"/>
            <a:ext cx="7500990" cy="2020884"/>
          </a:xfrm>
        </p:spPr>
        <p:txBody>
          <a:bodyPr/>
          <a:lstStyle/>
          <a:p>
            <a:pPr marL="857250" lvl="1" indent="-457200">
              <a:defRPr/>
            </a:pPr>
            <a:r>
              <a:rPr lang="en-US" altLang="zh-CN" dirty="0" err="1" smtClean="0"/>
              <a:t>HostA</a:t>
            </a:r>
            <a:r>
              <a:rPr lang="zh-CN" altLang="en-US" dirty="0" smtClean="0"/>
              <a:t>发数据包给</a:t>
            </a:r>
            <a:r>
              <a:rPr lang="en-US" altLang="zh-CN" dirty="0" err="1" smtClean="0"/>
              <a:t>HostB</a:t>
            </a:r>
            <a:r>
              <a:rPr lang="zh-CN" altLang="en-US" dirty="0" smtClean="0"/>
              <a:t>，通过路由器时，源地址</a:t>
            </a:r>
            <a:r>
              <a:rPr lang="en-US" altLang="zh-CN" dirty="0" smtClean="0"/>
              <a:t>10.1.1.1</a:t>
            </a:r>
            <a:r>
              <a:rPr lang="zh-CN" altLang="en-US" dirty="0" smtClean="0"/>
              <a:t>被转换为</a:t>
            </a:r>
            <a:r>
              <a:rPr lang="en-US" altLang="zh-CN" dirty="0" smtClean="0"/>
              <a:t>172.2.2.2</a:t>
            </a:r>
            <a:endParaRPr lang="en-US" altLang="zh-CN" dirty="0" smtClean="0"/>
          </a:p>
          <a:p>
            <a:pPr marL="857250" lvl="1" indent="-457200">
              <a:defRPr/>
            </a:pPr>
            <a:r>
              <a:rPr lang="en-US" altLang="zh-CN" dirty="0" err="1" smtClean="0"/>
              <a:t>HostB</a:t>
            </a:r>
            <a:r>
              <a:rPr lang="zh-CN" altLang="en-US" dirty="0" smtClean="0"/>
              <a:t>回复</a:t>
            </a:r>
            <a:r>
              <a:rPr lang="en-US" altLang="zh-CN" dirty="0" err="1" smtClean="0"/>
              <a:t>HostA</a:t>
            </a:r>
            <a:r>
              <a:rPr lang="zh-CN" altLang="en-US" dirty="0" smtClean="0"/>
              <a:t>，通过路由器时，目的地址</a:t>
            </a:r>
            <a:r>
              <a:rPr lang="en-US" altLang="zh-CN" dirty="0" smtClean="0"/>
              <a:t>172.2.2.2</a:t>
            </a:r>
            <a:r>
              <a:rPr lang="zh-CN" altLang="en-US" dirty="0" smtClean="0"/>
              <a:t>被转换为</a:t>
            </a:r>
            <a:r>
              <a:rPr lang="en-US" altLang="zh-CN" dirty="0" smtClean="0"/>
              <a:t>10.1.1.1</a:t>
            </a:r>
            <a:endParaRPr lang="zh-CN" altLang="en-US" dirty="0"/>
          </a:p>
        </p:txBody>
      </p:sp>
      <p:pic>
        <p:nvPicPr>
          <p:cNvPr id="12292" name="Picture 2"/>
          <p:cNvPicPr>
            <a:picLocks noChangeAspect="1" noChangeArrowheads="1"/>
          </p:cNvPicPr>
          <p:nvPr/>
        </p:nvPicPr>
        <p:blipFill>
          <a:blip r:embed="rId1"/>
          <a:stretch>
            <a:fillRect/>
          </a:stretch>
        </p:blipFill>
        <p:spPr bwMode="auto">
          <a:xfrm>
            <a:off x="928662" y="1000108"/>
            <a:ext cx="7539034" cy="36385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配置静态</a:t>
            </a:r>
            <a:r>
              <a:rPr lang="en-US" dirty="0" smtClean="0"/>
              <a:t>NAT</a:t>
            </a:r>
            <a:endParaRPr lang="zh-CN" altLang="en-US" dirty="0"/>
          </a:p>
        </p:txBody>
      </p:sp>
      <p:sp>
        <p:nvSpPr>
          <p:cNvPr id="3" name="内容占位符 2"/>
          <p:cNvSpPr>
            <a:spLocks noGrp="1"/>
          </p:cNvSpPr>
          <p:nvPr>
            <p:ph idx="1"/>
          </p:nvPr>
        </p:nvSpPr>
        <p:spPr>
          <a:xfrm>
            <a:off x="285720" y="1357298"/>
            <a:ext cx="8501122" cy="4643470"/>
          </a:xfrm>
        </p:spPr>
        <p:txBody>
          <a:bodyPr/>
          <a:lstStyle/>
          <a:p>
            <a:pPr>
              <a:defRPr/>
            </a:pPr>
            <a:r>
              <a:rPr lang="zh-CN" altLang="en-US" b="1" dirty="0" smtClean="0"/>
              <a:t>配置静态内部源地址转换</a:t>
            </a:r>
            <a:endParaRPr lang="en-US" altLang="zh-CN" dirty="0" smtClean="0"/>
          </a:p>
          <a:p>
            <a:pPr lvl="1">
              <a:defRPr/>
            </a:pPr>
            <a:r>
              <a:rPr lang="zh-CN" altLang="en-US" dirty="0" smtClean="0"/>
              <a:t>指定一个内部接口和一个外部接口</a:t>
            </a:r>
            <a:endParaRPr lang="en-US" altLang="zh-CN" dirty="0" smtClean="0"/>
          </a:p>
          <a:p>
            <a:pPr lvl="2">
              <a:defRPr/>
            </a:pPr>
            <a:r>
              <a:rPr lang="en-GB" altLang="zh-CN" b="1" dirty="0" smtClean="0">
                <a:effectLst/>
                <a:ea typeface="宋体" panose="02010600030101010101" pitchFamily="2" charset="-122"/>
              </a:rPr>
              <a:t>(</a:t>
            </a:r>
            <a:r>
              <a:rPr lang="en-GB" altLang="zh-CN" b="1" dirty="0" err="1" smtClean="0">
                <a:effectLst/>
                <a:ea typeface="宋体" panose="02010600030101010101" pitchFamily="2" charset="-122"/>
              </a:rPr>
              <a:t>config</a:t>
            </a:r>
            <a:r>
              <a:rPr lang="en-US" altLang="zh-CN" b="1" dirty="0" smtClean="0">
                <a:effectLst/>
                <a:ea typeface="宋体" panose="02010600030101010101" pitchFamily="2" charset="-122"/>
              </a:rPr>
              <a:t>-if</a:t>
            </a:r>
            <a:r>
              <a:rPr lang="en-GB" altLang="zh-CN" b="1" dirty="0" smtClean="0">
                <a:effectLst/>
                <a:ea typeface="宋体" panose="02010600030101010101" pitchFamily="2" charset="-122"/>
              </a:rPr>
              <a:t>)#</a:t>
            </a:r>
            <a:r>
              <a:rPr lang="en-US" b="1" dirty="0" smtClean="0">
                <a:effectLst/>
              </a:rPr>
              <a:t> </a:t>
            </a:r>
            <a:r>
              <a:rPr lang="en-US" b="1" dirty="0" err="1" smtClean="0">
                <a:effectLst/>
              </a:rPr>
              <a:t>ip</a:t>
            </a:r>
            <a:r>
              <a:rPr lang="en-US" b="1" dirty="0" smtClean="0">
                <a:effectLst/>
              </a:rPr>
              <a:t> </a:t>
            </a:r>
            <a:r>
              <a:rPr lang="en-US" b="1" dirty="0" err="1" smtClean="0">
                <a:effectLst/>
              </a:rPr>
              <a:t>nat</a:t>
            </a:r>
            <a:r>
              <a:rPr lang="en-US" dirty="0" smtClean="0">
                <a:effectLst/>
              </a:rPr>
              <a:t> { </a:t>
            </a:r>
            <a:r>
              <a:rPr lang="en-US" b="1" dirty="0" smtClean="0">
                <a:effectLst/>
              </a:rPr>
              <a:t>inside </a:t>
            </a:r>
            <a:r>
              <a:rPr lang="en-US" dirty="0" smtClean="0">
                <a:effectLst/>
              </a:rPr>
              <a:t>| </a:t>
            </a:r>
            <a:r>
              <a:rPr lang="en-US" b="1" dirty="0" smtClean="0">
                <a:effectLst/>
              </a:rPr>
              <a:t>outside </a:t>
            </a:r>
            <a:r>
              <a:rPr lang="en-US" dirty="0" smtClean="0">
                <a:effectLst/>
              </a:rPr>
              <a:t>} </a:t>
            </a:r>
            <a:endParaRPr lang="en-US" altLang="zh-CN" dirty="0" smtClean="0"/>
          </a:p>
          <a:p>
            <a:pPr lvl="1">
              <a:defRPr/>
            </a:pPr>
            <a:r>
              <a:rPr lang="zh-CN" altLang="en-US" dirty="0" smtClean="0"/>
              <a:t>配置静态转换条目</a:t>
            </a:r>
            <a:endParaRPr lang="en-US" altLang="zh-CN" dirty="0" smtClean="0"/>
          </a:p>
          <a:p>
            <a:pPr lvl="2">
              <a:defRPr/>
            </a:pPr>
            <a:r>
              <a:rPr lang="en-GB" altLang="zh-CN" b="1" dirty="0" smtClean="0">
                <a:effectLst/>
                <a:ea typeface="宋体" panose="02010600030101010101" pitchFamily="2" charset="-122"/>
              </a:rPr>
              <a:t>(</a:t>
            </a:r>
            <a:r>
              <a:rPr lang="en-GB" altLang="zh-CN" b="1" dirty="0" err="1" smtClean="0">
                <a:effectLst/>
                <a:ea typeface="宋体" panose="02010600030101010101" pitchFamily="2" charset="-122"/>
              </a:rPr>
              <a:t>config</a:t>
            </a:r>
            <a:r>
              <a:rPr lang="en-GB" altLang="zh-CN" b="1" dirty="0" smtClean="0">
                <a:effectLst/>
                <a:ea typeface="宋体" panose="02010600030101010101" pitchFamily="2" charset="-122"/>
              </a:rPr>
              <a:t>)#</a:t>
            </a:r>
            <a:r>
              <a:rPr lang="en-US" b="1" dirty="0" err="1" smtClean="0">
                <a:effectLst/>
              </a:rPr>
              <a:t>ip</a:t>
            </a:r>
            <a:r>
              <a:rPr lang="en-US" b="1" dirty="0" smtClean="0">
                <a:effectLst/>
              </a:rPr>
              <a:t> </a:t>
            </a:r>
            <a:r>
              <a:rPr lang="en-US" b="1" dirty="0" err="1" smtClean="0">
                <a:effectLst/>
              </a:rPr>
              <a:t>nat</a:t>
            </a:r>
            <a:r>
              <a:rPr lang="en-US" b="1" dirty="0" smtClean="0">
                <a:effectLst/>
              </a:rPr>
              <a:t> inside source static</a:t>
            </a:r>
            <a:r>
              <a:rPr lang="en-US" dirty="0" smtClean="0">
                <a:effectLst/>
              </a:rPr>
              <a:t> </a:t>
            </a:r>
            <a:r>
              <a:rPr lang="en-US" i="1" dirty="0" smtClean="0">
                <a:effectLst/>
              </a:rPr>
              <a:t>local-</a:t>
            </a:r>
            <a:r>
              <a:rPr lang="en-US" i="1" dirty="0" err="1" smtClean="0">
                <a:effectLst/>
              </a:rPr>
              <a:t>ip</a:t>
            </a:r>
            <a:r>
              <a:rPr lang="en-US" i="1" dirty="0" smtClean="0">
                <a:effectLst/>
              </a:rPr>
              <a:t> </a:t>
            </a:r>
            <a:r>
              <a:rPr lang="en-US" dirty="0" smtClean="0">
                <a:effectLst/>
              </a:rPr>
              <a:t>{</a:t>
            </a:r>
            <a:r>
              <a:rPr lang="en-US" i="1" dirty="0" smtClean="0">
                <a:effectLst/>
              </a:rPr>
              <a:t> </a:t>
            </a:r>
            <a:r>
              <a:rPr lang="en-US" b="1" dirty="0" smtClean="0">
                <a:effectLst/>
              </a:rPr>
              <a:t>interface</a:t>
            </a:r>
            <a:r>
              <a:rPr lang="en-US" i="1" dirty="0" smtClean="0">
                <a:effectLst/>
              </a:rPr>
              <a:t> </a:t>
            </a:r>
            <a:r>
              <a:rPr lang="en-US" i="1" dirty="0" err="1" smtClean="0">
                <a:effectLst/>
              </a:rPr>
              <a:t>interface</a:t>
            </a:r>
            <a:r>
              <a:rPr lang="en-US" i="1" dirty="0" smtClean="0">
                <a:effectLst/>
              </a:rPr>
              <a:t> | global-</a:t>
            </a:r>
            <a:r>
              <a:rPr lang="en-US" i="1" dirty="0" err="1" smtClean="0">
                <a:effectLst/>
              </a:rPr>
              <a:t>ip</a:t>
            </a:r>
            <a:r>
              <a:rPr lang="en-US" i="1" dirty="0" smtClean="0">
                <a:effectLst/>
              </a:rPr>
              <a:t> </a:t>
            </a:r>
            <a:r>
              <a:rPr lang="en-US" dirty="0" smtClean="0">
                <a:effectLst/>
              </a:rPr>
              <a:t>}</a:t>
            </a:r>
            <a:endParaRPr lang="en-US" dirty="0" smtClean="0">
              <a:effectLst/>
            </a:endParaRPr>
          </a:p>
          <a:p>
            <a:pPr>
              <a:defRPr/>
            </a:pPr>
            <a:r>
              <a:rPr lang="zh-CN" altLang="en-US" b="1" dirty="0" smtClean="0"/>
              <a:t>配置静态端口地址转换</a:t>
            </a:r>
            <a:endParaRPr lang="en-US" altLang="zh-CN" b="1" dirty="0" smtClean="0"/>
          </a:p>
          <a:p>
            <a:pPr lvl="1">
              <a:defRPr/>
            </a:pPr>
            <a:r>
              <a:rPr lang="zh-CN" altLang="en-US" dirty="0" smtClean="0"/>
              <a:t>指定一个内部接口和一个外部接口</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US" altLang="zh-CN" b="1" dirty="0" smtClean="0">
                <a:ea typeface="宋体" panose="02010600030101010101" pitchFamily="2" charset="-122"/>
              </a:rPr>
              <a:t>-if</a:t>
            </a:r>
            <a:r>
              <a:rPr lang="en-GB" altLang="zh-CN" b="1" dirty="0" smtClean="0">
                <a:ea typeface="宋体" panose="02010600030101010101" pitchFamily="2" charset="-122"/>
              </a:rPr>
              <a:t>)#</a:t>
            </a:r>
            <a:r>
              <a:rPr lang="en-US" b="1" dirty="0" smtClean="0"/>
              <a:t> </a:t>
            </a:r>
            <a:r>
              <a:rPr lang="en-US" b="1" dirty="0" err="1" smtClean="0"/>
              <a:t>ip</a:t>
            </a:r>
            <a:r>
              <a:rPr lang="en-US" b="1" dirty="0" smtClean="0"/>
              <a:t> </a:t>
            </a:r>
            <a:r>
              <a:rPr lang="en-US" b="1" dirty="0" err="1" smtClean="0"/>
              <a:t>nat</a:t>
            </a:r>
            <a:r>
              <a:rPr lang="en-US" dirty="0" smtClean="0"/>
              <a:t> { </a:t>
            </a:r>
            <a:r>
              <a:rPr lang="en-US" b="1" dirty="0" smtClean="0"/>
              <a:t>inside </a:t>
            </a:r>
            <a:r>
              <a:rPr lang="en-US" dirty="0" smtClean="0"/>
              <a:t>| </a:t>
            </a:r>
            <a:r>
              <a:rPr lang="en-US" b="1" dirty="0" smtClean="0"/>
              <a:t>outside </a:t>
            </a:r>
            <a:r>
              <a:rPr lang="en-US" dirty="0" smtClean="0"/>
              <a:t>} </a:t>
            </a:r>
            <a:endParaRPr lang="en-US" dirty="0" smtClean="0"/>
          </a:p>
          <a:p>
            <a:pPr lvl="1">
              <a:defRPr/>
            </a:pPr>
            <a:r>
              <a:rPr lang="zh-CN" altLang="en-US" dirty="0" smtClean="0"/>
              <a:t>配置静态端口转换条目</a:t>
            </a:r>
            <a:endParaRPr lang="en-US" altLang="zh-CN" dirty="0" smtClean="0"/>
          </a:p>
          <a:p>
            <a:pPr lvl="2">
              <a:defRPr/>
            </a:pPr>
            <a:r>
              <a:rPr lang="en-GB" altLang="zh-CN" b="1" dirty="0" smtClean="0">
                <a:effectLst/>
                <a:ea typeface="宋体" panose="02010600030101010101" pitchFamily="2" charset="-122"/>
              </a:rPr>
              <a:t>(</a:t>
            </a:r>
            <a:r>
              <a:rPr lang="en-GB" altLang="zh-CN" b="1" dirty="0" err="1" smtClean="0">
                <a:effectLst/>
                <a:ea typeface="宋体" panose="02010600030101010101" pitchFamily="2" charset="-122"/>
              </a:rPr>
              <a:t>config</a:t>
            </a:r>
            <a:r>
              <a:rPr lang="en-GB" altLang="zh-CN" b="1" dirty="0" smtClean="0">
                <a:effectLst/>
                <a:ea typeface="宋体" panose="02010600030101010101" pitchFamily="2" charset="-122"/>
              </a:rPr>
              <a:t>)# </a:t>
            </a:r>
            <a:r>
              <a:rPr lang="en-US" b="1" dirty="0" err="1" smtClean="0">
                <a:effectLst/>
              </a:rPr>
              <a:t>ip</a:t>
            </a:r>
            <a:r>
              <a:rPr lang="en-US" b="1" dirty="0" smtClean="0">
                <a:effectLst/>
              </a:rPr>
              <a:t> </a:t>
            </a:r>
            <a:r>
              <a:rPr lang="en-US" b="1" dirty="0" err="1" smtClean="0">
                <a:effectLst/>
              </a:rPr>
              <a:t>nat</a:t>
            </a:r>
            <a:r>
              <a:rPr lang="en-US" b="1" dirty="0" smtClean="0">
                <a:effectLst/>
              </a:rPr>
              <a:t> inside source static</a:t>
            </a:r>
            <a:r>
              <a:rPr lang="en-US" dirty="0" smtClean="0">
                <a:effectLst/>
              </a:rPr>
              <a:t> { </a:t>
            </a:r>
            <a:r>
              <a:rPr lang="en-US" b="1" dirty="0" err="1" smtClean="0">
                <a:effectLst/>
              </a:rPr>
              <a:t>tcp</a:t>
            </a:r>
            <a:r>
              <a:rPr lang="en-US" dirty="0" smtClean="0">
                <a:effectLst/>
              </a:rPr>
              <a:t> | </a:t>
            </a:r>
            <a:r>
              <a:rPr lang="en-US" b="1" dirty="0" err="1" smtClean="0">
                <a:effectLst/>
              </a:rPr>
              <a:t>udp</a:t>
            </a:r>
            <a:r>
              <a:rPr lang="en-US" b="1" dirty="0" smtClean="0">
                <a:effectLst/>
              </a:rPr>
              <a:t> </a:t>
            </a:r>
            <a:r>
              <a:rPr lang="en-US" dirty="0" smtClean="0">
                <a:effectLst/>
              </a:rPr>
              <a:t>}</a:t>
            </a:r>
            <a:r>
              <a:rPr lang="en-US" i="1" dirty="0" smtClean="0">
                <a:effectLst/>
              </a:rPr>
              <a:t> local-</a:t>
            </a:r>
            <a:r>
              <a:rPr lang="en-US" i="1" dirty="0" err="1" smtClean="0">
                <a:effectLst/>
              </a:rPr>
              <a:t>ip</a:t>
            </a:r>
            <a:r>
              <a:rPr lang="en-US" i="1" dirty="0" smtClean="0">
                <a:effectLst/>
              </a:rPr>
              <a:t> local-port  </a:t>
            </a:r>
            <a:r>
              <a:rPr lang="en-US" dirty="0" smtClean="0">
                <a:effectLst/>
              </a:rPr>
              <a:t>{</a:t>
            </a:r>
            <a:r>
              <a:rPr lang="en-US" i="1" dirty="0" smtClean="0">
                <a:effectLst/>
              </a:rPr>
              <a:t> </a:t>
            </a:r>
            <a:r>
              <a:rPr lang="en-US" b="1" dirty="0" smtClean="0">
                <a:effectLst/>
              </a:rPr>
              <a:t>interface</a:t>
            </a:r>
            <a:r>
              <a:rPr lang="en-US" i="1" dirty="0" smtClean="0">
                <a:effectLst/>
              </a:rPr>
              <a:t> </a:t>
            </a:r>
            <a:r>
              <a:rPr lang="en-US" i="1" dirty="0" err="1" smtClean="0">
                <a:effectLst/>
              </a:rPr>
              <a:t>interface</a:t>
            </a:r>
            <a:r>
              <a:rPr lang="en-US" i="1" dirty="0" smtClean="0">
                <a:effectLst/>
              </a:rPr>
              <a:t> | global-</a:t>
            </a:r>
            <a:r>
              <a:rPr lang="en-US" i="1" dirty="0" err="1" smtClean="0">
                <a:effectLst/>
              </a:rPr>
              <a:t>ip</a:t>
            </a:r>
            <a:r>
              <a:rPr lang="en-US" i="1" dirty="0" smtClean="0">
                <a:effectLst/>
              </a:rPr>
              <a:t> </a:t>
            </a:r>
            <a:r>
              <a:rPr lang="en-US" dirty="0" smtClean="0">
                <a:effectLst/>
              </a:rPr>
              <a:t>}</a:t>
            </a:r>
            <a:r>
              <a:rPr lang="en-US" i="1" dirty="0" smtClean="0">
                <a:effectLst/>
              </a:rPr>
              <a:t> global-port</a:t>
            </a:r>
            <a:endParaRPr lang="en-GB" i="1" dirty="0" smtClean="0">
              <a:effectLst/>
              <a:latin typeface="Arial" panose="020B0604020202020204" pitchFamily="34" charset="0"/>
              <a:ea typeface="宋体" panose="02010600030101010101" pitchFamily="2" charset="-122"/>
              <a:cs typeface="Arial" panose="020B0604020202020204" pitchFamily="34" charset="0"/>
            </a:endParaRPr>
          </a:p>
          <a:p>
            <a:pPr lvl="1">
              <a:defRPr/>
            </a:pPr>
            <a:endParaRPr lang="en-US" dirty="0" smtClean="0">
              <a:effectLst/>
            </a:endParaRPr>
          </a:p>
          <a:p>
            <a:pPr lvl="1">
              <a:buNone/>
              <a:defRPr/>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配置静态</a:t>
            </a:r>
            <a:r>
              <a:rPr lang="en-US" dirty="0" smtClean="0"/>
              <a:t>NAT</a:t>
            </a:r>
            <a:r>
              <a:rPr lang="zh-CN" altLang="en-US" dirty="0" smtClean="0"/>
              <a:t>示例</a:t>
            </a:r>
            <a:endParaRPr lang="zh-CN" altLang="en-US" dirty="0"/>
          </a:p>
        </p:txBody>
      </p:sp>
      <p:sp>
        <p:nvSpPr>
          <p:cNvPr id="3" name="内容占位符 2"/>
          <p:cNvSpPr>
            <a:spLocks noGrp="1"/>
          </p:cNvSpPr>
          <p:nvPr>
            <p:ph idx="1"/>
          </p:nvPr>
        </p:nvSpPr>
        <p:spPr>
          <a:xfrm>
            <a:off x="457200" y="4500570"/>
            <a:ext cx="8291513" cy="1714512"/>
          </a:xfrm>
        </p:spPr>
        <p:txBody>
          <a:bodyPr/>
          <a:lstStyle/>
          <a:p>
            <a:pPr lvl="1">
              <a:lnSpc>
                <a:spcPct val="100000"/>
              </a:lnSpc>
            </a:pPr>
            <a:r>
              <a:rPr lang="en-US" altLang="zh-CN" dirty="0" smtClean="0"/>
              <a:t>(</a:t>
            </a:r>
            <a:r>
              <a:rPr lang="en-US" altLang="zh-CN" dirty="0" err="1" smtClean="0"/>
              <a:t>config</a:t>
            </a:r>
            <a:r>
              <a:rPr lang="en-US" altLang="zh-CN" dirty="0" smtClean="0"/>
              <a:t>)#interface f0/0</a:t>
            </a:r>
            <a:endParaRPr lang="en-US" altLang="zh-CN" dirty="0" smtClean="0"/>
          </a:p>
          <a:p>
            <a:pPr lvl="1">
              <a:lnSpc>
                <a:spcPct val="100000"/>
              </a:lnSpc>
            </a:pPr>
            <a:r>
              <a:rPr lang="en-US" altLang="zh-CN" dirty="0" smtClean="0"/>
              <a:t>(</a:t>
            </a:r>
            <a:r>
              <a:rPr lang="en-US" altLang="zh-CN" dirty="0" err="1" smtClean="0"/>
              <a:t>config</a:t>
            </a:r>
            <a:r>
              <a:rPr lang="en-US" altLang="zh-CN" dirty="0" smtClean="0"/>
              <a:t>-if)#</a:t>
            </a:r>
            <a:r>
              <a:rPr lang="en-US" altLang="zh-CN" dirty="0" err="1" smtClean="0"/>
              <a:t>ip</a:t>
            </a:r>
            <a:r>
              <a:rPr lang="en-US" altLang="zh-CN" dirty="0" smtClean="0"/>
              <a:t> </a:t>
            </a:r>
            <a:r>
              <a:rPr lang="en-US" altLang="zh-CN" dirty="0" err="1" smtClean="0"/>
              <a:t>nat</a:t>
            </a:r>
            <a:r>
              <a:rPr lang="en-US" altLang="zh-CN" dirty="0" smtClean="0"/>
              <a:t> inside</a:t>
            </a:r>
            <a:endParaRPr lang="en-US" altLang="zh-CN" dirty="0" smtClean="0"/>
          </a:p>
          <a:p>
            <a:pPr lvl="1">
              <a:lnSpc>
                <a:spcPct val="100000"/>
              </a:lnSpc>
            </a:pPr>
            <a:r>
              <a:rPr lang="en-US" altLang="zh-CN" dirty="0" smtClean="0"/>
              <a:t>(</a:t>
            </a:r>
            <a:r>
              <a:rPr lang="en-US" altLang="zh-CN" dirty="0" err="1" smtClean="0"/>
              <a:t>config</a:t>
            </a:r>
            <a:r>
              <a:rPr lang="en-US" altLang="zh-CN" dirty="0" smtClean="0"/>
              <a:t>)#interface serial2/0</a:t>
            </a:r>
            <a:endParaRPr lang="en-US" altLang="zh-CN" dirty="0" smtClean="0"/>
          </a:p>
          <a:p>
            <a:pPr lvl="1">
              <a:lnSpc>
                <a:spcPct val="100000"/>
              </a:lnSpc>
            </a:pPr>
            <a:r>
              <a:rPr lang="en-US" altLang="zh-CN" dirty="0" smtClean="0"/>
              <a:t>(</a:t>
            </a:r>
            <a:r>
              <a:rPr lang="en-US" altLang="zh-CN" dirty="0" err="1" smtClean="0"/>
              <a:t>config</a:t>
            </a:r>
            <a:r>
              <a:rPr lang="en-US" altLang="zh-CN" dirty="0" smtClean="0"/>
              <a:t>-if)#</a:t>
            </a:r>
            <a:r>
              <a:rPr lang="en-US" altLang="zh-CN" dirty="0" err="1" smtClean="0"/>
              <a:t>ip</a:t>
            </a:r>
            <a:r>
              <a:rPr lang="en-US" altLang="zh-CN" dirty="0" smtClean="0"/>
              <a:t> </a:t>
            </a:r>
            <a:r>
              <a:rPr lang="en-US" altLang="zh-CN" dirty="0" err="1" smtClean="0"/>
              <a:t>nat</a:t>
            </a:r>
            <a:r>
              <a:rPr lang="en-US" altLang="zh-CN" dirty="0" smtClean="0"/>
              <a:t> outside</a:t>
            </a:r>
            <a:endParaRPr lang="en-US" altLang="zh-CN" dirty="0" smtClean="0"/>
          </a:p>
          <a:p>
            <a:pPr lvl="1">
              <a:lnSpc>
                <a:spcPct val="100000"/>
              </a:lnSpc>
            </a:pPr>
            <a:r>
              <a:rPr lang="en-US" altLang="zh-CN" dirty="0" smtClean="0"/>
              <a:t>(</a:t>
            </a:r>
            <a:r>
              <a:rPr lang="en-US" altLang="zh-CN" dirty="0" err="1" smtClean="0"/>
              <a:t>config</a:t>
            </a:r>
            <a:r>
              <a:rPr lang="en-US" altLang="zh-CN" dirty="0" smtClean="0"/>
              <a:t>)#</a:t>
            </a:r>
            <a:r>
              <a:rPr lang="en-US" altLang="zh-CN" dirty="0" err="1" smtClean="0"/>
              <a:t>ip</a:t>
            </a:r>
            <a:r>
              <a:rPr lang="en-US" altLang="zh-CN" dirty="0" smtClean="0"/>
              <a:t> </a:t>
            </a:r>
            <a:r>
              <a:rPr lang="en-US" altLang="zh-CN" dirty="0" err="1" smtClean="0"/>
              <a:t>nat</a:t>
            </a:r>
            <a:r>
              <a:rPr lang="en-US" altLang="zh-CN" dirty="0" smtClean="0"/>
              <a:t> inside source static 10.1.1.1   172.2.2.2</a:t>
            </a:r>
            <a:endParaRPr lang="en-US" altLang="zh-CN" dirty="0" smtClean="0"/>
          </a:p>
          <a:p>
            <a:pPr lvl="1"/>
            <a:endParaRPr lang="en-US" altLang="zh-CN" dirty="0" smtClean="0"/>
          </a:p>
          <a:p>
            <a:endParaRPr lang="zh-CN" altLang="en-US" dirty="0"/>
          </a:p>
        </p:txBody>
      </p:sp>
      <p:pic>
        <p:nvPicPr>
          <p:cNvPr id="4" name="Picture 2"/>
          <p:cNvPicPr>
            <a:picLocks noChangeAspect="1" noChangeArrowheads="1"/>
          </p:cNvPicPr>
          <p:nvPr/>
        </p:nvPicPr>
        <p:blipFill>
          <a:blip r:embed="rId1"/>
          <a:stretch>
            <a:fillRect/>
          </a:stretch>
        </p:blipFill>
        <p:spPr bwMode="auto">
          <a:xfrm>
            <a:off x="1428728" y="1000108"/>
            <a:ext cx="7038968" cy="339723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smtClean="0"/>
              <a:t>【</a:t>
            </a:r>
            <a:r>
              <a:rPr lang="zh-CN" altLang="en-US" b="1" dirty="0" smtClean="0"/>
              <a:t>单元背景</a:t>
            </a:r>
            <a:r>
              <a:rPr lang="en-US" altLang="zh-CN" b="1" dirty="0" smtClean="0"/>
              <a:t>】</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49" name="Object 1"/>
          <p:cNvGraphicFramePr>
            <a:graphicFrameLocks noChangeAspect="1"/>
          </p:cNvGraphicFramePr>
          <p:nvPr/>
        </p:nvGraphicFramePr>
        <p:xfrm>
          <a:off x="1142976" y="1357298"/>
          <a:ext cx="6929486" cy="4546184"/>
        </p:xfrm>
        <a:graphic>
          <a:graphicData uri="http://schemas.openxmlformats.org/presentationml/2006/ole">
            <mc:AlternateContent xmlns:mc="http://schemas.openxmlformats.org/markup-compatibility/2006">
              <mc:Choice xmlns:v="urn:schemas-microsoft-com:vml" Requires="v">
                <p:oleObj spid="_x0000_s1025" name="Visio" r:id="rId1" imgW="10820400" imgH="6692900" progId="Visio.Drawing.11">
                  <p:embed/>
                </p:oleObj>
              </mc:Choice>
              <mc:Fallback>
                <p:oleObj name="Visio" r:id="rId1" imgW="10820400" imgH="6692900" progId="Visio.Drawing.11">
                  <p:embed/>
                  <p:pic>
                    <p:nvPicPr>
                      <p:cNvPr id="0" name="图片 1024"/>
                      <p:cNvPicPr>
                        <a:picLocks noChangeAspect="1"/>
                      </p:cNvPicPr>
                      <p:nvPr/>
                    </p:nvPicPr>
                    <p:blipFill>
                      <a:blip r:embed="rId2"/>
                      <a:stretch>
                        <a:fillRect/>
                      </a:stretch>
                    </p:blipFill>
                    <p:spPr>
                      <a:xfrm>
                        <a:off x="1142976" y="1357298"/>
                        <a:ext cx="6929486" cy="4546184"/>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endParaRPr lang="zh-CN" altLang="en-US" smtClean="0"/>
          </a:p>
        </p:txBody>
      </p:sp>
      <p:grpSp>
        <p:nvGrpSpPr>
          <p:cNvPr id="2" name="Group 5"/>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ln>
            <a:effectLst/>
          </p:spPr>
          <p:txBody>
            <a:bodyPr wrap="none" anchor="ctr"/>
            <a:lstStyle/>
            <a:p>
              <a:pPr>
                <a:defRPr/>
              </a:pPr>
              <a:endParaRPr lang="zh-CN" altLang="en-US"/>
            </a:p>
          </p:txBody>
        </p:sp>
        <p:pic>
          <p:nvPicPr>
            <p:cNvPr id="11270" name="Picture 7" descr="愿景"/>
            <p:cNvPicPr>
              <a:picLocks noChangeAspect="1" noChangeArrowheads="1"/>
            </p:cNvPicPr>
            <p:nvPr/>
          </p:nvPicPr>
          <p:blipFill>
            <a:blip r:embed="rId1"/>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ln>
          <a:effectLst/>
        </p:spPr>
        <p:txBody>
          <a:bodyPr/>
          <a:lstStyle/>
          <a:p>
            <a:pPr marL="342900" indent="-342900" algn="ctr">
              <a:defRPr/>
            </a:pPr>
            <a:r>
              <a:rPr lang="zh-CN" altLang="en-US" sz="2800" b="1" dirty="0" smtClean="0">
                <a:solidFill>
                  <a:schemeClr val="bg1"/>
                </a:solidFill>
                <a:effectLst>
                  <a:outerShdw blurRad="38100" dist="38100" dir="2700000" algn="tl">
                    <a:srgbClr val="C0C0C0"/>
                  </a:outerShdw>
                </a:effectLst>
              </a:rPr>
              <a:t>动态</a:t>
            </a:r>
            <a:r>
              <a:rPr lang="en-US" altLang="zh-CN" sz="2800" b="1" dirty="0" smtClean="0">
                <a:solidFill>
                  <a:schemeClr val="bg1"/>
                </a:solidFill>
                <a:effectLst>
                  <a:outerShdw blurRad="38100" dist="38100" dir="2700000" algn="tl">
                    <a:srgbClr val="C0C0C0"/>
                  </a:outerShdw>
                </a:effectLst>
              </a:rPr>
              <a:t>NAT</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VCG41N1362921082 (1)"/>
          <p:cNvPicPr>
            <a:picLocks noChangeAspect="1"/>
          </p:cNvPicPr>
          <p:nvPr>
            <p:custDataLst>
              <p:tags r:id="rId1"/>
            </p:custDataLst>
          </p:nvPr>
        </p:nvPicPr>
        <p:blipFill>
          <a:blip r:embed="rId2"/>
          <a:srcRect t="19005" b="19005"/>
          <a:stretch>
            <a:fillRect/>
          </a:stretch>
        </p:blipFill>
        <p:spPr>
          <a:xfrm>
            <a:off x="-11906" y="859155"/>
            <a:ext cx="9155906" cy="3001804"/>
          </a:xfrm>
          <a:prstGeom prst="rect">
            <a:avLst/>
          </a:prstGeom>
        </p:spPr>
      </p:pic>
      <p:sp>
        <p:nvSpPr>
          <p:cNvPr id="16" name="矩形: 圆角 4"/>
          <p:cNvSpPr/>
          <p:nvPr>
            <p:custDataLst>
              <p:tags r:id="rId3"/>
            </p:custDataLst>
          </p:nvPr>
        </p:nvSpPr>
        <p:spPr>
          <a:xfrm>
            <a:off x="1164431" y="3429000"/>
            <a:ext cx="6813233" cy="2182654"/>
          </a:xfrm>
          <a:prstGeom prst="roundRect">
            <a:avLst>
              <a:gd name="adj" fmla="val 0"/>
            </a:avLst>
          </a:prstGeom>
          <a:solidFill>
            <a:srgbClr val="FFFFFF">
              <a:alpha val="90000"/>
            </a:srgbClr>
          </a:solidFill>
          <a:ln w="6350">
            <a:solidFill>
              <a:schemeClr val="accent1">
                <a:alpha val="5000"/>
              </a:schemeClr>
            </a:solidFill>
          </a:ln>
          <a:effectLst>
            <a:outerShdw blurRad="127000" dist="25400" dir="2700000" algn="tl"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sz="1350" dirty="0">
              <a:solidFill>
                <a:schemeClr val="dk1"/>
              </a:solidFill>
              <a:sym typeface="+mn-ea"/>
            </a:endParaRPr>
          </a:p>
        </p:txBody>
      </p:sp>
      <p:sp>
        <p:nvSpPr>
          <p:cNvPr id="20" name="圆角矩形 19"/>
          <p:cNvSpPr/>
          <p:nvPr>
            <p:custDataLst>
              <p:tags r:id="rId4"/>
            </p:custDataLst>
          </p:nvPr>
        </p:nvSpPr>
        <p:spPr>
          <a:xfrm>
            <a:off x="4185285" y="5085874"/>
            <a:ext cx="772001" cy="247650"/>
          </a:xfrm>
          <a:prstGeom prst="roundRect">
            <a:avLst>
              <a:gd name="adj" fmla="val 50000"/>
            </a:avLst>
          </a:prstGeom>
          <a:gradFill>
            <a:gsLst>
              <a:gs pos="15000">
                <a:schemeClr val="accent1">
                  <a:lumMod val="60000"/>
                  <a:lumOff val="40000"/>
                </a:schemeClr>
              </a:gs>
              <a:gs pos="100000">
                <a:schemeClr val="accent1"/>
              </a:gs>
            </a:gsLst>
            <a:lin ang="36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endParaRPr>
          </a:p>
        </p:txBody>
      </p:sp>
      <p:cxnSp>
        <p:nvCxnSpPr>
          <p:cNvPr id="22" name="直接连接符 21"/>
          <p:cNvCxnSpPr/>
          <p:nvPr>
            <p:custDataLst>
              <p:tags r:id="rId5"/>
            </p:custDataLst>
          </p:nvPr>
        </p:nvCxnSpPr>
        <p:spPr>
          <a:xfrm>
            <a:off x="4389120" y="5210175"/>
            <a:ext cx="362426" cy="0"/>
          </a:xfrm>
          <a:prstGeom prst="line">
            <a:avLst/>
          </a:prstGeom>
          <a:ln cap="rnd">
            <a:solidFill>
              <a:srgbClr val="FFFFFF"/>
            </a:solidFill>
          </a:ln>
        </p:spPr>
        <p:style>
          <a:lnRef idx="2">
            <a:schemeClr val="accent1"/>
          </a:lnRef>
          <a:fillRef idx="0">
            <a:srgbClr val="FFFFFF"/>
          </a:fillRef>
          <a:effectRef idx="0">
            <a:srgbClr val="FFFFFF"/>
          </a:effectRef>
          <a:fontRef idx="minor">
            <a:schemeClr val="tx1"/>
          </a:fontRef>
        </p:style>
      </p:cxnSp>
      <p:sp>
        <p:nvSpPr>
          <p:cNvPr id="23" name="任意多边形 22"/>
          <p:cNvSpPr/>
          <p:nvPr>
            <p:custDataLst>
              <p:tags r:id="rId6"/>
            </p:custDataLst>
          </p:nvPr>
        </p:nvSpPr>
        <p:spPr>
          <a:xfrm>
            <a:off x="4709160" y="5159216"/>
            <a:ext cx="44768" cy="100965"/>
          </a:xfrm>
          <a:custGeom>
            <a:avLst/>
            <a:gdLst>
              <a:gd name="connsiteX0" fmla="*/ 11 w 157"/>
              <a:gd name="connsiteY0" fmla="*/ 0 h 356"/>
              <a:gd name="connsiteX1" fmla="*/ 157 w 157"/>
              <a:gd name="connsiteY1" fmla="*/ 169 h 356"/>
              <a:gd name="connsiteX2" fmla="*/ 0 w 157"/>
              <a:gd name="connsiteY2" fmla="*/ 356 h 356"/>
            </a:gdLst>
            <a:ahLst/>
            <a:cxnLst>
              <a:cxn ang="0">
                <a:pos x="connsiteX0" y="connsiteY0"/>
              </a:cxn>
              <a:cxn ang="0">
                <a:pos x="connsiteX1" y="connsiteY1"/>
              </a:cxn>
              <a:cxn ang="0">
                <a:pos x="connsiteX2" y="connsiteY2"/>
              </a:cxn>
            </a:cxnLst>
            <a:rect l="l" t="t" r="r" b="b"/>
            <a:pathLst>
              <a:path w="157" h="356">
                <a:moveTo>
                  <a:pt x="11" y="0"/>
                </a:moveTo>
                <a:lnTo>
                  <a:pt x="157" y="169"/>
                </a:lnTo>
                <a:lnTo>
                  <a:pt x="0" y="356"/>
                </a:lnTo>
              </a:path>
            </a:pathLst>
          </a:custGeom>
          <a:noFill/>
          <a:ln cap="rnd">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endParaRPr>
          </a:p>
        </p:txBody>
      </p:sp>
      <p:sp>
        <p:nvSpPr>
          <p:cNvPr id="18" name="正文"/>
          <p:cNvSpPr txBox="1"/>
          <p:nvPr>
            <p:custDataLst>
              <p:tags r:id="rId7"/>
            </p:custDataLst>
          </p:nvPr>
        </p:nvSpPr>
        <p:spPr>
          <a:xfrm>
            <a:off x="1342787" y="4406265"/>
            <a:ext cx="6456521" cy="537686"/>
          </a:xfrm>
          <a:prstGeom prst="rect">
            <a:avLst/>
          </a:prstGeom>
          <a:noFill/>
        </p:spPr>
        <p:txBody>
          <a:bodyPr wrap="square" lIns="0" tIns="0" rIns="0" bIns="0" rtlCol="0" anchor="t" anchorCtr="0">
            <a:normAutofit/>
          </a:bodyPr>
          <a:lstStyle/>
          <a:p>
            <a:pPr indent="0" algn="ctr" fontAlgn="auto">
              <a:lnSpc>
                <a:spcPct val="130000"/>
              </a:lnSpc>
            </a:pPr>
            <a:r>
              <a:rPr lang="zh-CN" altLang="en-US" sz="1050" spc="150" dirty="0">
                <a:solidFill>
                  <a:srgbClr val="333333"/>
                </a:solidFill>
                <a:latin typeface="+mn-ea"/>
                <a:sym typeface="+mn-ea"/>
              </a:rPr>
              <a:t>动态NAT</a:t>
            </a:r>
            <a:endParaRPr lang="zh-CN" altLang="en-US" sz="1050" spc="150" dirty="0">
              <a:solidFill>
                <a:srgbClr val="333333"/>
              </a:solidFill>
              <a:latin typeface="+mn-ea"/>
              <a:sym typeface="+mn-ea"/>
            </a:endParaRPr>
          </a:p>
        </p:txBody>
      </p:sp>
      <p:sp>
        <p:nvSpPr>
          <p:cNvPr id="9" name="标题 8"/>
          <p:cNvSpPr>
            <a:spLocks noGrp="1"/>
          </p:cNvSpPr>
          <p:nvPr>
            <p:ph type="title"/>
            <p:custDataLst>
              <p:tags r:id="rId8"/>
            </p:custDataLst>
          </p:nvPr>
        </p:nvSpPr>
        <p:spPr>
          <a:xfrm>
            <a:off x="1343025" y="3866674"/>
            <a:ext cx="6456521" cy="529114"/>
          </a:xfrm>
        </p:spPr>
        <p:txBody>
          <a:bodyPr vert="horz" lIns="68580" tIns="34290" rIns="68580" bIns="34290" rtlCol="0" anchor="ctr">
            <a:normAutofit/>
          </a:bodyPr>
          <a:lstStyle/>
          <a:p>
            <a:pPr lvl="0" algn="ctr">
              <a:lnSpc>
                <a:spcPct val="90000"/>
              </a:lnSpc>
              <a:buClrTx/>
              <a:buSzTx/>
              <a:buFontTx/>
            </a:pPr>
            <a:r>
              <a:rPr lang="zh-CN" altLang="en-US" spc="0">
                <a:solidFill>
                  <a:schemeClr val="accent1"/>
                </a:solidFill>
                <a:sym typeface="+mn-ea"/>
              </a:rPr>
              <a:t>课程议题</a:t>
            </a:r>
            <a:endParaRPr lang="zh-CN" altLang="en-US" spc="0">
              <a:solidFill>
                <a:schemeClr val="accent1"/>
              </a:solidFill>
              <a:sym typeface="+mn-ea"/>
            </a:endParaRPr>
          </a:p>
        </p:txBody>
      </p:sp>
    </p:spTree>
    <p:custDataLst>
      <p:tags r:id="rId9"/>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a:t>
            </a:r>
            <a:r>
              <a:rPr lang="en-US" dirty="0" smtClean="0"/>
              <a:t>NAT</a:t>
            </a:r>
            <a:r>
              <a:rPr lang="zh-CN" altLang="en-US" dirty="0" smtClean="0"/>
              <a:t>的工作过程</a:t>
            </a:r>
            <a:endParaRPr lang="zh-CN" altLang="en-US" dirty="0"/>
          </a:p>
        </p:txBody>
      </p:sp>
      <p:sp>
        <p:nvSpPr>
          <p:cNvPr id="3" name="内容占位符 2"/>
          <p:cNvSpPr>
            <a:spLocks noGrp="1"/>
          </p:cNvSpPr>
          <p:nvPr>
            <p:ph idx="1"/>
          </p:nvPr>
        </p:nvSpPr>
        <p:spPr>
          <a:xfrm>
            <a:off x="457200" y="4786322"/>
            <a:ext cx="8291513" cy="1428760"/>
          </a:xfrm>
        </p:spPr>
        <p:txBody>
          <a:bodyPr/>
          <a:lstStyle/>
          <a:p>
            <a:pPr marL="857250" lvl="1" indent="-457200">
              <a:defRPr/>
            </a:pPr>
            <a:r>
              <a:rPr lang="en-US" altLang="zh-CN" dirty="0" err="1" smtClean="0"/>
              <a:t>HostA</a:t>
            </a:r>
            <a:r>
              <a:rPr lang="zh-CN" altLang="en-US" dirty="0" smtClean="0"/>
              <a:t>发数据包给</a:t>
            </a:r>
            <a:r>
              <a:rPr lang="en-US" altLang="zh-CN" dirty="0" err="1" smtClean="0"/>
              <a:t>HostB</a:t>
            </a:r>
            <a:r>
              <a:rPr lang="zh-CN" altLang="en-US" dirty="0" smtClean="0"/>
              <a:t>，通过路由器时，源地址</a:t>
            </a:r>
            <a:r>
              <a:rPr lang="en-US" altLang="zh-CN" dirty="0" smtClean="0"/>
              <a:t>10.1.1.1</a:t>
            </a:r>
            <a:r>
              <a:rPr lang="zh-CN" altLang="en-US" dirty="0" smtClean="0"/>
              <a:t>被转换为地址池中的一个地址</a:t>
            </a:r>
            <a:r>
              <a:rPr lang="en-US" altLang="zh-CN" dirty="0" smtClean="0"/>
              <a:t>172.2.2.2</a:t>
            </a:r>
            <a:endParaRPr lang="en-US" altLang="zh-CN" dirty="0" smtClean="0"/>
          </a:p>
          <a:p>
            <a:pPr marL="857250" lvl="1" indent="-457200">
              <a:defRPr/>
            </a:pPr>
            <a:r>
              <a:rPr lang="en-US" altLang="zh-CN" dirty="0" err="1" smtClean="0"/>
              <a:t>HostB</a:t>
            </a:r>
            <a:r>
              <a:rPr lang="zh-CN" altLang="en-US" dirty="0" smtClean="0"/>
              <a:t>回复</a:t>
            </a:r>
            <a:r>
              <a:rPr lang="en-US" altLang="zh-CN" dirty="0" err="1" smtClean="0"/>
              <a:t>HostA</a:t>
            </a:r>
            <a:r>
              <a:rPr lang="zh-CN" altLang="en-US" dirty="0" smtClean="0"/>
              <a:t>，通过路由器时，目的地址</a:t>
            </a:r>
            <a:r>
              <a:rPr lang="en-US" altLang="zh-CN" dirty="0" smtClean="0"/>
              <a:t>172.2.2.2</a:t>
            </a:r>
            <a:r>
              <a:rPr lang="zh-CN" altLang="en-US" dirty="0" smtClean="0"/>
              <a:t>被转换为</a:t>
            </a:r>
            <a:r>
              <a:rPr lang="en-US" altLang="zh-CN" dirty="0" smtClean="0"/>
              <a:t>10.1.1.1</a:t>
            </a:r>
            <a:endParaRPr lang="zh-CN" altLang="en-US" dirty="0" smtClean="0"/>
          </a:p>
          <a:p>
            <a:pPr>
              <a:buNone/>
              <a:defRPr/>
            </a:pPr>
            <a:endParaRPr lang="zh-CN" altLang="en-US" dirty="0"/>
          </a:p>
        </p:txBody>
      </p:sp>
      <p:pic>
        <p:nvPicPr>
          <p:cNvPr id="13316" name="Picture 2"/>
          <p:cNvPicPr>
            <a:picLocks noChangeAspect="1" noChangeArrowheads="1"/>
          </p:cNvPicPr>
          <p:nvPr/>
        </p:nvPicPr>
        <p:blipFill>
          <a:blip r:embed="rId1"/>
          <a:srcRect/>
          <a:stretch>
            <a:fillRect/>
          </a:stretch>
        </p:blipFill>
        <p:spPr bwMode="auto">
          <a:xfrm>
            <a:off x="1071538" y="1000108"/>
            <a:ext cx="6973882" cy="3723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配置动态</a:t>
            </a:r>
            <a:r>
              <a:rPr lang="en-US" dirty="0" smtClean="0"/>
              <a:t>NAT</a:t>
            </a:r>
            <a:endParaRPr lang="zh-CN" altLang="en-US" dirty="0"/>
          </a:p>
        </p:txBody>
      </p:sp>
      <p:sp>
        <p:nvSpPr>
          <p:cNvPr id="3" name="内容占位符 2"/>
          <p:cNvSpPr>
            <a:spLocks noGrp="1"/>
          </p:cNvSpPr>
          <p:nvPr>
            <p:ph idx="1"/>
          </p:nvPr>
        </p:nvSpPr>
        <p:spPr>
          <a:xfrm>
            <a:off x="457200" y="1143000"/>
            <a:ext cx="8291513" cy="4421188"/>
          </a:xfrm>
        </p:spPr>
        <p:txBody>
          <a:bodyPr/>
          <a:lstStyle/>
          <a:p>
            <a:pPr>
              <a:defRPr/>
            </a:pPr>
            <a:r>
              <a:rPr lang="zh-CN" altLang="en-US" b="1" dirty="0" smtClean="0"/>
              <a:t>配置动态</a:t>
            </a:r>
            <a:r>
              <a:rPr lang="en-US" b="1" dirty="0" smtClean="0"/>
              <a:t>NAT</a:t>
            </a:r>
            <a:endParaRPr lang="en-US" b="1" dirty="0" smtClean="0"/>
          </a:p>
          <a:p>
            <a:pPr lvl="1">
              <a:defRPr/>
            </a:pPr>
            <a:r>
              <a:rPr lang="zh-CN" altLang="en-US" dirty="0" smtClean="0"/>
              <a:t>指定一个内部接口和一个外部接口</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US" altLang="zh-CN" b="1" dirty="0" smtClean="0">
                <a:ea typeface="宋体" panose="02010600030101010101" pitchFamily="2" charset="-122"/>
              </a:rPr>
              <a:t>-if</a:t>
            </a:r>
            <a:r>
              <a:rPr lang="en-GB" altLang="zh-CN" b="1" dirty="0" smtClean="0">
                <a:ea typeface="宋体" panose="02010600030101010101" pitchFamily="2" charset="-122"/>
              </a:rPr>
              <a:t>)#</a:t>
            </a:r>
            <a:r>
              <a:rPr lang="en-US" b="1" dirty="0" smtClean="0"/>
              <a:t> </a:t>
            </a:r>
            <a:r>
              <a:rPr lang="en-US" b="1" dirty="0" err="1" smtClean="0"/>
              <a:t>ip</a:t>
            </a:r>
            <a:r>
              <a:rPr lang="en-US" b="1" dirty="0" smtClean="0"/>
              <a:t> </a:t>
            </a:r>
            <a:r>
              <a:rPr lang="en-US" b="1" dirty="0" err="1" smtClean="0"/>
              <a:t>nat</a:t>
            </a:r>
            <a:r>
              <a:rPr lang="en-US" dirty="0" smtClean="0"/>
              <a:t> { </a:t>
            </a:r>
            <a:r>
              <a:rPr lang="en-US" b="1" dirty="0" smtClean="0"/>
              <a:t>inside </a:t>
            </a:r>
            <a:r>
              <a:rPr lang="en-US" dirty="0" smtClean="0"/>
              <a:t>| </a:t>
            </a:r>
            <a:r>
              <a:rPr lang="en-US" b="1" dirty="0" smtClean="0"/>
              <a:t>outside </a:t>
            </a:r>
            <a:r>
              <a:rPr lang="en-US" dirty="0" smtClean="0"/>
              <a:t>} </a:t>
            </a:r>
            <a:endParaRPr lang="en-US" b="1" dirty="0" smtClean="0"/>
          </a:p>
          <a:p>
            <a:pPr lvl="1">
              <a:defRPr/>
            </a:pPr>
            <a:r>
              <a:rPr lang="zh-CN" altLang="en-US" dirty="0" smtClean="0"/>
              <a:t>定义</a:t>
            </a:r>
            <a:r>
              <a:rPr lang="en-US" dirty="0" smtClean="0"/>
              <a:t>IP</a:t>
            </a:r>
            <a:r>
              <a:rPr lang="zh-CN" altLang="en-US" dirty="0" smtClean="0"/>
              <a:t>访问控制列表</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GB" altLang="zh-CN" b="1" dirty="0" smtClean="0">
                <a:ea typeface="宋体" panose="02010600030101010101" pitchFamily="2" charset="-122"/>
              </a:rPr>
              <a:t>)#</a:t>
            </a:r>
            <a:r>
              <a:rPr lang="en-US" b="1" dirty="0" smtClean="0"/>
              <a:t>access-list</a:t>
            </a:r>
            <a:r>
              <a:rPr lang="en-US" dirty="0" smtClean="0"/>
              <a:t> </a:t>
            </a:r>
            <a:r>
              <a:rPr lang="en-US" i="1" dirty="0" smtClean="0"/>
              <a:t>access-list-number</a:t>
            </a:r>
            <a:r>
              <a:rPr lang="en-US" dirty="0" smtClean="0"/>
              <a:t> { </a:t>
            </a:r>
            <a:r>
              <a:rPr lang="en-US" b="1" dirty="0" smtClean="0"/>
              <a:t>permit</a:t>
            </a:r>
            <a:r>
              <a:rPr lang="en-US" dirty="0" smtClean="0"/>
              <a:t> | </a:t>
            </a:r>
            <a:r>
              <a:rPr lang="en-US" b="1" dirty="0" smtClean="0"/>
              <a:t>deny</a:t>
            </a:r>
            <a:r>
              <a:rPr lang="en-US" dirty="0" smtClean="0"/>
              <a:t> }</a:t>
            </a:r>
            <a:endParaRPr lang="en-GB" i="1" dirty="0" smtClean="0">
              <a:latin typeface="Arial" panose="020B0604020202020204" pitchFamily="34" charset="0"/>
              <a:ea typeface="宋体" panose="02010600030101010101" pitchFamily="2" charset="-122"/>
              <a:cs typeface="Arial" panose="020B0604020202020204" pitchFamily="34" charset="0"/>
            </a:endParaRPr>
          </a:p>
          <a:p>
            <a:pPr lvl="1">
              <a:defRPr/>
            </a:pPr>
            <a:r>
              <a:rPr lang="zh-CN" altLang="en-US" dirty="0" smtClean="0"/>
              <a:t>定义一个地址池</a:t>
            </a:r>
            <a:endParaRPr lang="en-US" altLang="zh-CN" b="1"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GB" altLang="zh-CN" b="1" dirty="0" smtClean="0">
                <a:ea typeface="宋体" panose="02010600030101010101" pitchFamily="2" charset="-122"/>
              </a:rPr>
              <a:t>)# </a:t>
            </a:r>
            <a:r>
              <a:rPr lang="en-US" b="1" dirty="0" err="1" smtClean="0"/>
              <a:t>ip</a:t>
            </a:r>
            <a:r>
              <a:rPr lang="en-US" b="1" dirty="0" smtClean="0"/>
              <a:t> </a:t>
            </a:r>
            <a:r>
              <a:rPr lang="en-US" b="1" dirty="0" err="1" smtClean="0"/>
              <a:t>nat</a:t>
            </a:r>
            <a:r>
              <a:rPr lang="en-US" b="1" dirty="0" smtClean="0"/>
              <a:t> pool</a:t>
            </a:r>
            <a:r>
              <a:rPr lang="en-US" dirty="0" smtClean="0"/>
              <a:t> </a:t>
            </a:r>
            <a:r>
              <a:rPr lang="en-US" i="1" dirty="0" err="1" smtClean="0"/>
              <a:t>pool</a:t>
            </a:r>
            <a:r>
              <a:rPr lang="en-US" i="1" dirty="0" smtClean="0"/>
              <a:t>-name</a:t>
            </a:r>
            <a:r>
              <a:rPr lang="en-US" dirty="0" smtClean="0"/>
              <a:t> </a:t>
            </a:r>
            <a:r>
              <a:rPr lang="en-US" i="1" dirty="0" smtClean="0"/>
              <a:t>start-</a:t>
            </a:r>
            <a:r>
              <a:rPr lang="en-US" i="1" dirty="0" err="1" smtClean="0"/>
              <a:t>ip</a:t>
            </a:r>
            <a:r>
              <a:rPr lang="en-US" i="1" dirty="0" smtClean="0"/>
              <a:t> end-</a:t>
            </a:r>
            <a:r>
              <a:rPr lang="en-US" i="1" dirty="0" err="1" smtClean="0"/>
              <a:t>ip</a:t>
            </a:r>
            <a:r>
              <a:rPr lang="en-US" dirty="0" smtClean="0"/>
              <a:t> { </a:t>
            </a:r>
            <a:r>
              <a:rPr lang="en-US" b="1" dirty="0" err="1" smtClean="0"/>
              <a:t>netmask</a:t>
            </a:r>
            <a:r>
              <a:rPr lang="en-US" dirty="0" smtClean="0"/>
              <a:t> </a:t>
            </a:r>
            <a:r>
              <a:rPr lang="en-US" i="1" dirty="0" err="1" smtClean="0"/>
              <a:t>netmask</a:t>
            </a:r>
            <a:r>
              <a:rPr lang="en-US" dirty="0" smtClean="0"/>
              <a:t> | </a:t>
            </a:r>
            <a:r>
              <a:rPr lang="en-US" b="1" dirty="0" smtClean="0"/>
              <a:t>prefix-length</a:t>
            </a:r>
            <a:r>
              <a:rPr lang="en-US" dirty="0" smtClean="0"/>
              <a:t> </a:t>
            </a:r>
            <a:r>
              <a:rPr lang="en-US" i="1" dirty="0" err="1" smtClean="0"/>
              <a:t>prefix-length</a:t>
            </a:r>
            <a:r>
              <a:rPr lang="en-US" dirty="0" smtClean="0"/>
              <a:t> }</a:t>
            </a:r>
            <a:endParaRPr lang="en-GB" i="1" dirty="0" smtClean="0">
              <a:latin typeface="Arial" panose="020B0604020202020204" pitchFamily="34" charset="0"/>
              <a:ea typeface="宋体" panose="02010600030101010101" pitchFamily="2" charset="-122"/>
              <a:cs typeface="Arial" panose="020B0604020202020204" pitchFamily="34" charset="0"/>
            </a:endParaRPr>
          </a:p>
          <a:p>
            <a:pPr lvl="1">
              <a:defRPr/>
            </a:pPr>
            <a:r>
              <a:rPr lang="zh-CN" altLang="en-US" dirty="0" smtClean="0"/>
              <a:t>配置动态转换条目</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GB" altLang="zh-CN" b="1" dirty="0" smtClean="0">
                <a:ea typeface="宋体" panose="02010600030101010101" pitchFamily="2" charset="-122"/>
              </a:rPr>
              <a:t>)# </a:t>
            </a:r>
            <a:r>
              <a:rPr lang="en-US" b="1" dirty="0" err="1" smtClean="0"/>
              <a:t>ip</a:t>
            </a:r>
            <a:r>
              <a:rPr lang="en-US" b="1" dirty="0" smtClean="0"/>
              <a:t> </a:t>
            </a:r>
            <a:r>
              <a:rPr lang="en-US" b="1" dirty="0" err="1" smtClean="0"/>
              <a:t>nat</a:t>
            </a:r>
            <a:r>
              <a:rPr lang="en-US" b="1" dirty="0" smtClean="0"/>
              <a:t> inside source list</a:t>
            </a:r>
            <a:r>
              <a:rPr lang="en-US" dirty="0" smtClean="0"/>
              <a:t> </a:t>
            </a:r>
            <a:r>
              <a:rPr lang="en-US" i="1" dirty="0" smtClean="0"/>
              <a:t>access-list-number</a:t>
            </a:r>
            <a:r>
              <a:rPr lang="en-US" dirty="0" smtClean="0"/>
              <a:t> {</a:t>
            </a:r>
            <a:r>
              <a:rPr lang="en-US" b="1" dirty="0" smtClean="0"/>
              <a:t> interface</a:t>
            </a:r>
            <a:r>
              <a:rPr lang="en-US" dirty="0" smtClean="0"/>
              <a:t> </a:t>
            </a:r>
            <a:r>
              <a:rPr lang="en-US" i="1" dirty="0" err="1" smtClean="0"/>
              <a:t>interface</a:t>
            </a:r>
            <a:r>
              <a:rPr lang="en-US" dirty="0" smtClean="0"/>
              <a:t> | </a:t>
            </a:r>
            <a:r>
              <a:rPr lang="en-US" b="1" dirty="0" smtClean="0"/>
              <a:t>pool</a:t>
            </a:r>
            <a:r>
              <a:rPr lang="en-US" dirty="0" smtClean="0"/>
              <a:t> </a:t>
            </a:r>
            <a:r>
              <a:rPr lang="en-US" i="1" dirty="0" err="1" smtClean="0"/>
              <a:t>pool</a:t>
            </a:r>
            <a:r>
              <a:rPr lang="en-US" i="1" dirty="0" smtClean="0"/>
              <a:t>-name</a:t>
            </a:r>
            <a:r>
              <a:rPr lang="en-US" dirty="0" smtClean="0"/>
              <a:t> }</a:t>
            </a:r>
            <a:endParaRPr lang="zh-CN" altLang="en-US" dirty="0" smtClean="0"/>
          </a:p>
          <a:p>
            <a:pPr marL="1714500" lvl="5" indent="-342900">
              <a:lnSpc>
                <a:spcPct val="150000"/>
              </a:lnSpc>
              <a:buFont typeface="Wingdings" panose="05000000000000000000" pitchFamily="2" charset="2"/>
              <a:buChar char="§"/>
              <a:defRPr/>
            </a:pPr>
            <a:endParaRPr lang="en-US" altLang="en-US" sz="2500" b="1" dirty="0" smtClean="0">
              <a:solidFill>
                <a:srgbClr val="A4001B"/>
              </a:solidFill>
              <a:effectLst>
                <a:outerShdw blurRad="38100" dist="38100" dir="2700000" algn="tl">
                  <a:srgbClr val="C0C0C0"/>
                </a:outerShdw>
              </a:effectLst>
              <a:ea typeface="+mn-ea"/>
              <a:cs typeface="+mn-cs"/>
            </a:endParaRPr>
          </a:p>
          <a:p>
            <a:pPr lvl="2">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a:defRPr/>
            </a:pPr>
            <a:endParaRPr lang="zh-CN" altLang="en-US" dirty="0" smtClean="0"/>
          </a:p>
          <a:p>
            <a:pPr>
              <a:defRPr/>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配置示例</a:t>
            </a:r>
            <a:endParaRPr lang="zh-CN" altLang="en-US" dirty="0"/>
          </a:p>
        </p:txBody>
      </p:sp>
      <p:pic>
        <p:nvPicPr>
          <p:cNvPr id="18436" name="Picture 2"/>
          <p:cNvPicPr>
            <a:picLocks noChangeAspect="1" noChangeArrowheads="1"/>
          </p:cNvPicPr>
          <p:nvPr/>
        </p:nvPicPr>
        <p:blipFill>
          <a:blip r:embed="rId1"/>
          <a:srcRect/>
          <a:stretch>
            <a:fillRect/>
          </a:stretch>
        </p:blipFill>
        <p:spPr bwMode="auto">
          <a:xfrm>
            <a:off x="357159" y="1857364"/>
            <a:ext cx="7858180" cy="2766424"/>
          </a:xfrm>
          <a:prstGeom prst="rect">
            <a:avLst/>
          </a:prstGeom>
          <a:noFill/>
          <a:ln w="9525" algn="ctr">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endParaRPr lang="zh-CN" altLang="en-US" smtClean="0"/>
          </a:p>
        </p:txBody>
      </p:sp>
      <p:grpSp>
        <p:nvGrpSpPr>
          <p:cNvPr id="2" name="Group 5"/>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ln>
            <a:effectLst/>
          </p:spPr>
          <p:txBody>
            <a:bodyPr wrap="none" anchor="ctr"/>
            <a:lstStyle/>
            <a:p>
              <a:pPr>
                <a:defRPr/>
              </a:pPr>
              <a:endParaRPr lang="zh-CN" altLang="en-US"/>
            </a:p>
          </p:txBody>
        </p:sp>
        <p:pic>
          <p:nvPicPr>
            <p:cNvPr id="19462" name="Picture 7" descr="愿景"/>
            <p:cNvPicPr>
              <a:picLocks noChangeAspect="1" noChangeArrowheads="1"/>
            </p:cNvPicPr>
            <p:nvPr/>
          </p:nvPicPr>
          <p:blipFill>
            <a:blip r:embed="rId1"/>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ln>
          <a:effectLst/>
        </p:spPr>
        <p:txBody>
          <a:bodyPr/>
          <a:lstStyle/>
          <a:p>
            <a:pPr marL="342900" indent="-342900" algn="ctr">
              <a:defRPr/>
            </a:pPr>
            <a:r>
              <a:rPr lang="en-US" altLang="zh-CN" sz="2800" b="1" dirty="0" smtClean="0">
                <a:solidFill>
                  <a:schemeClr val="bg1"/>
                </a:solidFill>
                <a:effectLst>
                  <a:outerShdw blurRad="38100" dist="38100" dir="2700000" algn="tl">
                    <a:srgbClr val="C0C0C0"/>
                  </a:outerShdw>
                </a:effectLst>
              </a:rPr>
              <a:t> NAPT</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NAPT </a:t>
            </a:r>
            <a:r>
              <a:rPr lang="zh-CN" altLang="en-US" dirty="0" smtClean="0"/>
              <a:t>的工作过程</a:t>
            </a:r>
            <a:endParaRPr lang="zh-CN" altLang="en-US" dirty="0"/>
          </a:p>
        </p:txBody>
      </p:sp>
      <p:pic>
        <p:nvPicPr>
          <p:cNvPr id="20484" name="Picture 2"/>
          <p:cNvPicPr>
            <a:picLocks noChangeAspect="1" noChangeArrowheads="1"/>
          </p:cNvPicPr>
          <p:nvPr/>
        </p:nvPicPr>
        <p:blipFill>
          <a:blip r:embed="rId1"/>
          <a:srcRect/>
          <a:stretch>
            <a:fillRect/>
          </a:stretch>
        </p:blipFill>
        <p:spPr bwMode="auto">
          <a:xfrm>
            <a:off x="857224" y="1500174"/>
            <a:ext cx="7069033" cy="400052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a:t>
            </a:r>
            <a:r>
              <a:rPr lang="en-US" dirty="0" smtClean="0"/>
              <a:t>NAPT</a:t>
            </a:r>
            <a:endParaRPr lang="zh-CN" altLang="en-US" dirty="0"/>
          </a:p>
        </p:txBody>
      </p:sp>
      <p:sp>
        <p:nvSpPr>
          <p:cNvPr id="3" name="内容占位符 2"/>
          <p:cNvSpPr>
            <a:spLocks noGrp="1"/>
          </p:cNvSpPr>
          <p:nvPr>
            <p:ph idx="1"/>
          </p:nvPr>
        </p:nvSpPr>
        <p:spPr>
          <a:xfrm>
            <a:off x="500034" y="1214422"/>
            <a:ext cx="8291513" cy="4786346"/>
          </a:xfrm>
        </p:spPr>
        <p:txBody>
          <a:bodyPr/>
          <a:lstStyle/>
          <a:p>
            <a:pPr lvl="1">
              <a:defRPr/>
            </a:pPr>
            <a:r>
              <a:rPr lang="zh-CN" altLang="en-US" dirty="0" smtClean="0"/>
              <a:t>指定一个内部接口和一个外部接口</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US" altLang="zh-CN" b="1" dirty="0" smtClean="0">
                <a:ea typeface="宋体" panose="02010600030101010101" pitchFamily="2" charset="-122"/>
              </a:rPr>
              <a:t>-if</a:t>
            </a:r>
            <a:r>
              <a:rPr lang="en-GB" altLang="zh-CN" b="1" dirty="0" smtClean="0">
                <a:ea typeface="宋体" panose="02010600030101010101" pitchFamily="2" charset="-122"/>
              </a:rPr>
              <a:t>)#</a:t>
            </a:r>
            <a:r>
              <a:rPr lang="en-US" b="1" dirty="0" smtClean="0"/>
              <a:t> </a:t>
            </a:r>
            <a:r>
              <a:rPr lang="en-US" b="1" dirty="0" err="1" smtClean="0"/>
              <a:t>ip</a:t>
            </a:r>
            <a:r>
              <a:rPr lang="en-US" b="1" dirty="0" smtClean="0"/>
              <a:t> </a:t>
            </a:r>
            <a:r>
              <a:rPr lang="en-US" b="1" dirty="0" err="1" smtClean="0"/>
              <a:t>nat</a:t>
            </a:r>
            <a:r>
              <a:rPr lang="en-US" dirty="0" smtClean="0"/>
              <a:t> { </a:t>
            </a:r>
            <a:r>
              <a:rPr lang="en-US" b="1" dirty="0" smtClean="0"/>
              <a:t>inside </a:t>
            </a:r>
            <a:r>
              <a:rPr lang="en-US" dirty="0" smtClean="0"/>
              <a:t>| </a:t>
            </a:r>
            <a:r>
              <a:rPr lang="en-US" b="1" dirty="0" smtClean="0"/>
              <a:t>outside </a:t>
            </a:r>
            <a:r>
              <a:rPr lang="en-US" dirty="0" smtClean="0"/>
              <a:t>} </a:t>
            </a:r>
            <a:endParaRPr lang="en-US" altLang="zh-CN" dirty="0" smtClean="0"/>
          </a:p>
          <a:p>
            <a:pPr lvl="1">
              <a:defRPr/>
            </a:pPr>
            <a:r>
              <a:rPr lang="zh-CN" altLang="en-US" dirty="0" smtClean="0"/>
              <a:t>定义</a:t>
            </a:r>
            <a:r>
              <a:rPr lang="en-US" dirty="0" smtClean="0"/>
              <a:t>IP</a:t>
            </a:r>
            <a:r>
              <a:rPr lang="zh-CN" altLang="en-US" dirty="0" smtClean="0"/>
              <a:t>访问控制列表</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GB" altLang="zh-CN" b="1" dirty="0" smtClean="0">
                <a:ea typeface="宋体" panose="02010600030101010101" pitchFamily="2" charset="-122"/>
              </a:rPr>
              <a:t>)#</a:t>
            </a:r>
            <a:r>
              <a:rPr lang="en-US" b="1" dirty="0" smtClean="0"/>
              <a:t>access-list</a:t>
            </a:r>
            <a:r>
              <a:rPr lang="en-US" dirty="0" smtClean="0"/>
              <a:t> </a:t>
            </a:r>
            <a:r>
              <a:rPr lang="en-US" i="1" dirty="0" smtClean="0"/>
              <a:t>access-list-number</a:t>
            </a:r>
            <a:r>
              <a:rPr lang="en-US" dirty="0" smtClean="0"/>
              <a:t> { </a:t>
            </a:r>
            <a:r>
              <a:rPr lang="en-US" b="1" dirty="0" smtClean="0"/>
              <a:t>permit</a:t>
            </a:r>
            <a:r>
              <a:rPr lang="en-US" dirty="0" smtClean="0"/>
              <a:t> | </a:t>
            </a:r>
            <a:r>
              <a:rPr lang="en-US" b="1" dirty="0" smtClean="0"/>
              <a:t>deny</a:t>
            </a:r>
            <a:r>
              <a:rPr lang="en-US" dirty="0" smtClean="0"/>
              <a:t> }</a:t>
            </a:r>
            <a:endParaRPr lang="en-GB" i="1" dirty="0" smtClean="0">
              <a:latin typeface="Arial" panose="020B0604020202020204" pitchFamily="34" charset="0"/>
              <a:ea typeface="宋体" panose="02010600030101010101" pitchFamily="2" charset="-122"/>
              <a:cs typeface="Arial" panose="020B0604020202020204" pitchFamily="34" charset="0"/>
            </a:endParaRPr>
          </a:p>
          <a:p>
            <a:pPr lvl="1">
              <a:defRPr/>
            </a:pPr>
            <a:r>
              <a:rPr lang="zh-CN" altLang="en-US" dirty="0" smtClean="0"/>
              <a:t>定义一个地址池</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GB" altLang="zh-CN" b="1" dirty="0" smtClean="0">
                <a:ea typeface="宋体" panose="02010600030101010101" pitchFamily="2" charset="-122"/>
              </a:rPr>
              <a:t>)#</a:t>
            </a:r>
            <a:r>
              <a:rPr lang="en-US" b="1" dirty="0" err="1" smtClean="0"/>
              <a:t>ip</a:t>
            </a:r>
            <a:r>
              <a:rPr lang="en-US" b="1" dirty="0" smtClean="0"/>
              <a:t> </a:t>
            </a:r>
            <a:r>
              <a:rPr lang="en-US" b="1" dirty="0" err="1" smtClean="0"/>
              <a:t>nat</a:t>
            </a:r>
            <a:r>
              <a:rPr lang="en-US" b="1" dirty="0" smtClean="0"/>
              <a:t> pool</a:t>
            </a:r>
            <a:r>
              <a:rPr lang="en-US" dirty="0" smtClean="0"/>
              <a:t> </a:t>
            </a:r>
            <a:r>
              <a:rPr lang="en-US" i="1" dirty="0" err="1" smtClean="0"/>
              <a:t>pool</a:t>
            </a:r>
            <a:r>
              <a:rPr lang="en-US" i="1" dirty="0" smtClean="0"/>
              <a:t>-name</a:t>
            </a:r>
            <a:r>
              <a:rPr lang="en-US" dirty="0" smtClean="0"/>
              <a:t> </a:t>
            </a:r>
            <a:r>
              <a:rPr lang="en-US" i="1" dirty="0" smtClean="0"/>
              <a:t>start-</a:t>
            </a:r>
            <a:r>
              <a:rPr lang="en-US" i="1" dirty="0" err="1" smtClean="0"/>
              <a:t>ip</a:t>
            </a:r>
            <a:r>
              <a:rPr lang="en-US" i="1" dirty="0" smtClean="0"/>
              <a:t> end-</a:t>
            </a:r>
            <a:r>
              <a:rPr lang="en-US" i="1" dirty="0" err="1" smtClean="0"/>
              <a:t>ip</a:t>
            </a:r>
            <a:r>
              <a:rPr lang="en-US" dirty="0" smtClean="0"/>
              <a:t> { </a:t>
            </a:r>
            <a:r>
              <a:rPr lang="en-US" b="1" dirty="0" err="1" smtClean="0"/>
              <a:t>netmask</a:t>
            </a:r>
            <a:r>
              <a:rPr lang="en-US" dirty="0" smtClean="0"/>
              <a:t> </a:t>
            </a:r>
            <a:r>
              <a:rPr lang="en-US" i="1" dirty="0" err="1" smtClean="0"/>
              <a:t>netmask</a:t>
            </a:r>
            <a:r>
              <a:rPr lang="en-US" dirty="0" smtClean="0"/>
              <a:t> | </a:t>
            </a:r>
            <a:r>
              <a:rPr lang="en-US" b="1" dirty="0" smtClean="0"/>
              <a:t>prefix-length</a:t>
            </a:r>
            <a:r>
              <a:rPr lang="en-US" dirty="0" smtClean="0"/>
              <a:t> </a:t>
            </a:r>
            <a:r>
              <a:rPr lang="en-US" i="1" dirty="0" err="1" smtClean="0"/>
              <a:t>prefix-length</a:t>
            </a:r>
            <a:r>
              <a:rPr lang="en-US" dirty="0" smtClean="0"/>
              <a:t> }</a:t>
            </a:r>
            <a:endParaRPr lang="en-US" dirty="0" smtClean="0"/>
          </a:p>
          <a:p>
            <a:pPr lvl="1">
              <a:defRPr/>
            </a:pPr>
            <a:r>
              <a:rPr lang="zh-CN" altLang="en-US" dirty="0" smtClean="0"/>
              <a:t>配置动态转换条目</a:t>
            </a:r>
            <a:endParaRPr lang="en-US" altLang="zh-CN" dirty="0" smtClean="0"/>
          </a:p>
          <a:p>
            <a:pPr lvl="2">
              <a:defRPr/>
            </a:pPr>
            <a:r>
              <a:rPr lang="en-GB" altLang="zh-CN" b="1" dirty="0" smtClean="0">
                <a:ea typeface="宋体" panose="02010600030101010101" pitchFamily="2" charset="-122"/>
              </a:rPr>
              <a:t>(</a:t>
            </a:r>
            <a:r>
              <a:rPr lang="en-GB" altLang="zh-CN" b="1" dirty="0" err="1" smtClean="0">
                <a:ea typeface="宋体" panose="02010600030101010101" pitchFamily="2" charset="-122"/>
              </a:rPr>
              <a:t>config</a:t>
            </a:r>
            <a:r>
              <a:rPr lang="en-GB" altLang="zh-CN" b="1" dirty="0" smtClean="0">
                <a:ea typeface="宋体" panose="02010600030101010101" pitchFamily="2" charset="-122"/>
              </a:rPr>
              <a:t>)#</a:t>
            </a:r>
            <a:r>
              <a:rPr lang="en-US" b="1" dirty="0" err="1" smtClean="0"/>
              <a:t>ip</a:t>
            </a:r>
            <a:r>
              <a:rPr lang="en-US" b="1" dirty="0" smtClean="0"/>
              <a:t> </a:t>
            </a:r>
            <a:r>
              <a:rPr lang="en-US" b="1" dirty="0" err="1" smtClean="0"/>
              <a:t>nat</a:t>
            </a:r>
            <a:r>
              <a:rPr lang="en-US" b="1" dirty="0" smtClean="0"/>
              <a:t> inside source list</a:t>
            </a:r>
            <a:r>
              <a:rPr lang="en-US" dirty="0" smtClean="0"/>
              <a:t> </a:t>
            </a:r>
            <a:r>
              <a:rPr lang="en-US" i="1" dirty="0" smtClean="0"/>
              <a:t>access-list-number</a:t>
            </a:r>
            <a:r>
              <a:rPr lang="en-US" dirty="0" smtClean="0"/>
              <a:t> { </a:t>
            </a:r>
            <a:r>
              <a:rPr lang="en-US" b="1" dirty="0" smtClean="0"/>
              <a:t>interface</a:t>
            </a:r>
            <a:r>
              <a:rPr lang="en-US" i="1" dirty="0" smtClean="0"/>
              <a:t> </a:t>
            </a:r>
            <a:r>
              <a:rPr lang="en-US" i="1" dirty="0" err="1" smtClean="0"/>
              <a:t>interface</a:t>
            </a:r>
            <a:r>
              <a:rPr lang="en-US" i="1" dirty="0" smtClean="0"/>
              <a:t> | </a:t>
            </a:r>
            <a:r>
              <a:rPr lang="en-US" b="1" dirty="0" smtClean="0"/>
              <a:t>pool </a:t>
            </a:r>
            <a:r>
              <a:rPr lang="en-US" i="1" dirty="0" err="1" smtClean="0"/>
              <a:t>pool</a:t>
            </a:r>
            <a:r>
              <a:rPr lang="en-US" i="1" dirty="0" smtClean="0"/>
              <a:t>-name</a:t>
            </a:r>
            <a:r>
              <a:rPr lang="en-US" dirty="0" smtClean="0"/>
              <a:t> } </a:t>
            </a:r>
            <a:r>
              <a:rPr lang="en-US" b="1" dirty="0" smtClean="0"/>
              <a:t>overload</a:t>
            </a:r>
            <a:endParaRPr lang="en-GB" i="1" dirty="0" smtClean="0">
              <a:latin typeface="Arial" panose="020B0604020202020204" pitchFamily="34" charset="0"/>
              <a:ea typeface="宋体" panose="02010600030101010101" pitchFamily="2" charset="-122"/>
              <a:cs typeface="Arial" panose="020B0604020202020204" pitchFamily="34" charset="0"/>
            </a:endParaRPr>
          </a:p>
          <a:p>
            <a:pPr lvl="2">
              <a:defRPr/>
            </a:pPr>
            <a:endParaRPr lang="en-GB" i="1" dirty="0" smtClean="0">
              <a:latin typeface="Arial" panose="020B0604020202020204" pitchFamily="34" charset="0"/>
              <a:ea typeface="宋体" panose="02010600030101010101" pitchFamily="2" charset="-122"/>
              <a:cs typeface="Arial" panose="020B0604020202020204" pitchFamily="34" charset="0"/>
            </a:endParaRPr>
          </a:p>
          <a:p>
            <a:pPr lvl="1">
              <a:defRPr/>
            </a:pPr>
            <a:r>
              <a:rPr lang="zh-CN" altLang="en-US" dirty="0" smtClean="0"/>
              <a:t>配置</a:t>
            </a:r>
            <a:r>
              <a:rPr lang="en-US" dirty="0" smtClean="0"/>
              <a:t>NAPT</a:t>
            </a:r>
            <a:r>
              <a:rPr lang="zh-CN" altLang="en-US" dirty="0" smtClean="0"/>
              <a:t>转换中，必须使用</a:t>
            </a:r>
            <a:r>
              <a:rPr lang="en-US" dirty="0" smtClean="0"/>
              <a:t>overload</a:t>
            </a:r>
            <a:r>
              <a:rPr lang="zh-CN" altLang="en-US" dirty="0" smtClean="0"/>
              <a:t>关键字，这样路由器才会将源端口也进行转换，已达到地址超载的目的。如果不指定</a:t>
            </a:r>
            <a:r>
              <a:rPr lang="en-US" b="1" dirty="0" smtClean="0"/>
              <a:t>overload</a:t>
            </a:r>
            <a:r>
              <a:rPr lang="zh-CN" altLang="en-US" b="1" dirty="0" smtClean="0"/>
              <a:t>关键字</a:t>
            </a:r>
            <a:r>
              <a:rPr lang="zh-CN" altLang="en-US" dirty="0" smtClean="0"/>
              <a:t>，路由器将执行动态</a:t>
            </a:r>
            <a:r>
              <a:rPr lang="en-US" dirty="0" smtClean="0"/>
              <a:t>NAT</a:t>
            </a:r>
            <a:r>
              <a:rPr lang="zh-CN" altLang="en-US" dirty="0" smtClean="0"/>
              <a:t>转换。</a:t>
            </a:r>
            <a:endParaRPr lang="zh-CN" altLang="en-US" dirty="0" smtClean="0"/>
          </a:p>
          <a:p>
            <a:pPr lvl="1">
              <a:defRPr/>
            </a:pPr>
            <a:endParaRPr lang="en-GB" i="1" dirty="0" smtClean="0">
              <a:latin typeface="Arial" panose="020B0604020202020204" pitchFamily="34" charset="0"/>
              <a:ea typeface="宋体" panose="02010600030101010101" pitchFamily="2" charset="-122"/>
              <a:cs typeface="Arial" panose="020B0604020202020204" pitchFamily="34" charset="0"/>
            </a:endParaRPr>
          </a:p>
          <a:p>
            <a:pPr lvl="2">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配置示例</a:t>
            </a:r>
            <a:endParaRPr lang="zh-CN" altLang="en-US" dirty="0"/>
          </a:p>
        </p:txBody>
      </p:sp>
      <p:pic>
        <p:nvPicPr>
          <p:cNvPr id="23556" name="Picture 3"/>
          <p:cNvPicPr>
            <a:picLocks noChangeAspect="1" noChangeArrowheads="1"/>
          </p:cNvPicPr>
          <p:nvPr/>
        </p:nvPicPr>
        <p:blipFill>
          <a:blip r:embed="rId1"/>
          <a:srcRect/>
          <a:stretch>
            <a:fillRect/>
          </a:stretch>
        </p:blipFill>
        <p:spPr bwMode="auto">
          <a:xfrm>
            <a:off x="500063" y="1643063"/>
            <a:ext cx="8358187" cy="2943225"/>
          </a:xfrm>
          <a:prstGeom prst="rect">
            <a:avLst/>
          </a:prstGeom>
          <a:noFill/>
          <a:ln w="9525" algn="ctr">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endParaRPr lang="zh-CN" altLang="en-US" smtClean="0"/>
          </a:p>
        </p:txBody>
      </p:sp>
      <p:grpSp>
        <p:nvGrpSpPr>
          <p:cNvPr id="2" name="Group 5"/>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ln>
            <a:effectLst/>
          </p:spPr>
          <p:txBody>
            <a:bodyPr wrap="none" anchor="ctr"/>
            <a:lstStyle/>
            <a:p>
              <a:pPr>
                <a:defRPr/>
              </a:pPr>
              <a:endParaRPr lang="zh-CN" altLang="en-US"/>
            </a:p>
          </p:txBody>
        </p:sp>
        <p:pic>
          <p:nvPicPr>
            <p:cNvPr id="24583" name="Picture 7" descr="愿景"/>
            <p:cNvPicPr>
              <a:picLocks noChangeAspect="1" noChangeArrowheads="1"/>
            </p:cNvPicPr>
            <p:nvPr/>
          </p:nvPicPr>
          <p:blipFill>
            <a:blip r:embed="rId1"/>
            <a:srcRect/>
            <a:stretch>
              <a:fillRect/>
            </a:stretch>
          </p:blipFill>
          <p:spPr bwMode="auto">
            <a:xfrm>
              <a:off x="2245" y="1298"/>
              <a:ext cx="3515" cy="1860"/>
            </a:xfrm>
            <a:prstGeom prst="rect">
              <a:avLst/>
            </a:prstGeom>
            <a:noFill/>
            <a:ln w="9525">
              <a:noFill/>
              <a:miter lim="800000"/>
              <a:headEnd/>
              <a:tailEnd/>
            </a:ln>
          </p:spPr>
        </p:pic>
      </p:grpSp>
      <p:sp>
        <p:nvSpPr>
          <p:cNvPr id="24580" name="Rectangle 9"/>
          <p:cNvSpPr>
            <a:spLocks noChangeArrowheads="1"/>
          </p:cNvSpPr>
          <p:nvPr/>
        </p:nvSpPr>
        <p:spPr bwMode="auto">
          <a:xfrm>
            <a:off x="-252413" y="2714625"/>
            <a:ext cx="3816351" cy="820738"/>
          </a:xfrm>
          <a:prstGeom prst="rect">
            <a:avLst/>
          </a:prstGeom>
          <a:noFill/>
          <a:ln w="9525">
            <a:noFill/>
            <a:miter lim="800000"/>
          </a:ln>
        </p:spPr>
        <p:txBody>
          <a:bodyPr/>
          <a:lstStyle/>
          <a:p>
            <a:pPr marL="342900" indent="-342900" algn="ctr"/>
            <a:endParaRPr lang="zh-CN" altLang="en-US" sz="2800" b="1">
              <a:solidFill>
                <a:schemeClr val="bg1"/>
              </a:solidFill>
              <a:effectLst/>
            </a:endParaRPr>
          </a:p>
        </p:txBody>
      </p:sp>
      <p:sp>
        <p:nvSpPr>
          <p:cNvPr id="7" name="矩形 6"/>
          <p:cNvSpPr/>
          <p:nvPr/>
        </p:nvSpPr>
        <p:spPr>
          <a:xfrm>
            <a:off x="0" y="3071813"/>
            <a:ext cx="3428992" cy="695127"/>
          </a:xfrm>
          <a:prstGeom prst="rect">
            <a:avLst/>
          </a:prstGeom>
        </p:spPr>
        <p:txBody>
          <a:bodyPr wrap="square">
            <a:spAutoFit/>
          </a:bodyPr>
          <a:lstStyle/>
          <a:p>
            <a:pPr algn="ctr">
              <a:defRPr/>
            </a:pPr>
            <a:r>
              <a:rPr lang="en-US" altLang="zh-CN" dirty="0" smtClean="0">
                <a:solidFill>
                  <a:schemeClr val="bg1"/>
                </a:solidFill>
              </a:rPr>
              <a:t>11.4 </a:t>
            </a:r>
            <a:r>
              <a:rPr lang="zh-CN" altLang="en-US" dirty="0" smtClean="0">
                <a:solidFill>
                  <a:schemeClr val="bg1"/>
                </a:solidFill>
              </a:rPr>
              <a:t>验证</a:t>
            </a:r>
            <a:r>
              <a:rPr lang="en-US" dirty="0" smtClean="0">
                <a:solidFill>
                  <a:schemeClr val="bg1"/>
                </a:solidFill>
              </a:rPr>
              <a:t>NAT</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smtClean="0"/>
              <a:t>本章内容</a:t>
            </a:r>
            <a:endParaRPr lang="zh-CN" altLang="en-US" smtClean="0"/>
          </a:p>
        </p:txBody>
      </p:sp>
      <p:sp>
        <p:nvSpPr>
          <p:cNvPr id="29700" name="Rectangle 4"/>
          <p:cNvSpPr>
            <a:spLocks noGrp="1" noChangeArrowheads="1"/>
          </p:cNvSpPr>
          <p:nvPr>
            <p:ph type="body" idx="1"/>
          </p:nvPr>
        </p:nvSpPr>
        <p:spPr>
          <a:xfrm>
            <a:off x="500034" y="1357298"/>
            <a:ext cx="4391025" cy="3857652"/>
          </a:xfrm>
        </p:spPr>
        <p:txBody>
          <a:bodyPr/>
          <a:lstStyle/>
          <a:p>
            <a:pPr eaLnBrk="1" hangingPunct="1">
              <a:defRPr/>
            </a:pPr>
            <a:r>
              <a:rPr lang="en-US" altLang="zh-CN" sz="2400" dirty="0" smtClean="0"/>
              <a:t>NAT</a:t>
            </a:r>
            <a:r>
              <a:rPr lang="zh-CN" altLang="en-US" sz="2400" dirty="0" smtClean="0"/>
              <a:t>概述</a:t>
            </a:r>
            <a:endParaRPr lang="en-US" altLang="zh-CN" sz="2400" dirty="0" smtClean="0"/>
          </a:p>
          <a:p>
            <a:pPr eaLnBrk="1" hangingPunct="1">
              <a:defRPr/>
            </a:pPr>
            <a:r>
              <a:rPr lang="zh-CN" altLang="en-US" sz="2400" dirty="0" smtClean="0"/>
              <a:t>静态</a:t>
            </a:r>
            <a:r>
              <a:rPr lang="en-US" altLang="zh-CN" sz="2400" dirty="0" smtClean="0"/>
              <a:t>NAT</a:t>
            </a:r>
            <a:endParaRPr lang="en-US" altLang="zh-CN" sz="2400" dirty="0" smtClean="0"/>
          </a:p>
          <a:p>
            <a:pPr eaLnBrk="1" hangingPunct="1">
              <a:defRPr/>
            </a:pPr>
            <a:r>
              <a:rPr lang="zh-CN" altLang="en-US" sz="2400" dirty="0" smtClean="0"/>
              <a:t>动态</a:t>
            </a:r>
            <a:r>
              <a:rPr lang="en-US" altLang="zh-CN" sz="2400" dirty="0" smtClean="0"/>
              <a:t>NAT</a:t>
            </a:r>
            <a:endParaRPr lang="en-US" sz="2400" dirty="0" smtClean="0"/>
          </a:p>
          <a:p>
            <a:pPr eaLnBrk="1" hangingPunct="1">
              <a:defRPr/>
            </a:pPr>
            <a:r>
              <a:rPr lang="en-US" sz="2400" dirty="0" smtClean="0"/>
              <a:t>NAPT</a:t>
            </a:r>
            <a:endParaRPr lang="en-US" sz="2400" dirty="0" smtClean="0"/>
          </a:p>
          <a:p>
            <a:pPr eaLnBrk="1" hangingPunct="1">
              <a:defRPr/>
            </a:pPr>
            <a:r>
              <a:rPr lang="zh-CN" altLang="en-US" sz="2400" dirty="0" smtClean="0"/>
              <a:t>验证和诊断</a:t>
            </a:r>
            <a:r>
              <a:rPr lang="en-US" sz="2400" dirty="0" smtClean="0"/>
              <a:t>NAT</a:t>
            </a:r>
            <a:r>
              <a:rPr lang="zh-CN" altLang="en-US" sz="2400" dirty="0" smtClean="0"/>
              <a:t>转换</a:t>
            </a:r>
            <a:endParaRPr lang="en-US" altLang="zh-CN" sz="2400" dirty="0" smtClean="0"/>
          </a:p>
        </p:txBody>
      </p:sp>
      <p:pic>
        <p:nvPicPr>
          <p:cNvPr id="4100" name="Picture 9" descr="keji2_12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5508625" y="3067050"/>
            <a:ext cx="2733675" cy="2619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700">
                                            <p:txEl>
                                              <p:pRg st="4" end="4"/>
                                            </p:txEl>
                                          </p:spTgt>
                                        </p:tgtEl>
                                        <p:attrNameLst>
                                          <p:attrName>style.visibility</p:attrName>
                                        </p:attrNameLst>
                                      </p:cBhvr>
                                      <p:to>
                                        <p:strVal val="visible"/>
                                      </p:to>
                                    </p:set>
                                    <p:anim calcmode="lin" valueType="num">
                                      <p:cBhvr additive="base">
                                        <p:cTn id="31" dur="500" fill="hold"/>
                                        <p:tgtEl>
                                          <p:spTgt spid="2970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7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验证和诊断</a:t>
            </a:r>
            <a:r>
              <a:rPr lang="en-US" dirty="0" smtClean="0"/>
              <a:t>NAT</a:t>
            </a:r>
            <a:r>
              <a:rPr lang="zh-CN" altLang="en-US" dirty="0" smtClean="0"/>
              <a:t>转换</a:t>
            </a:r>
            <a:endParaRPr lang="zh-CN" altLang="en-US" dirty="0"/>
          </a:p>
        </p:txBody>
      </p:sp>
      <p:sp>
        <p:nvSpPr>
          <p:cNvPr id="3" name="内容占位符 2"/>
          <p:cNvSpPr>
            <a:spLocks noGrp="1"/>
          </p:cNvSpPr>
          <p:nvPr>
            <p:ph idx="1"/>
          </p:nvPr>
        </p:nvSpPr>
        <p:spPr>
          <a:xfrm>
            <a:off x="500034" y="1428736"/>
            <a:ext cx="7934323" cy="4357718"/>
          </a:xfrm>
        </p:spPr>
        <p:txBody>
          <a:bodyPr/>
          <a:lstStyle/>
          <a:p>
            <a:pPr>
              <a:defRPr/>
            </a:pPr>
            <a:r>
              <a:rPr lang="zh-CN" altLang="en-US" dirty="0" smtClean="0"/>
              <a:t>显示活动的转换条目</a:t>
            </a:r>
            <a:endParaRPr lang="en-US" altLang="zh-CN" dirty="0" smtClean="0"/>
          </a:p>
          <a:p>
            <a:pPr lvl="1">
              <a:defRPr/>
            </a:pPr>
            <a:r>
              <a:rPr lang="en-GB" altLang="zh-CN" b="1" dirty="0" smtClean="0">
                <a:ea typeface="宋体" panose="02010600030101010101" pitchFamily="2" charset="-122"/>
              </a:rPr>
              <a:t>Router#</a:t>
            </a:r>
            <a:r>
              <a:rPr lang="en-US" b="1" dirty="0" smtClean="0"/>
              <a:t>show </a:t>
            </a:r>
            <a:r>
              <a:rPr lang="en-US" b="1" dirty="0" err="1" smtClean="0"/>
              <a:t>ip</a:t>
            </a:r>
            <a:r>
              <a:rPr lang="en-US" b="1" dirty="0" smtClean="0"/>
              <a:t> </a:t>
            </a:r>
            <a:r>
              <a:rPr lang="en-US" b="1" dirty="0" err="1" smtClean="0"/>
              <a:t>nat</a:t>
            </a:r>
            <a:r>
              <a:rPr lang="en-US" b="1" dirty="0" smtClean="0"/>
              <a:t> translations </a:t>
            </a:r>
            <a:r>
              <a:rPr lang="en-US" dirty="0" smtClean="0"/>
              <a:t>[</a:t>
            </a:r>
            <a:r>
              <a:rPr lang="en-US" i="1" dirty="0" smtClean="0"/>
              <a:t> access-list-number</a:t>
            </a:r>
            <a:r>
              <a:rPr lang="en-US" b="1" dirty="0" smtClean="0"/>
              <a:t> </a:t>
            </a:r>
            <a:r>
              <a:rPr lang="en-US" dirty="0" smtClean="0"/>
              <a:t>|</a:t>
            </a:r>
            <a:r>
              <a:rPr lang="en-US" b="1" dirty="0" smtClean="0"/>
              <a:t> </a:t>
            </a:r>
            <a:r>
              <a:rPr lang="en-US" b="1" dirty="0" err="1" smtClean="0"/>
              <a:t>icmp</a:t>
            </a:r>
            <a:r>
              <a:rPr lang="en-US" b="1" dirty="0" smtClean="0"/>
              <a:t> </a:t>
            </a:r>
            <a:r>
              <a:rPr lang="en-US" dirty="0" smtClean="0"/>
              <a:t>|</a:t>
            </a:r>
            <a:r>
              <a:rPr lang="en-US" b="1" dirty="0" smtClean="0"/>
              <a:t> </a:t>
            </a:r>
            <a:r>
              <a:rPr lang="en-US" b="1" dirty="0" err="1" smtClean="0"/>
              <a:t>tcp</a:t>
            </a:r>
            <a:r>
              <a:rPr lang="en-US" b="1" dirty="0" smtClean="0"/>
              <a:t> </a:t>
            </a:r>
            <a:r>
              <a:rPr lang="en-US" dirty="0" smtClean="0"/>
              <a:t>|</a:t>
            </a:r>
            <a:r>
              <a:rPr lang="en-US" b="1" dirty="0" smtClean="0"/>
              <a:t> </a:t>
            </a:r>
            <a:r>
              <a:rPr lang="en-US" b="1" dirty="0" err="1" smtClean="0"/>
              <a:t>udp</a:t>
            </a:r>
            <a:r>
              <a:rPr lang="en-US" b="1" dirty="0" smtClean="0"/>
              <a:t> </a:t>
            </a:r>
            <a:r>
              <a:rPr lang="en-US" dirty="0" smtClean="0"/>
              <a:t>]</a:t>
            </a:r>
            <a:r>
              <a:rPr lang="en-US" b="1" dirty="0" smtClean="0"/>
              <a:t> </a:t>
            </a:r>
            <a:r>
              <a:rPr lang="en-US" dirty="0" smtClean="0"/>
              <a:t>[</a:t>
            </a:r>
            <a:r>
              <a:rPr lang="en-US" b="1" dirty="0" smtClean="0"/>
              <a:t> verbose </a:t>
            </a:r>
            <a:r>
              <a:rPr lang="en-US" dirty="0" smtClean="0"/>
              <a:t>]</a:t>
            </a:r>
            <a:endParaRPr lang="en-GB" i="1" dirty="0" smtClean="0">
              <a:latin typeface="Arial" panose="020B0604020202020204" pitchFamily="34" charset="0"/>
              <a:ea typeface="宋体" panose="02010600030101010101" pitchFamily="2" charset="-122"/>
              <a:cs typeface="Arial" panose="020B0604020202020204" pitchFamily="34" charset="0"/>
            </a:endParaRPr>
          </a:p>
          <a:p>
            <a:pPr>
              <a:defRPr/>
            </a:pPr>
            <a:r>
              <a:rPr lang="zh-CN" altLang="en-US" dirty="0" smtClean="0"/>
              <a:t>显示转换的统计信息</a:t>
            </a:r>
            <a:endParaRPr lang="en-US" altLang="zh-CN" dirty="0" smtClean="0"/>
          </a:p>
          <a:p>
            <a:pPr lvl="1">
              <a:defRPr/>
            </a:pPr>
            <a:r>
              <a:rPr lang="en-GB" altLang="zh-CN" b="1" dirty="0" smtClean="0">
                <a:ea typeface="宋体" panose="02010600030101010101" pitchFamily="2" charset="-122"/>
              </a:rPr>
              <a:t>Router# </a:t>
            </a:r>
            <a:r>
              <a:rPr lang="en-US" b="1" dirty="0" smtClean="0"/>
              <a:t>show </a:t>
            </a:r>
            <a:r>
              <a:rPr lang="en-US" b="1" dirty="0" err="1" smtClean="0"/>
              <a:t>ip</a:t>
            </a:r>
            <a:r>
              <a:rPr lang="en-US" b="1" dirty="0" smtClean="0"/>
              <a:t> </a:t>
            </a:r>
            <a:r>
              <a:rPr lang="en-US" b="1" dirty="0" err="1" smtClean="0"/>
              <a:t>nat</a:t>
            </a:r>
            <a:r>
              <a:rPr lang="en-US" b="1" dirty="0" smtClean="0"/>
              <a:t> statistics</a:t>
            </a:r>
            <a:endParaRPr lang="en-US" altLang="zh-CN" dirty="0" smtClean="0"/>
          </a:p>
          <a:p>
            <a:pPr>
              <a:defRPr/>
            </a:pPr>
            <a:r>
              <a:rPr lang="zh-CN" altLang="en-US" dirty="0" smtClean="0"/>
              <a:t>对转换操作进行调试</a:t>
            </a:r>
            <a:endParaRPr lang="en-US" altLang="zh-CN" dirty="0" smtClean="0"/>
          </a:p>
          <a:p>
            <a:pPr lvl="1">
              <a:defRPr/>
            </a:pPr>
            <a:r>
              <a:rPr lang="en-GB" altLang="zh-CN" b="1" dirty="0" smtClean="0">
                <a:ea typeface="宋体" panose="02010600030101010101" pitchFamily="2" charset="-122"/>
              </a:rPr>
              <a:t>Router#</a:t>
            </a:r>
            <a:r>
              <a:rPr lang="en-US" b="1" dirty="0" smtClean="0"/>
              <a:t>debug </a:t>
            </a:r>
            <a:r>
              <a:rPr lang="en-US" b="1" dirty="0" err="1" smtClean="0"/>
              <a:t>ip</a:t>
            </a:r>
            <a:r>
              <a:rPr lang="en-US" b="1" dirty="0" smtClean="0"/>
              <a:t> </a:t>
            </a:r>
            <a:r>
              <a:rPr lang="en-US" b="1" dirty="0" err="1" smtClean="0"/>
              <a:t>nat</a:t>
            </a:r>
            <a:r>
              <a:rPr lang="en-US" b="1" dirty="0" smtClean="0"/>
              <a:t> </a:t>
            </a:r>
            <a:r>
              <a:rPr lang="en-US" dirty="0" smtClean="0"/>
              <a:t>[</a:t>
            </a:r>
            <a:r>
              <a:rPr lang="en-US" b="1" dirty="0" smtClean="0"/>
              <a:t> address </a:t>
            </a:r>
            <a:r>
              <a:rPr lang="en-US" dirty="0" smtClean="0"/>
              <a:t>|</a:t>
            </a:r>
            <a:r>
              <a:rPr lang="en-US" b="1" dirty="0" smtClean="0"/>
              <a:t> event</a:t>
            </a:r>
            <a:r>
              <a:rPr lang="en-US" dirty="0" smtClean="0"/>
              <a:t> |</a:t>
            </a:r>
            <a:r>
              <a:rPr lang="en-US" b="1" dirty="0" smtClean="0"/>
              <a:t> rule-match </a:t>
            </a:r>
            <a:r>
              <a:rPr lang="en-US" dirty="0" smtClean="0"/>
              <a:t>]</a:t>
            </a:r>
            <a:endParaRPr lang="en-US" altLang="zh-CN" dirty="0" smtClean="0"/>
          </a:p>
          <a:p>
            <a:pPr>
              <a:defRPr/>
            </a:pPr>
            <a:r>
              <a:rPr lang="zh-CN" altLang="en-US" dirty="0" smtClean="0"/>
              <a:t>清除所有的转换条目</a:t>
            </a:r>
            <a:endParaRPr lang="zh-CN" altLang="en-US" dirty="0" smtClean="0"/>
          </a:p>
          <a:p>
            <a:pPr lvl="1">
              <a:defRPr/>
            </a:pPr>
            <a:r>
              <a:rPr lang="en-US" b="1" dirty="0" smtClean="0">
                <a:effectLst/>
              </a:rPr>
              <a:t> </a:t>
            </a:r>
            <a:r>
              <a:rPr lang="en-GB" altLang="zh-CN" b="1" dirty="0" smtClean="0">
                <a:ea typeface="宋体" panose="02010600030101010101" pitchFamily="2" charset="-122"/>
              </a:rPr>
              <a:t>Router#</a:t>
            </a:r>
            <a:r>
              <a:rPr lang="en-US" b="1" dirty="0" smtClean="0">
                <a:effectLst/>
              </a:rPr>
              <a:t>clear </a:t>
            </a:r>
            <a:r>
              <a:rPr lang="en-US" b="1" dirty="0" err="1" smtClean="0">
                <a:effectLst/>
              </a:rPr>
              <a:t>ip</a:t>
            </a:r>
            <a:r>
              <a:rPr lang="en-US" b="1" dirty="0" smtClean="0">
                <a:effectLst/>
              </a:rPr>
              <a:t> </a:t>
            </a:r>
            <a:r>
              <a:rPr lang="en-US" b="1" dirty="0" err="1" smtClean="0">
                <a:effectLst/>
              </a:rPr>
              <a:t>nat</a:t>
            </a:r>
            <a:r>
              <a:rPr lang="en-US" b="1" dirty="0" smtClean="0">
                <a:effectLst/>
              </a:rPr>
              <a:t> translation * </a:t>
            </a:r>
            <a:endParaRPr lang="en-US" altLang="zh-CN" dirty="0" smtClean="0"/>
          </a:p>
          <a:p>
            <a:pPr lvl="1">
              <a:defRPr/>
            </a:pPr>
            <a:endParaRPr lang="en-US" altLang="zh-CN" dirty="0" smtClean="0"/>
          </a:p>
          <a:p>
            <a:pPr lvl="1">
              <a:defRPr/>
            </a:pPr>
            <a:endParaRPr lang="en-US" altLang="zh-C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的注意事项</a:t>
            </a:r>
            <a:endParaRPr lang="zh-CN" altLang="en-US" dirty="0"/>
          </a:p>
        </p:txBody>
      </p:sp>
      <p:sp>
        <p:nvSpPr>
          <p:cNvPr id="3" name="内容占位符 2"/>
          <p:cNvSpPr>
            <a:spLocks noGrp="1"/>
          </p:cNvSpPr>
          <p:nvPr>
            <p:ph idx="1"/>
          </p:nvPr>
        </p:nvSpPr>
        <p:spPr/>
        <p:txBody>
          <a:bodyPr/>
          <a:lstStyle/>
          <a:p>
            <a:pPr>
              <a:defRPr/>
            </a:pPr>
            <a:r>
              <a:rPr lang="en-US" dirty="0" smtClean="0"/>
              <a:t>NAT</a:t>
            </a:r>
            <a:r>
              <a:rPr lang="zh-CN" altLang="en-US" dirty="0" smtClean="0"/>
              <a:t>增加了延迟</a:t>
            </a:r>
            <a:endParaRPr lang="en-US" altLang="zh-CN" dirty="0" smtClean="0"/>
          </a:p>
          <a:p>
            <a:pPr>
              <a:defRPr/>
            </a:pPr>
            <a:r>
              <a:rPr lang="zh-CN" altLang="en-US" dirty="0" smtClean="0"/>
              <a:t>失去了端对端</a:t>
            </a:r>
            <a:r>
              <a:rPr lang="en-US" dirty="0" smtClean="0"/>
              <a:t>IP</a:t>
            </a:r>
            <a:r>
              <a:rPr lang="zh-CN" altLang="en-US" dirty="0" smtClean="0"/>
              <a:t>的</a:t>
            </a:r>
            <a:r>
              <a:rPr lang="en-US" dirty="0" smtClean="0"/>
              <a:t>Traceability</a:t>
            </a:r>
            <a:r>
              <a:rPr lang="zh-CN" altLang="en-US" dirty="0" smtClean="0"/>
              <a:t>，</a:t>
            </a:r>
            <a:endParaRPr lang="en-US" altLang="zh-CN" dirty="0" smtClean="0"/>
          </a:p>
          <a:p>
            <a:pPr>
              <a:defRPr/>
            </a:pPr>
            <a:r>
              <a:rPr lang="zh-CN" altLang="en-US" dirty="0" smtClean="0"/>
              <a:t>一些</a:t>
            </a:r>
            <a:r>
              <a:rPr lang="en-US" dirty="0" smtClean="0"/>
              <a:t>IP</a:t>
            </a:r>
            <a:r>
              <a:rPr lang="zh-CN" altLang="en-US" dirty="0" smtClean="0"/>
              <a:t>对</a:t>
            </a:r>
            <a:r>
              <a:rPr lang="en-US" dirty="0" smtClean="0"/>
              <a:t>IP</a:t>
            </a:r>
            <a:r>
              <a:rPr lang="zh-CN" altLang="en-US" dirty="0" smtClean="0"/>
              <a:t>的程序不再可以正常运行</a:t>
            </a:r>
            <a:endParaRPr lang="en-US" altLang="zh-CN" dirty="0" smtClean="0"/>
          </a:p>
          <a:p>
            <a:pPr>
              <a:defRPr/>
            </a:pPr>
            <a:r>
              <a:rPr lang="en-US" dirty="0" smtClean="0"/>
              <a:t>NAT</a:t>
            </a:r>
            <a:r>
              <a:rPr lang="zh-CN" altLang="en-US" dirty="0" smtClean="0"/>
              <a:t>如下协议不支持</a:t>
            </a:r>
            <a:endParaRPr lang="en-US" altLang="zh-CN" dirty="0" smtClean="0"/>
          </a:p>
          <a:p>
            <a:pPr lvl="1">
              <a:defRPr/>
            </a:pPr>
            <a:r>
              <a:rPr lang="zh-CN" altLang="en-US" dirty="0" smtClean="0"/>
              <a:t>路上选择更新</a:t>
            </a:r>
            <a:endParaRPr lang="en-US" altLang="zh-CN" dirty="0" smtClean="0"/>
          </a:p>
          <a:p>
            <a:pPr lvl="1">
              <a:defRPr/>
            </a:pPr>
            <a:r>
              <a:rPr lang="en-US" dirty="0" smtClean="0"/>
              <a:t>DNS</a:t>
            </a:r>
            <a:r>
              <a:rPr lang="zh-CN" altLang="en-US" smtClean="0"/>
              <a:t>区域传输</a:t>
            </a:r>
            <a:endParaRPr lang="en-US" altLang="zh-CN" dirty="0" smtClean="0"/>
          </a:p>
          <a:p>
            <a:pPr lvl="1">
              <a:defRPr/>
            </a:pPr>
            <a:r>
              <a:rPr lang="en-US" dirty="0" smtClean="0"/>
              <a:t>BOOTP</a:t>
            </a:r>
            <a:endParaRPr lang="en-US" altLang="zh-CN" dirty="0" smtClean="0"/>
          </a:p>
          <a:p>
            <a:pPr lvl="1">
              <a:defRPr/>
            </a:pPr>
            <a:r>
              <a:rPr lang="en-US" dirty="0" smtClean="0"/>
              <a:t>talk</a:t>
            </a:r>
            <a:r>
              <a:rPr lang="zh-CN" altLang="en-US" dirty="0" smtClean="0"/>
              <a:t>、</a:t>
            </a:r>
            <a:r>
              <a:rPr lang="en-US" dirty="0" err="1" smtClean="0"/>
              <a:t>ntalk</a:t>
            </a:r>
            <a:r>
              <a:rPr lang="zh-CN" altLang="en-US" dirty="0" smtClean="0"/>
              <a:t>、</a:t>
            </a:r>
            <a:r>
              <a:rPr lang="en-US" dirty="0" smtClean="0"/>
              <a:t>SNMP</a:t>
            </a:r>
            <a:r>
              <a:rPr lang="zh-CN" altLang="en-US" dirty="0" smtClean="0"/>
              <a:t>、</a:t>
            </a:r>
            <a:r>
              <a:rPr lang="en-US" dirty="0" err="1" smtClean="0"/>
              <a:t>netshow</a:t>
            </a:r>
            <a:endParaRPr lang="en-US" dirty="0" smtClean="0"/>
          </a:p>
          <a:p>
            <a:pPr>
              <a:defRPr/>
            </a:pPr>
            <a:r>
              <a:rPr lang="en-US" dirty="0" smtClean="0"/>
              <a:t>NAT</a:t>
            </a:r>
            <a:r>
              <a:rPr lang="zh-CN" altLang="en-US" dirty="0" smtClean="0"/>
              <a:t>技术只是</a:t>
            </a:r>
            <a:r>
              <a:rPr lang="en-US" dirty="0" smtClean="0"/>
              <a:t>IPV4</a:t>
            </a:r>
            <a:r>
              <a:rPr lang="zh-CN" altLang="en-US" dirty="0" smtClean="0"/>
              <a:t>向</a:t>
            </a:r>
            <a:r>
              <a:rPr lang="en-US" dirty="0" smtClean="0"/>
              <a:t>IPV6</a:t>
            </a:r>
            <a:r>
              <a:rPr lang="zh-CN" altLang="en-US" dirty="0" smtClean="0"/>
              <a:t>过渡时期的临时解决方案</a:t>
            </a:r>
            <a:endParaRPr lang="zh-CN" altLang="en-US" dirty="0" smtClean="0"/>
          </a:p>
          <a:p>
            <a:pPr>
              <a:defRPr/>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2129" y="1714488"/>
            <a:ext cx="7144905" cy="2265941"/>
          </a:xfrm>
          <a:prstGeom prst="rect">
            <a:avLst/>
          </a:prstGeom>
          <a:noFill/>
        </p:spPr>
        <p:txBody>
          <a:bodyPr wrap="none">
            <a:spAutoFit/>
          </a:bodyPr>
          <a:lstStyle/>
          <a:p>
            <a:pPr algn="ctr">
              <a:lnSpc>
                <a:spcPct val="130000"/>
              </a:lnSpc>
              <a:spcBef>
                <a:spcPct val="20000"/>
              </a:spcBef>
              <a:buFont typeface="Wingdings" panose="05000000000000000000"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anose="02010509060101010101" pitchFamily="49" charset="-122"/>
                <a:ea typeface="幼圆" panose="02010509060101010101" pitchFamily="49" charset="-122"/>
              </a:rPr>
              <a:t>锐捷网络，</a:t>
            </a:r>
            <a:endPar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anose="02010509060101010101" pitchFamily="49" charset="-122"/>
              <a:ea typeface="幼圆" panose="02010509060101010101" pitchFamily="49" charset="-122"/>
            </a:endParaRPr>
          </a:p>
          <a:p>
            <a:pPr algn="ctr">
              <a:lnSpc>
                <a:spcPct val="130000"/>
              </a:lnSpc>
              <a:spcBef>
                <a:spcPct val="20000"/>
              </a:spcBef>
              <a:buFont typeface="Wingdings" panose="05000000000000000000"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anose="02010509060101010101" pitchFamily="49" charset="-122"/>
                <a:ea typeface="幼圆" panose="02010509060101010101" pitchFamily="49" charset="-122"/>
              </a:rPr>
              <a:t>让您的网络尽在掌握 </a:t>
            </a:r>
            <a:r>
              <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anose="02010509060101010101" pitchFamily="49" charset="-122"/>
                <a:ea typeface="幼圆" panose="02010509060101010101" pitchFamily="49" charset="-122"/>
              </a:rPr>
              <a:t>!</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学习目标</a:t>
            </a:r>
            <a:endParaRPr lang="zh-CN" altLang="en-US" smtClean="0"/>
          </a:p>
        </p:txBody>
      </p:sp>
      <p:sp>
        <p:nvSpPr>
          <p:cNvPr id="53251" name="Rectangle 3"/>
          <p:cNvSpPr>
            <a:spLocks noGrp="1" noChangeArrowheads="1"/>
          </p:cNvSpPr>
          <p:nvPr>
            <p:ph type="body" sz="half" idx="1"/>
          </p:nvPr>
        </p:nvSpPr>
        <p:spPr>
          <a:xfrm>
            <a:off x="936625" y="1654175"/>
            <a:ext cx="4714875" cy="4362450"/>
          </a:xfrm>
        </p:spPr>
        <p:txBody>
          <a:bodyPr/>
          <a:lstStyle/>
          <a:p>
            <a:pPr eaLnBrk="1" hangingPunct="1">
              <a:defRPr/>
            </a:pPr>
            <a:r>
              <a:rPr lang="zh-CN" altLang="en-US" dirty="0" smtClean="0"/>
              <a:t>通过本章的学习，希望您能够：</a:t>
            </a:r>
            <a:endParaRPr lang="zh-CN" altLang="en-US" dirty="0" smtClean="0"/>
          </a:p>
          <a:p>
            <a:pPr lvl="1" eaLnBrk="1" hangingPunct="1">
              <a:lnSpc>
                <a:spcPct val="200000"/>
              </a:lnSpc>
              <a:defRPr/>
            </a:pPr>
            <a:r>
              <a:rPr lang="zh-CN" altLang="en-US" sz="1800" dirty="0" smtClean="0"/>
              <a:t>掌握网络地址转换（</a:t>
            </a:r>
            <a:r>
              <a:rPr lang="en-US" altLang="zh-CN" sz="1800" dirty="0" smtClean="0"/>
              <a:t>NAT</a:t>
            </a:r>
            <a:r>
              <a:rPr lang="zh-CN" altLang="en-US" sz="1800" dirty="0" smtClean="0"/>
              <a:t>）的概念</a:t>
            </a:r>
            <a:endParaRPr lang="en-US" altLang="zh-CN" sz="1800" dirty="0" smtClean="0"/>
          </a:p>
          <a:p>
            <a:pPr lvl="1" eaLnBrk="1" hangingPunct="1">
              <a:lnSpc>
                <a:spcPct val="200000"/>
              </a:lnSpc>
              <a:defRPr/>
            </a:pPr>
            <a:r>
              <a:rPr lang="zh-CN" altLang="en-US" sz="1800" dirty="0" smtClean="0"/>
              <a:t>掌握</a:t>
            </a:r>
            <a:r>
              <a:rPr lang="en-US" altLang="zh-CN" sz="1800" dirty="0" smtClean="0"/>
              <a:t>NAT</a:t>
            </a:r>
            <a:r>
              <a:rPr lang="zh-CN" altLang="en-US" sz="1800" dirty="0" smtClean="0"/>
              <a:t>的类型及应用场合</a:t>
            </a:r>
            <a:endParaRPr lang="en-US" altLang="zh-CN" sz="1800" dirty="0" smtClean="0"/>
          </a:p>
          <a:p>
            <a:pPr lvl="1" eaLnBrk="1" hangingPunct="1">
              <a:lnSpc>
                <a:spcPct val="200000"/>
              </a:lnSpc>
              <a:defRPr/>
            </a:pPr>
            <a:r>
              <a:rPr lang="zh-CN" altLang="en-US" sz="1800" dirty="0" smtClean="0"/>
              <a:t>掌握</a:t>
            </a:r>
            <a:r>
              <a:rPr lang="en-US" altLang="zh-CN" sz="1800" dirty="0" smtClean="0"/>
              <a:t>NAT</a:t>
            </a:r>
            <a:r>
              <a:rPr lang="zh-CN" altLang="en-US" sz="1800" dirty="0" smtClean="0"/>
              <a:t>工作原理及配置方法</a:t>
            </a:r>
            <a:endParaRPr lang="zh-CN" altLang="en-US" sz="1800" dirty="0" smtClean="0"/>
          </a:p>
          <a:p>
            <a:pPr lvl="1" eaLnBrk="1" hangingPunct="1">
              <a:defRPr/>
            </a:pPr>
            <a:endParaRPr lang="zh-CN" altLang="en-US" sz="1800" dirty="0" smtClean="0"/>
          </a:p>
        </p:txBody>
      </p:sp>
      <p:pic>
        <p:nvPicPr>
          <p:cNvPr id="3076" name="Picture 7" descr="J0301252"/>
          <p:cNvPicPr>
            <a:picLocks noChangeAspect="1" noChangeArrowheads="1"/>
          </p:cNvPicPr>
          <p:nvPr/>
        </p:nvPicPr>
        <p:blipFill>
          <a:blip r:embed="rId1"/>
          <a:srcRect/>
          <a:stretch>
            <a:fillRect/>
          </a:stretch>
        </p:blipFill>
        <p:spPr bwMode="auto">
          <a:xfrm>
            <a:off x="5940425" y="3573463"/>
            <a:ext cx="2549525" cy="217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endParaRPr lang="zh-CN" altLang="en-US" smtClean="0"/>
          </a:p>
        </p:txBody>
      </p:sp>
      <p:grpSp>
        <p:nvGrpSpPr>
          <p:cNvPr id="2" name="Group 5"/>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ln>
            <a:effectLst/>
          </p:spPr>
          <p:txBody>
            <a:bodyPr wrap="none" anchor="ctr"/>
            <a:lstStyle/>
            <a:p>
              <a:pPr>
                <a:defRPr/>
              </a:pPr>
              <a:endParaRPr lang="zh-CN" altLang="en-US"/>
            </a:p>
          </p:txBody>
        </p:sp>
        <p:pic>
          <p:nvPicPr>
            <p:cNvPr id="5126" name="Picture 7" descr="愿景"/>
            <p:cNvPicPr>
              <a:picLocks noChangeAspect="1" noChangeArrowheads="1"/>
            </p:cNvPicPr>
            <p:nvPr/>
          </p:nvPicPr>
          <p:blipFill>
            <a:blip r:embed="rId1"/>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ln>
          <a:effectLst/>
        </p:spPr>
        <p:txBody>
          <a:bodyPr/>
          <a:lstStyle/>
          <a:p>
            <a:pPr marL="342900" indent="-342900" algn="ctr">
              <a:defRPr/>
            </a:pPr>
            <a:r>
              <a:rPr lang="en-US" altLang="zh-CN" sz="2800" b="1" dirty="0" smtClean="0">
                <a:solidFill>
                  <a:schemeClr val="bg1"/>
                </a:solidFill>
                <a:effectLst>
                  <a:outerShdw blurRad="38100" dist="38100" dir="2700000" algn="tl">
                    <a:srgbClr val="C0C0C0"/>
                  </a:outerShdw>
                </a:effectLst>
              </a:rPr>
              <a:t>NAT</a:t>
            </a:r>
            <a:r>
              <a:rPr lang="zh-CN" altLang="en-US" sz="2800" b="1" dirty="0">
                <a:solidFill>
                  <a:schemeClr val="bg1"/>
                </a:solidFill>
                <a:effectLst>
                  <a:outerShdw blurRad="38100" dist="38100" dir="2700000" algn="tl">
                    <a:srgbClr val="C0C0C0"/>
                  </a:outerShdw>
                </a:effectLst>
              </a:rPr>
              <a:t>概述</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概念</a:t>
            </a:r>
            <a:endParaRPr lang="zh-CN" altLang="en-US" dirty="0"/>
          </a:p>
        </p:txBody>
      </p:sp>
      <p:sp>
        <p:nvSpPr>
          <p:cNvPr id="3" name="内容占位符 2"/>
          <p:cNvSpPr>
            <a:spLocks noGrp="1"/>
          </p:cNvSpPr>
          <p:nvPr>
            <p:ph idx="1"/>
          </p:nvPr>
        </p:nvSpPr>
        <p:spPr>
          <a:xfrm>
            <a:off x="285720" y="1285860"/>
            <a:ext cx="8462993" cy="4472006"/>
          </a:xfrm>
        </p:spPr>
        <p:txBody>
          <a:bodyPr/>
          <a:lstStyle/>
          <a:p>
            <a:pPr>
              <a:defRPr/>
            </a:pPr>
            <a:r>
              <a:rPr lang="zh-CN" altLang="en-US" dirty="0" smtClean="0"/>
              <a:t>地址空间不足带来的问题</a:t>
            </a:r>
            <a:endParaRPr lang="en-US" altLang="zh-CN" dirty="0" smtClean="0"/>
          </a:p>
          <a:p>
            <a:pPr lvl="1">
              <a:defRPr/>
            </a:pPr>
            <a:r>
              <a:rPr lang="zh-CN" altLang="en-US" dirty="0" smtClean="0"/>
              <a:t>注册</a:t>
            </a:r>
            <a:r>
              <a:rPr lang="en-US" dirty="0" smtClean="0"/>
              <a:t>IP</a:t>
            </a:r>
            <a:r>
              <a:rPr lang="zh-CN" altLang="en-US" dirty="0" smtClean="0"/>
              <a:t>地址空间将要耗尽，而</a:t>
            </a:r>
            <a:r>
              <a:rPr lang="en-US" dirty="0" smtClean="0"/>
              <a:t>internet</a:t>
            </a:r>
            <a:r>
              <a:rPr lang="zh-CN" altLang="en-US" dirty="0" smtClean="0"/>
              <a:t>的规模仍在持续增长</a:t>
            </a:r>
            <a:endParaRPr lang="zh-CN" altLang="en-US" dirty="0" smtClean="0"/>
          </a:p>
          <a:p>
            <a:pPr lvl="1">
              <a:defRPr/>
            </a:pPr>
            <a:r>
              <a:rPr lang="zh-CN" altLang="en-US" dirty="0" smtClean="0"/>
              <a:t>随着</a:t>
            </a:r>
            <a:r>
              <a:rPr lang="en-US" dirty="0" smtClean="0"/>
              <a:t>internet</a:t>
            </a:r>
            <a:r>
              <a:rPr lang="zh-CN" altLang="en-US" dirty="0" smtClean="0"/>
              <a:t>的增长，骨干互联网路由选择表中的</a:t>
            </a:r>
            <a:r>
              <a:rPr lang="en-US" dirty="0" smtClean="0"/>
              <a:t>IP</a:t>
            </a:r>
            <a:r>
              <a:rPr lang="zh-CN" altLang="en-US" dirty="0" smtClean="0"/>
              <a:t>路由条目也在增加，这引发了路由选择算法的扩展问题</a:t>
            </a:r>
            <a:endParaRPr lang="en-US" altLang="zh-CN" dirty="0" smtClean="0"/>
          </a:p>
          <a:p>
            <a:pPr>
              <a:defRPr/>
            </a:pPr>
            <a:r>
              <a:rPr lang="zh-CN" altLang="en-US" dirty="0" smtClean="0"/>
              <a:t>网络地址转换</a:t>
            </a:r>
            <a:r>
              <a:rPr lang="en-US" dirty="0" smtClean="0"/>
              <a:t>NAT</a:t>
            </a:r>
            <a:r>
              <a:rPr lang="zh-CN" altLang="en-US" dirty="0" smtClean="0"/>
              <a:t>（</a:t>
            </a:r>
            <a:r>
              <a:rPr lang="en-US" dirty="0" smtClean="0"/>
              <a:t>Network Address Translation</a:t>
            </a:r>
            <a:r>
              <a:rPr lang="zh-CN" altLang="en-US" dirty="0" smtClean="0"/>
              <a:t>）</a:t>
            </a:r>
            <a:endParaRPr lang="en-US" dirty="0" smtClean="0"/>
          </a:p>
          <a:p>
            <a:pPr lvl="1">
              <a:defRPr/>
            </a:pPr>
            <a:r>
              <a:rPr lang="en-US" dirty="0" smtClean="0"/>
              <a:t>NAT</a:t>
            </a:r>
            <a:r>
              <a:rPr lang="zh-CN" altLang="en-US" dirty="0" smtClean="0"/>
              <a:t>是一种大型网络中节约注册</a:t>
            </a:r>
            <a:r>
              <a:rPr lang="en-US" dirty="0" smtClean="0"/>
              <a:t>IP</a:t>
            </a:r>
            <a:r>
              <a:rPr lang="zh-CN" altLang="en-US" dirty="0" smtClean="0"/>
              <a:t>地址数量，并简化</a:t>
            </a:r>
            <a:r>
              <a:rPr lang="en-US" dirty="0" smtClean="0"/>
              <a:t>IP</a:t>
            </a:r>
            <a:r>
              <a:rPr lang="zh-CN" altLang="en-US" dirty="0" smtClean="0"/>
              <a:t>寻址管理任务的机制。</a:t>
            </a:r>
            <a:r>
              <a:rPr lang="en-US" dirty="0" smtClean="0"/>
              <a:t>NAT</a:t>
            </a:r>
            <a:r>
              <a:rPr lang="zh-CN" altLang="en-US" dirty="0" smtClean="0"/>
              <a:t>已经标准化并在</a:t>
            </a:r>
            <a:r>
              <a:rPr lang="en-US" dirty="0" smtClean="0"/>
              <a:t>RFC1613</a:t>
            </a:r>
            <a:r>
              <a:rPr lang="zh-CN" altLang="en-US" dirty="0" smtClean="0"/>
              <a:t>中描述</a:t>
            </a:r>
            <a:endParaRPr lang="zh-CN" altLang="en-US" dirty="0" smtClean="0"/>
          </a:p>
          <a:p>
            <a:pPr lvl="1">
              <a:defRPr/>
            </a:pPr>
            <a:r>
              <a:rPr lang="zh-CN" altLang="en-US" dirty="0" smtClean="0"/>
              <a:t>它是一个</a:t>
            </a:r>
            <a:r>
              <a:rPr lang="en-US" dirty="0" smtClean="0"/>
              <a:t>IETF(Internet Engineering Task Force, Internet</a:t>
            </a:r>
            <a:r>
              <a:rPr lang="zh-CN" altLang="en-US" dirty="0" smtClean="0"/>
              <a:t>工程任务组</a:t>
            </a:r>
            <a:r>
              <a:rPr lang="en-US" dirty="0" smtClean="0"/>
              <a:t>)</a:t>
            </a:r>
            <a:r>
              <a:rPr lang="zh-CN" altLang="en-US" dirty="0" smtClean="0"/>
              <a:t>标准，允许一个整体机构以一个公用</a:t>
            </a:r>
            <a:r>
              <a:rPr lang="en-US" dirty="0" smtClean="0"/>
              <a:t>IP</a:t>
            </a:r>
            <a:r>
              <a:rPr lang="zh-CN" altLang="en-US" dirty="0" smtClean="0"/>
              <a:t>地址出现在</a:t>
            </a:r>
            <a:r>
              <a:rPr lang="en-US" dirty="0" smtClean="0"/>
              <a:t>Internet</a:t>
            </a:r>
            <a:r>
              <a:rPr lang="zh-CN" altLang="en-US" dirty="0" smtClean="0"/>
              <a:t>上</a:t>
            </a:r>
            <a:endParaRPr lang="en-US" altLang="zh-CN" dirty="0" smtClean="0"/>
          </a:p>
          <a:p>
            <a:pPr lvl="1">
              <a:defRPr/>
            </a:pPr>
            <a:r>
              <a:rPr lang="zh-CN" altLang="en-US" dirty="0" smtClean="0"/>
              <a:t>它是一种把内部私有网络地址翻译成合法公网</a:t>
            </a:r>
            <a:r>
              <a:rPr lang="en-US" dirty="0" smtClean="0"/>
              <a:t>IP</a:t>
            </a:r>
            <a:r>
              <a:rPr lang="zh-CN" altLang="en-US" dirty="0" smtClean="0"/>
              <a:t>地址的技术</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概念</a:t>
            </a:r>
            <a:endParaRPr lang="zh-CN" altLang="en-US" dirty="0"/>
          </a:p>
        </p:txBody>
      </p:sp>
      <p:sp>
        <p:nvSpPr>
          <p:cNvPr id="3" name="内容占位符 2"/>
          <p:cNvSpPr>
            <a:spLocks noGrp="1"/>
          </p:cNvSpPr>
          <p:nvPr>
            <p:ph idx="1"/>
          </p:nvPr>
        </p:nvSpPr>
        <p:spPr>
          <a:xfrm>
            <a:off x="285720" y="1285860"/>
            <a:ext cx="8462993" cy="4472006"/>
          </a:xfrm>
        </p:spPr>
        <p:txBody>
          <a:bodyPr/>
          <a:lstStyle/>
          <a:p>
            <a:pPr>
              <a:defRPr/>
            </a:pPr>
            <a:r>
              <a:rPr lang="zh-CN" altLang="en-US" dirty="0" smtClean="0"/>
              <a:t>网络地址转换</a:t>
            </a:r>
            <a:r>
              <a:rPr lang="en-US" dirty="0" smtClean="0"/>
              <a:t>NAT</a:t>
            </a:r>
            <a:r>
              <a:rPr lang="zh-CN" altLang="en-US" dirty="0" smtClean="0"/>
              <a:t>（</a:t>
            </a:r>
            <a:r>
              <a:rPr lang="en-US" dirty="0" smtClean="0"/>
              <a:t>Network Address Translation</a:t>
            </a:r>
            <a:r>
              <a:rPr lang="zh-CN" altLang="en-US" dirty="0" smtClean="0"/>
              <a:t>）</a:t>
            </a:r>
            <a:endParaRPr lang="en-US" dirty="0" smtClean="0"/>
          </a:p>
          <a:p>
            <a:pPr lvl="1">
              <a:defRPr/>
            </a:pPr>
            <a:r>
              <a:rPr lang="en-US" dirty="0" smtClean="0"/>
              <a:t>NAT</a:t>
            </a:r>
            <a:r>
              <a:rPr lang="zh-CN" altLang="en-US" dirty="0" smtClean="0"/>
              <a:t>是一种大型网络中节约注册</a:t>
            </a:r>
            <a:r>
              <a:rPr lang="en-US" dirty="0" smtClean="0"/>
              <a:t>IP</a:t>
            </a:r>
            <a:r>
              <a:rPr lang="zh-CN" altLang="en-US" dirty="0" smtClean="0"/>
              <a:t>地址数量，并简化</a:t>
            </a:r>
            <a:r>
              <a:rPr lang="en-US" dirty="0" smtClean="0"/>
              <a:t>IP</a:t>
            </a:r>
            <a:r>
              <a:rPr lang="zh-CN" altLang="en-US" dirty="0" smtClean="0"/>
              <a:t>寻址管理任务的机制。</a:t>
            </a:r>
            <a:r>
              <a:rPr lang="en-US" dirty="0" smtClean="0"/>
              <a:t>NAT</a:t>
            </a:r>
            <a:r>
              <a:rPr lang="zh-CN" altLang="en-US" dirty="0" smtClean="0"/>
              <a:t>已经标准化并在</a:t>
            </a:r>
            <a:r>
              <a:rPr lang="en-US" dirty="0" smtClean="0"/>
              <a:t>RFC1613</a:t>
            </a:r>
            <a:r>
              <a:rPr lang="zh-CN" altLang="en-US" dirty="0" smtClean="0"/>
              <a:t>中描述</a:t>
            </a:r>
            <a:endParaRPr lang="zh-CN" altLang="en-US" dirty="0" smtClean="0"/>
          </a:p>
          <a:p>
            <a:pPr lvl="1">
              <a:defRPr/>
            </a:pPr>
            <a:r>
              <a:rPr lang="zh-CN" altLang="en-US" dirty="0" smtClean="0"/>
              <a:t>它是一个</a:t>
            </a:r>
            <a:r>
              <a:rPr lang="en-US" dirty="0" smtClean="0"/>
              <a:t>IETF(Internet Engineering Task Force, Internet</a:t>
            </a:r>
            <a:r>
              <a:rPr lang="zh-CN" altLang="en-US" dirty="0" smtClean="0"/>
              <a:t>工程任务组</a:t>
            </a:r>
            <a:r>
              <a:rPr lang="en-US" dirty="0" smtClean="0"/>
              <a:t>)</a:t>
            </a:r>
            <a:r>
              <a:rPr lang="zh-CN" altLang="en-US" dirty="0" smtClean="0"/>
              <a:t>标准，允许一个整体机构以一个公用</a:t>
            </a:r>
            <a:r>
              <a:rPr lang="en-US" dirty="0" smtClean="0"/>
              <a:t>IP</a:t>
            </a:r>
            <a:r>
              <a:rPr lang="zh-CN" altLang="en-US" dirty="0" smtClean="0"/>
              <a:t>地址出现在</a:t>
            </a:r>
            <a:r>
              <a:rPr lang="en-US" dirty="0" smtClean="0"/>
              <a:t>Internet</a:t>
            </a:r>
            <a:r>
              <a:rPr lang="zh-CN" altLang="en-US" dirty="0" smtClean="0"/>
              <a:t>上</a:t>
            </a:r>
            <a:endParaRPr lang="en-US" altLang="zh-CN" dirty="0" smtClean="0"/>
          </a:p>
          <a:p>
            <a:pPr lvl="1">
              <a:defRPr/>
            </a:pPr>
            <a:r>
              <a:rPr lang="zh-CN" altLang="en-US" dirty="0" smtClean="0"/>
              <a:t>它是一种把内部私有网络地址翻译成合法公网</a:t>
            </a:r>
            <a:r>
              <a:rPr lang="en-US" dirty="0" smtClean="0"/>
              <a:t>IP</a:t>
            </a:r>
            <a:r>
              <a:rPr lang="zh-CN" altLang="en-US" dirty="0" smtClean="0"/>
              <a:t>地址的技术</a:t>
            </a:r>
            <a:endParaRPr lang="en-US" altLang="zh-CN" dirty="0" smtClean="0"/>
          </a:p>
        </p:txBody>
      </p:sp>
      <p:pic>
        <p:nvPicPr>
          <p:cNvPr id="56322" name="对象 2"/>
          <p:cNvPicPr>
            <a:picLocks noChangeArrowheads="1"/>
          </p:cNvPicPr>
          <p:nvPr/>
        </p:nvPicPr>
        <p:blipFill>
          <a:blip r:embed="rId1"/>
          <a:srcRect l="-1006" b="-1714"/>
          <a:stretch>
            <a:fillRect/>
          </a:stretch>
        </p:blipFill>
        <p:spPr bwMode="auto">
          <a:xfrm>
            <a:off x="1714480" y="3714752"/>
            <a:ext cx="5643602"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13.1.1  </a:t>
            </a:r>
            <a:r>
              <a:rPr lang="en-US" b="1" dirty="0" err="1" smtClean="0"/>
              <a:t>IPV4</a:t>
            </a:r>
            <a:r>
              <a:rPr lang="zh-CN" altLang="en-US" b="1" dirty="0" smtClean="0"/>
              <a:t>地址困境</a:t>
            </a:r>
            <a:endParaRPr lang="zh-CN" altLang="en-US" b="1" dirty="0"/>
          </a:p>
        </p:txBody>
      </p:sp>
      <p:sp>
        <p:nvSpPr>
          <p:cNvPr id="4" name="Rectangle 3"/>
          <p:cNvSpPr txBox="1">
            <a:spLocks noChangeArrowheads="1"/>
          </p:cNvSpPr>
          <p:nvPr/>
        </p:nvSpPr>
        <p:spPr bwMode="auto">
          <a:xfrm>
            <a:off x="785813" y="1500188"/>
            <a:ext cx="7221537" cy="4525962"/>
          </a:xfrm>
          <a:prstGeom prst="rect">
            <a:avLst/>
          </a:prstGeom>
          <a:noFill/>
          <a:ln w="9525">
            <a:noFill/>
            <a:miter lim="800000"/>
          </a:ln>
          <a:effectLst/>
        </p:spPr>
        <p:txBody>
          <a:bodyPr/>
          <a:lstStyle/>
          <a:p>
            <a:pPr marL="342900" indent="-342900" eaLnBrk="0" hangingPunct="0">
              <a:lnSpc>
                <a:spcPct val="120000"/>
              </a:lnSpc>
              <a:buFont typeface="Wingdings" panose="05000000000000000000" pitchFamily="2" charset="2"/>
              <a:buChar char="§"/>
              <a:defRPr/>
            </a:pPr>
            <a:r>
              <a:rPr lang="zh-CN" altLang="en-US" sz="2100" kern="0" dirty="0">
                <a:solidFill>
                  <a:srgbClr val="A4001B"/>
                </a:solidFill>
                <a:effectLst>
                  <a:outerShdw blurRad="38100" dist="38100" dir="2700000" algn="tl">
                    <a:srgbClr val="C0C0C0"/>
                  </a:outerShdw>
                </a:effectLst>
                <a:latin typeface="+mn-lt"/>
                <a:ea typeface="+mn-ea"/>
              </a:rPr>
              <a:t>解决地址空间不足的</a:t>
            </a:r>
            <a:r>
              <a:rPr lang="zh-CN" altLang="en-US" sz="2100" kern="0" dirty="0" smtClean="0">
                <a:solidFill>
                  <a:srgbClr val="A4001B"/>
                </a:solidFill>
                <a:effectLst>
                  <a:outerShdw blurRad="38100" dist="38100" dir="2700000" algn="tl">
                    <a:srgbClr val="C0C0C0"/>
                  </a:outerShdw>
                </a:effectLst>
                <a:latin typeface="+mn-lt"/>
                <a:ea typeface="+mn-ea"/>
              </a:rPr>
              <a:t>问题</a:t>
            </a:r>
            <a:endParaRPr lang="zh-CN" altLang="en-US" sz="2100" kern="0" dirty="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anose="05000000000000000000" pitchFamily="2" charset="2"/>
              <a:buChar char="Ø"/>
              <a:defRPr/>
            </a:pPr>
            <a:r>
              <a:rPr lang="en-US" altLang="zh-CN" sz="1800" kern="0" dirty="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IPv4</a:t>
            </a:r>
            <a:r>
              <a:rPr lang="zh-CN" altLang="en-US" sz="1800" kern="0" dirty="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的空间已经严重</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不足，</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NAT</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可以大量节省公网</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IP</a:t>
            </a:r>
            <a:endParaRPr lang="zh-CN" altLang="en-US" sz="1800" kern="0" dirty="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endParaRPr>
          </a:p>
          <a:p>
            <a:pPr marL="342900" indent="-342900" eaLnBrk="0" hangingPunct="0">
              <a:lnSpc>
                <a:spcPct val="120000"/>
              </a:lnSpc>
              <a:buFont typeface="Wingdings" panose="05000000000000000000" pitchFamily="2" charset="2"/>
              <a:buChar char="§"/>
              <a:defRPr/>
            </a:pPr>
            <a:r>
              <a:rPr lang="zh-CN" altLang="en-US" sz="2100" kern="0" dirty="0">
                <a:solidFill>
                  <a:srgbClr val="A4001B"/>
                </a:solidFill>
                <a:effectLst>
                  <a:outerShdw blurRad="38100" dist="38100" dir="2700000" algn="tl">
                    <a:srgbClr val="C0C0C0"/>
                  </a:outerShdw>
                </a:effectLst>
                <a:latin typeface="+mn-lt"/>
                <a:ea typeface="+mn-ea"/>
              </a:rPr>
              <a:t>私有</a:t>
            </a:r>
            <a:r>
              <a:rPr lang="en-US" altLang="zh-CN" sz="2100" kern="0" dirty="0">
                <a:solidFill>
                  <a:srgbClr val="A4001B"/>
                </a:solidFill>
                <a:effectLst>
                  <a:outerShdw blurRad="38100" dist="38100" dir="2700000" algn="tl">
                    <a:srgbClr val="C0C0C0"/>
                  </a:outerShdw>
                </a:effectLst>
                <a:latin typeface="+mn-lt"/>
                <a:ea typeface="+mn-ea"/>
              </a:rPr>
              <a:t>IP</a:t>
            </a:r>
            <a:r>
              <a:rPr lang="zh-CN" altLang="en-US" sz="2100" kern="0" dirty="0">
                <a:solidFill>
                  <a:srgbClr val="A4001B"/>
                </a:solidFill>
                <a:effectLst>
                  <a:outerShdw blurRad="38100" dist="38100" dir="2700000" algn="tl">
                    <a:srgbClr val="C0C0C0"/>
                  </a:outerShdw>
                </a:effectLst>
                <a:latin typeface="+mn-lt"/>
                <a:ea typeface="+mn-ea"/>
              </a:rPr>
              <a:t>地址网络与公网</a:t>
            </a:r>
            <a:r>
              <a:rPr lang="zh-CN" altLang="en-US" sz="2100" kern="0" dirty="0" smtClean="0">
                <a:solidFill>
                  <a:srgbClr val="A4001B"/>
                </a:solidFill>
                <a:effectLst>
                  <a:outerShdw blurRad="38100" dist="38100" dir="2700000" algn="tl">
                    <a:srgbClr val="C0C0C0"/>
                  </a:outerShdw>
                </a:effectLst>
                <a:latin typeface="+mn-lt"/>
                <a:ea typeface="+mn-ea"/>
              </a:rPr>
              <a:t>互联</a:t>
            </a:r>
            <a:endParaRPr lang="zh-CN" altLang="en-US" sz="2100" kern="0" dirty="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anose="05000000000000000000" pitchFamily="2" charset="2"/>
              <a:buChar char="Ø"/>
              <a:defRPr/>
            </a:pP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私有</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IP</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网络无法直接在公网上通信，</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NAT</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技术可以将其转化为合法的公网地址使私有网络与公网实现互联</a:t>
            </a:r>
            <a:endPar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endParaRPr>
          </a:p>
          <a:p>
            <a:pPr marL="342900" indent="-342900" eaLnBrk="0" hangingPunct="0">
              <a:lnSpc>
                <a:spcPct val="120000"/>
              </a:lnSpc>
              <a:buFont typeface="Wingdings" panose="05000000000000000000" pitchFamily="2" charset="2"/>
              <a:buChar char="§"/>
              <a:defRPr/>
            </a:pPr>
            <a:r>
              <a:rPr lang="zh-CN" altLang="en-US" sz="2100" kern="0" dirty="0" smtClean="0">
                <a:solidFill>
                  <a:srgbClr val="A4001B"/>
                </a:solidFill>
                <a:effectLst>
                  <a:outerShdw blurRad="38100" dist="38100" dir="2700000" algn="tl">
                    <a:srgbClr val="C0C0C0"/>
                  </a:outerShdw>
                </a:effectLst>
                <a:latin typeface="+mn-lt"/>
                <a:ea typeface="+mn-ea"/>
              </a:rPr>
              <a:t>使用未注册的公网</a:t>
            </a:r>
            <a:r>
              <a:rPr lang="en-US" altLang="zh-CN" sz="2100" kern="0" dirty="0" smtClean="0">
                <a:solidFill>
                  <a:srgbClr val="A4001B"/>
                </a:solidFill>
                <a:effectLst>
                  <a:outerShdw blurRad="38100" dist="38100" dir="2700000" algn="tl">
                    <a:srgbClr val="C0C0C0"/>
                  </a:outerShdw>
                </a:effectLst>
                <a:latin typeface="+mn-lt"/>
                <a:ea typeface="+mn-ea"/>
              </a:rPr>
              <a:t>IP</a:t>
            </a:r>
            <a:r>
              <a:rPr lang="zh-CN" altLang="en-US" sz="2100" kern="0" dirty="0" smtClean="0">
                <a:solidFill>
                  <a:srgbClr val="A4001B"/>
                </a:solidFill>
                <a:effectLst>
                  <a:outerShdw blurRad="38100" dist="38100" dir="2700000" algn="tl">
                    <a:srgbClr val="C0C0C0"/>
                  </a:outerShdw>
                </a:effectLst>
                <a:latin typeface="+mn-lt"/>
                <a:ea typeface="+mn-ea"/>
              </a:rPr>
              <a:t>地址与公网互联</a:t>
            </a:r>
            <a:endParaRPr lang="zh-CN" altLang="en-US" sz="2100" kern="0" dirty="0" smtClean="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anose="05000000000000000000" pitchFamily="2" charset="2"/>
              <a:buChar char="Ø"/>
              <a:defRPr/>
            </a:pP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内网使用的是未注册的公网</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IP</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，通过</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NAT</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技术也能正常与</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internet</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互联</a:t>
            </a:r>
            <a:endPar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endParaRPr>
          </a:p>
          <a:p>
            <a:pPr marL="342900" indent="-342900" eaLnBrk="0" hangingPunct="0">
              <a:lnSpc>
                <a:spcPct val="120000"/>
              </a:lnSpc>
              <a:buFont typeface="Wingdings" panose="05000000000000000000" pitchFamily="2" charset="2"/>
              <a:buChar char="§"/>
              <a:defRPr/>
            </a:pPr>
            <a:r>
              <a:rPr lang="zh-CN" altLang="en-US" sz="2100" kern="0" dirty="0" smtClean="0">
                <a:solidFill>
                  <a:srgbClr val="A4001B"/>
                </a:solidFill>
                <a:effectLst>
                  <a:outerShdw blurRad="38100" dist="38100" dir="2700000" algn="tl">
                    <a:srgbClr val="C0C0C0"/>
                  </a:outerShdw>
                </a:effectLst>
                <a:latin typeface="+mn-lt"/>
                <a:ea typeface="+mn-ea"/>
              </a:rPr>
              <a:t>网络</a:t>
            </a:r>
            <a:r>
              <a:rPr lang="zh-CN" altLang="en-US" sz="2100" kern="0" dirty="0">
                <a:solidFill>
                  <a:srgbClr val="A4001B"/>
                </a:solidFill>
                <a:effectLst>
                  <a:outerShdw blurRad="38100" dist="38100" dir="2700000" algn="tl">
                    <a:srgbClr val="C0C0C0"/>
                  </a:outerShdw>
                </a:effectLst>
                <a:latin typeface="+mn-lt"/>
                <a:ea typeface="+mn-ea"/>
              </a:rPr>
              <a:t>改造中，避免更改地址带来的</a:t>
            </a:r>
            <a:r>
              <a:rPr lang="zh-CN" altLang="en-US" sz="2100" kern="0" dirty="0" smtClean="0">
                <a:solidFill>
                  <a:srgbClr val="A4001B"/>
                </a:solidFill>
                <a:effectLst>
                  <a:outerShdw blurRad="38100" dist="38100" dir="2700000" algn="tl">
                    <a:srgbClr val="C0C0C0"/>
                  </a:outerShdw>
                </a:effectLst>
                <a:latin typeface="+mn-lt"/>
                <a:ea typeface="+mn-ea"/>
              </a:rPr>
              <a:t>风险</a:t>
            </a:r>
            <a:endParaRPr lang="en-US" altLang="zh-CN" sz="2100" kern="0" dirty="0" smtClean="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anose="05000000000000000000" pitchFamily="2" charset="2"/>
              <a:buChar char="Ø"/>
              <a:defRPr/>
            </a:pP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内网改造不需要重新更换与外网互联地址，只需更改映射关系</a:t>
            </a:r>
            <a:endPar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endParaRPr>
          </a:p>
          <a:p>
            <a:pPr marL="742950" lvl="1" indent="-285750" eaLnBrk="0" hangingPunct="0">
              <a:lnSpc>
                <a:spcPct val="120000"/>
              </a:lnSpc>
              <a:buFont typeface="Wingdings" panose="05000000000000000000" pitchFamily="2" charset="2"/>
              <a:buChar char="Ø"/>
              <a:defRPr/>
            </a:pP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内网改造出现地址重叠，</a:t>
            </a:r>
            <a:r>
              <a:rPr lang="en-US" altLang="zh-CN"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NAT</a:t>
            </a:r>
            <a:r>
              <a:rPr lang="zh-CN" altLang="en-US" sz="1800" kern="0" dirty="0" smtClean="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rPr>
              <a:t>技术可以屏蔽重叠</a:t>
            </a:r>
            <a:endParaRPr lang="zh-CN" altLang="en-US" sz="1800" kern="0" dirty="0">
              <a:solidFill>
                <a:srgbClr val="333399"/>
              </a:solidFill>
              <a:effectLst>
                <a:outerShdw blurRad="38100" dist="38100" dir="2700000" algn="tl">
                  <a:srgbClr val="C0C0C0"/>
                </a:outerShdw>
              </a:effectLst>
              <a:latin typeface="幼圆" panose="02010509060101010101" pitchFamily="49" charset="-122"/>
              <a:ea typeface="华文细黑" panose="02010600040101010101" pitchFamily="2" charset="-122"/>
            </a:endParaRPr>
          </a:p>
          <a:p>
            <a:pPr marL="342900" indent="-342900" eaLnBrk="0" hangingPunct="0">
              <a:lnSpc>
                <a:spcPct val="120000"/>
              </a:lnSpc>
              <a:buFont typeface="Wingdings" panose="05000000000000000000" pitchFamily="2" charset="2"/>
              <a:buChar char="§"/>
              <a:defRPr/>
            </a:pPr>
            <a:endParaRPr lang="zh-CN" altLang="en-US" sz="2100" kern="0" dirty="0">
              <a:solidFill>
                <a:srgbClr val="A4001B"/>
              </a:solidFill>
              <a:effectLst>
                <a:outerShdw blurRad="38100" dist="38100" dir="2700000" algn="tl">
                  <a:srgbClr val="C0C0C0"/>
                </a:outerShdw>
              </a:effectLst>
              <a:latin typeface="+mn-lt"/>
              <a:ea typeface="+mn-ea"/>
            </a:endParaRPr>
          </a:p>
          <a:p>
            <a:pPr marL="342900" indent="-342900" eaLnBrk="0" hangingPunct="0">
              <a:lnSpc>
                <a:spcPct val="120000"/>
              </a:lnSpc>
              <a:buFont typeface="Wingdings" panose="05000000000000000000" pitchFamily="2" charset="2"/>
              <a:buChar char="§"/>
              <a:defRPr/>
            </a:pPr>
            <a:endParaRPr lang="en-US" altLang="zh-CN" sz="2100" kern="0" dirty="0">
              <a:solidFill>
                <a:srgbClr val="A4001B"/>
              </a:solidFill>
              <a:effectLst>
                <a:outerShdw blurRad="38100" dist="38100" dir="2700000" algn="tl">
                  <a:srgbClr val="C0C0C0"/>
                </a:outerShdw>
              </a:effectLst>
              <a:latin typeface="+mn-lt"/>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13.1.2  </a:t>
            </a:r>
            <a:r>
              <a:rPr lang="zh-CN" altLang="en-US" b="1" dirty="0" smtClean="0"/>
              <a:t>私有</a:t>
            </a:r>
            <a:r>
              <a:rPr lang="en-US" b="1" dirty="0" smtClean="0"/>
              <a:t>IP</a:t>
            </a:r>
            <a:r>
              <a:rPr lang="zh-CN" altLang="en-US" b="1" dirty="0" smtClean="0"/>
              <a:t>地址（</a:t>
            </a:r>
            <a:r>
              <a:rPr lang="en-US" b="1" dirty="0" smtClean="0"/>
              <a:t>Private address</a:t>
            </a:r>
            <a:r>
              <a:rPr lang="zh-CN" altLang="en-US" b="1" dirty="0" smtClean="0"/>
              <a:t>）</a:t>
            </a:r>
            <a:endParaRPr lang="zh-CN" altLang="en-US" b="1" dirty="0"/>
          </a:p>
        </p:txBody>
      </p:sp>
      <p:sp>
        <p:nvSpPr>
          <p:cNvPr id="5" name="TextBox 4"/>
          <p:cNvSpPr txBox="1"/>
          <p:nvPr/>
        </p:nvSpPr>
        <p:spPr>
          <a:xfrm>
            <a:off x="500034" y="1571612"/>
            <a:ext cx="8358246" cy="4315027"/>
          </a:xfrm>
          <a:prstGeom prst="rect">
            <a:avLst/>
          </a:prstGeom>
          <a:noFill/>
        </p:spPr>
        <p:txBody>
          <a:bodyPr wrap="square" rtlCol="0">
            <a:spAutoFit/>
          </a:bodyPr>
          <a:lstStyle/>
          <a:p>
            <a:r>
              <a:rPr lang="zh-CN" altLang="en-US" sz="1400" dirty="0" smtClean="0"/>
              <a:t>私有</a:t>
            </a:r>
            <a:r>
              <a:rPr lang="en-US" sz="1400" dirty="0" smtClean="0"/>
              <a:t>IP</a:t>
            </a:r>
            <a:r>
              <a:rPr lang="zh-CN" altLang="en-US" sz="1400" dirty="0" smtClean="0"/>
              <a:t>地址是从原有的</a:t>
            </a:r>
            <a:r>
              <a:rPr lang="en-US" sz="1400" dirty="0" smtClean="0"/>
              <a:t>IP </a:t>
            </a:r>
            <a:r>
              <a:rPr lang="en-US" sz="1400" dirty="0" err="1" smtClean="0"/>
              <a:t>V4</a:t>
            </a:r>
            <a:r>
              <a:rPr lang="zh-CN" altLang="en-US" sz="1400" dirty="0" smtClean="0"/>
              <a:t>地址中，专门规划出几段保留的</a:t>
            </a:r>
            <a:r>
              <a:rPr lang="en-US" sz="1400" dirty="0" smtClean="0"/>
              <a:t>IP</a:t>
            </a:r>
            <a:r>
              <a:rPr lang="zh-CN" altLang="en-US" sz="1400" dirty="0" smtClean="0"/>
              <a:t>地址，只能使用在局域网的私有网络环境中，不能在</a:t>
            </a:r>
            <a:r>
              <a:rPr lang="en-US" sz="1400" dirty="0" smtClean="0"/>
              <a:t>Internet</a:t>
            </a:r>
            <a:r>
              <a:rPr lang="zh-CN" altLang="en-US" sz="1400" dirty="0" smtClean="0"/>
              <a:t>上是不使用。安装在</a:t>
            </a:r>
            <a:r>
              <a:rPr lang="en-US" sz="1400" dirty="0" smtClean="0"/>
              <a:t>Internet</a:t>
            </a:r>
            <a:r>
              <a:rPr lang="zh-CN" altLang="en-US" sz="1400" dirty="0" smtClean="0"/>
              <a:t>网络中的路由器，不转发带有私有</a:t>
            </a:r>
            <a:r>
              <a:rPr lang="en-US" sz="1400" dirty="0" smtClean="0"/>
              <a:t>IP</a:t>
            </a:r>
            <a:r>
              <a:rPr lang="zh-CN" altLang="en-US" sz="1400" dirty="0" smtClean="0"/>
              <a:t>地址数据包。</a:t>
            </a:r>
            <a:endParaRPr lang="en-GB" altLang="zh-CN" sz="1400" dirty="0" smtClean="0"/>
          </a:p>
          <a:p>
            <a:endParaRPr lang="zh-CN" altLang="en-US" sz="1400" dirty="0" smtClean="0"/>
          </a:p>
          <a:p>
            <a:r>
              <a:rPr lang="en-US" sz="1400" dirty="0" smtClean="0"/>
              <a:t>Internet</a:t>
            </a:r>
            <a:r>
              <a:rPr lang="zh-CN" altLang="en-US" sz="1400" dirty="0" smtClean="0"/>
              <a:t>组织委员会从现有的公网地址中，专门规划出了</a:t>
            </a:r>
            <a:r>
              <a:rPr lang="en-US" sz="1400" dirty="0" smtClean="0"/>
              <a:t>3</a:t>
            </a:r>
            <a:r>
              <a:rPr lang="zh-CN" altLang="en-US" sz="1400" dirty="0" smtClean="0"/>
              <a:t>块</a:t>
            </a:r>
            <a:r>
              <a:rPr lang="en-US" sz="1400" dirty="0" smtClean="0"/>
              <a:t>IP</a:t>
            </a:r>
            <a:r>
              <a:rPr lang="zh-CN" altLang="en-US" sz="1400" dirty="0" smtClean="0"/>
              <a:t>地址空间 （</a:t>
            </a:r>
            <a:r>
              <a:rPr lang="en-US" sz="1400" dirty="0" smtClean="0"/>
              <a:t>1</a:t>
            </a:r>
            <a:r>
              <a:rPr lang="zh-CN" altLang="en-US" sz="1400" dirty="0" smtClean="0"/>
              <a:t>个</a:t>
            </a:r>
            <a:r>
              <a:rPr lang="en-US" sz="1400" dirty="0" smtClean="0"/>
              <a:t>A</a:t>
            </a:r>
            <a:r>
              <a:rPr lang="zh-CN" altLang="en-US" sz="1400" dirty="0" smtClean="0"/>
              <a:t>类地址段，</a:t>
            </a:r>
            <a:r>
              <a:rPr lang="en-US" sz="1400" dirty="0" smtClean="0"/>
              <a:t>16</a:t>
            </a:r>
            <a:r>
              <a:rPr lang="zh-CN" altLang="en-US" sz="1400" dirty="0" smtClean="0"/>
              <a:t>个</a:t>
            </a:r>
            <a:r>
              <a:rPr lang="en-US" sz="1400" dirty="0" smtClean="0"/>
              <a:t>B</a:t>
            </a:r>
            <a:r>
              <a:rPr lang="zh-CN" altLang="en-US" sz="1400" dirty="0" smtClean="0"/>
              <a:t>类地址段，</a:t>
            </a:r>
            <a:r>
              <a:rPr lang="en-US" sz="1400" dirty="0" smtClean="0"/>
              <a:t>256</a:t>
            </a:r>
            <a:r>
              <a:rPr lang="zh-CN" altLang="en-US" sz="1400" dirty="0" smtClean="0"/>
              <a:t>个</a:t>
            </a:r>
            <a:r>
              <a:rPr lang="en-US" sz="1400" dirty="0" smtClean="0"/>
              <a:t>C</a:t>
            </a:r>
            <a:r>
              <a:rPr lang="zh-CN" altLang="en-US" sz="1400" dirty="0" smtClean="0"/>
              <a:t>类地址段），作为内部使用的私有地址。</a:t>
            </a:r>
            <a:endParaRPr lang="en-GB" altLang="zh-CN" sz="1400" dirty="0" smtClean="0"/>
          </a:p>
          <a:p>
            <a:endParaRPr lang="en-GB" altLang="zh-CN" sz="1400" dirty="0" smtClean="0"/>
          </a:p>
          <a:p>
            <a:r>
              <a:rPr lang="zh-CN" altLang="en-US" sz="1400" dirty="0" smtClean="0"/>
              <a:t>私有地址属于非注册地址，专门为组织机构内部使用。在这个范围内的</a:t>
            </a:r>
            <a:r>
              <a:rPr lang="en-US" sz="1400" dirty="0" smtClean="0"/>
              <a:t>IP</a:t>
            </a:r>
            <a:r>
              <a:rPr lang="zh-CN" altLang="en-US" sz="1400" dirty="0" smtClean="0"/>
              <a:t>地址不能被路由到</a:t>
            </a:r>
            <a:r>
              <a:rPr lang="en-US" sz="1400" dirty="0" smtClean="0"/>
              <a:t>Internet</a:t>
            </a:r>
            <a:r>
              <a:rPr lang="zh-CN" altLang="en-US" sz="1400" dirty="0" smtClean="0"/>
              <a:t>骨干网上；</a:t>
            </a:r>
            <a:r>
              <a:rPr lang="en-US" sz="1400" dirty="0" smtClean="0"/>
              <a:t>Internet</a:t>
            </a:r>
            <a:r>
              <a:rPr lang="zh-CN" altLang="en-US" sz="1400" dirty="0" smtClean="0"/>
              <a:t>路由器将丢弃该私有地址。</a:t>
            </a:r>
            <a:endParaRPr lang="zh-CN" altLang="en-US" sz="1400" dirty="0" smtClean="0"/>
          </a:p>
          <a:p>
            <a:pPr lvl="0"/>
            <a:r>
              <a:rPr lang="en-US" sz="1400" dirty="0" smtClean="0"/>
              <a:t>A</a:t>
            </a:r>
            <a:r>
              <a:rPr lang="zh-CN" altLang="en-US" sz="1400" dirty="0" smtClean="0"/>
              <a:t>：</a:t>
            </a:r>
            <a:r>
              <a:rPr lang="en-US" sz="1400" dirty="0" smtClean="0"/>
              <a:t> 10.0.0.0~10.255.255.255  </a:t>
            </a:r>
            <a:r>
              <a:rPr lang="zh-CN" altLang="en-US" sz="1400" dirty="0" smtClean="0"/>
              <a:t>；即</a:t>
            </a:r>
            <a:r>
              <a:rPr lang="en-US" sz="1400" dirty="0" smtClean="0"/>
              <a:t>10.0.0.0/8</a:t>
            </a:r>
            <a:r>
              <a:rPr lang="zh-CN" altLang="en-US" sz="1400" dirty="0" smtClean="0"/>
              <a:t>。</a:t>
            </a:r>
            <a:endParaRPr lang="zh-CN" altLang="en-US" sz="1400" dirty="0" smtClean="0"/>
          </a:p>
          <a:p>
            <a:pPr lvl="0"/>
            <a:r>
              <a:rPr lang="en-US" sz="1400" dirty="0" smtClean="0"/>
              <a:t>B</a:t>
            </a:r>
            <a:r>
              <a:rPr lang="zh-CN" altLang="en-US" sz="1400" dirty="0" smtClean="0"/>
              <a:t>：</a:t>
            </a:r>
            <a:r>
              <a:rPr lang="en-US" sz="1400" dirty="0" smtClean="0"/>
              <a:t>172.16.0.0~172.31.255.255  </a:t>
            </a:r>
            <a:r>
              <a:rPr lang="zh-CN" altLang="en-US" sz="1400" dirty="0" smtClean="0"/>
              <a:t>；即</a:t>
            </a:r>
            <a:r>
              <a:rPr lang="en-US" sz="1400" dirty="0" smtClean="0"/>
              <a:t>172.16.0.0/12</a:t>
            </a:r>
            <a:r>
              <a:rPr lang="zh-CN" altLang="en-US" sz="1400" dirty="0" smtClean="0"/>
              <a:t>。</a:t>
            </a:r>
            <a:endParaRPr lang="zh-CN" altLang="en-US" sz="1400" dirty="0" smtClean="0"/>
          </a:p>
          <a:p>
            <a:pPr lvl="0"/>
            <a:r>
              <a:rPr lang="en-US" sz="1400" dirty="0" smtClean="0"/>
              <a:t>C</a:t>
            </a:r>
            <a:r>
              <a:rPr lang="zh-CN" altLang="en-US" sz="1400" dirty="0" smtClean="0"/>
              <a:t>：</a:t>
            </a:r>
            <a:r>
              <a:rPr lang="en-US" sz="1400" dirty="0" smtClean="0"/>
              <a:t> 192.168.0.0~192.168.255.255  </a:t>
            </a:r>
            <a:r>
              <a:rPr lang="zh-CN" altLang="en-US" sz="1400" dirty="0" smtClean="0"/>
              <a:t>；即</a:t>
            </a:r>
            <a:r>
              <a:rPr lang="en-US" sz="1400" dirty="0" smtClean="0"/>
              <a:t>192.168.0.0/16</a:t>
            </a:r>
            <a:r>
              <a:rPr lang="zh-CN" altLang="en-US" sz="1400" dirty="0" smtClean="0"/>
              <a:t>。</a:t>
            </a:r>
            <a:endParaRPr lang="zh-CN" altLang="en-US" sz="1400" dirty="0" smtClean="0"/>
          </a:p>
          <a:p>
            <a:endParaRPr lang="zh-CN" altLang="en-US" sz="1400" dirty="0">
              <a:latin typeface="仿宋" panose="02010609060101010101" charset="-122"/>
              <a:ea typeface="仿宋"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1190_1*d*1"/>
  <p:tag name="KSO_WM_TEMPLATE_CATEGORY" val="custom"/>
  <p:tag name="KSO_WM_TEMPLATE_INDEX" val="20231190"/>
  <p:tag name="KSO_WM_UNIT_LAYERLEVEL" val="1"/>
  <p:tag name="KSO_WM_TAG_VERSION" val="3.0"/>
  <p:tag name="KSO_WM_UNIT_VALUE" val="1111*3388"/>
  <p:tag name="KSO_WM_UNIT_TYPE" val="d"/>
  <p:tag name="KSO_WM_UNIT_INDEX" val="1"/>
</p:tagLst>
</file>

<file path=ppt/tags/tag2.xml><?xml version="1.0" encoding="utf-8"?>
<p:tagLst xmlns:p="http://schemas.openxmlformats.org/presentationml/2006/main">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13"/>
  <p:tag name="KSO_WM_UNIT_TEXT_FILL_TYPE" val="1"/>
  <p:tag name="KSO_WM_UNIT_HIGHLIGHT" val="0"/>
  <p:tag name="KSO_WM_UNIT_COMPATIBLE" val="0"/>
  <p:tag name="KSO_WM_UNIT_DIAGRAM_ISNUMVISUAL" val="0"/>
  <p:tag name="KSO_WM_UNIT_DIAGRAM_ISREFERUNIT" val="0"/>
  <p:tag name="KSO_WM_UNIT_ID" val="custom20231190_1*i*4"/>
  <p:tag name="KSO_WM_TEMPLATE_CATEGORY" val="custom"/>
  <p:tag name="KSO_WM_TEMPLATE_INDEX" val="20231190"/>
  <p:tag name="KSO_WM_UNIT_LAYERLEVEL" val="1"/>
  <p:tag name="KSO_WM_TAG_VERSION" val="3.0"/>
  <p:tag name="KSO_WM_UNIT_TYPE" val="i"/>
  <p:tag name="KSO_WM_UNIT_INDEX" val="4"/>
</p:tagLst>
</file>

<file path=ppt/tags/tag3.xml><?xml version="1.0" encoding="utf-8"?>
<p:tagLst xmlns:p="http://schemas.openxmlformats.org/presentationml/2006/main">
  <p:tag name="KSO_WM_BEAUTIFY_FLAG" val="#wm#"/>
  <p:tag name="KSO_WM_UNIT_FILL_FORE_SCHEMECOLOR_INDEX_1_BRIGHTNESS" val="0.4"/>
  <p:tag name="KSO_WM_UNIT_FILL_FORE_SCHEMECOLOR_INDEX_1" val="5"/>
  <p:tag name="KSO_WM_UNIT_FILL_FORE_SCHEMECOLOR_INDEX_1_POS" val="0.15"/>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60"/>
  <p:tag name="KSO_WM_UNIT_FILL_GRADIENT_DIRECTION" val="-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custom20231190_1*i*3"/>
  <p:tag name="KSO_WM_TEMPLATE_CATEGORY" val="custom"/>
  <p:tag name="KSO_WM_TEMPLATE_INDEX" val="20231190"/>
  <p:tag name="KSO_WM_UNIT_LAYERLEVEL" val="1"/>
  <p:tag name="KSO_WM_TAG_VERSION" val="3.0"/>
  <p:tag name="KSO_WM_UNIT_TYPE" val="i"/>
  <p:tag name="KSO_WM_UNIT_INDEX" val="3"/>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1190_1*i*1"/>
  <p:tag name="KSO_WM_TEMPLATE_CATEGORY" val="custom"/>
  <p:tag name="KSO_WM_TEMPLATE_INDEX" val="20231190"/>
  <p:tag name="KSO_WM_UNIT_LAYERLEVEL" val="1"/>
  <p:tag name="KSO_WM_TAG_VERSION" val="3.0"/>
  <p:tag name="KSO_WM_UNIT_TYPE" val="i"/>
  <p:tag name="KSO_WM_UNIT_INDEX" val="1"/>
</p:tagLst>
</file>

<file path=ppt/tags/tag5.xml><?xml version="1.0" encoding="utf-8"?>
<p:tagLst xmlns:p="http://schemas.openxmlformats.org/presentationml/2006/main">
  <p:tag name="KSO_WM_BEAUTIFY_FLAG" val="#wm#"/>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custom20231190_1*i*2"/>
  <p:tag name="KSO_WM_TEMPLATE_CATEGORY" val="custom"/>
  <p:tag name="KSO_WM_TEMPLATE_INDEX" val="20231190"/>
  <p:tag name="KSO_WM_UNIT_LAYERLEVEL" val="1"/>
  <p:tag name="KSO_WM_TAG_VERSION" val="3.0"/>
  <p:tag name="KSO_WM_UNIT_TYPE" val="i"/>
  <p:tag name="KSO_WM_UNIT_INDEX" val="2"/>
</p:tagLst>
</file>

<file path=ppt/tags/tag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90_1*f*1"/>
  <p:tag name="KSO_WM_TEMPLATE_CATEGORY" val="custom"/>
  <p:tag name="KSO_WM_TEMPLATE_INDEX" val="20231190"/>
  <p:tag name="KSO_WM_UNIT_LAYERLEVEL" val="1"/>
  <p:tag name="KSO_WM_TAG_VERSION" val="3.0"/>
  <p:tag name="KSO_WM_BEAUTIFY_FLAG" val="#wm#"/>
  <p:tag name="KSO_WM_UNIT_TEXT_FILL_FORE_SCHEMECOLOR_INDEX_BRIGHTNESS" val="0.35"/>
  <p:tag name="KSO_WM_UNIT_TEXT_FILL_FORE_SCHEMECOLOR_INDEX" val="13"/>
  <p:tag name="KSO_WM_UNIT_TEXT_FILL_TYPE" val="1"/>
  <p:tag name="KSO_WM_UNIT_PRESET_TEXT" val="单击此处输入你的项正文，文字是您思想的提炼，请尽量言简意赅的阐述观点&#10;单击此处输入你的项正文，文字是您思想的提炼"/>
</p:tagLst>
</file>

<file path=ppt/tags/tag7.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TEMPLATE_CATEGORY" val="custom"/>
  <p:tag name="KSO_WM_UNIT_LAYERLEVEL" val="1"/>
  <p:tag name="KSO_WM_TAG_VERSION" val="3.0"/>
  <p:tag name="KSO_WM_BEAUTIFY_FLAG" val="#wm#"/>
  <p:tag name="KSO_WM_TEMPLATE_INDEX" val="20231190"/>
  <p:tag name="KSO_WM_UNIT_ID" val="custom20231190_1*a*1"/>
  <p:tag name="KSO_WM_UNIT_PRESET_TEXT" val="单击此处添加标题内容"/>
</p:tagLst>
</file>

<file path=ppt/tags/tag8.xml><?xml version="1.0" encoding="utf-8"?>
<p:tagLst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961*499"/>
  <p:tag name="KSO_WM_SLIDE_POSITION" val="-1*0"/>
  <p:tag name="KSO_WM_SLIDE_LAYOUT" val="a_d_f"/>
  <p:tag name="KSO_WM_SLIDE_LAYOUT_CNT" val="1_1_1"/>
  <p:tag name="KSO_WM_TEMPLATE_INDEX" val="20231190"/>
  <p:tag name="KSO_WM_TEMPLATE_SUBCATEGORY" val="0"/>
  <p:tag name="KSO_WM_SLIDE_INDEX" val="1"/>
  <p:tag name="KSO_WM_TAG_VERSION" val="3.0"/>
  <p:tag name="KSO_WM_SLIDE_ID" val="custom20231190_1"/>
  <p:tag name="KSO_WM_SLIDE_ITEM_CNT" val="0"/>
</p:tagLst>
</file>

<file path=ppt/tags/tag9.xml><?xml version="1.0" encoding="utf-8"?>
<p:tagLst xmlns:p="http://schemas.openxmlformats.org/presentationml/2006/main">
  <p:tag name="commondata" val="eyJoZGlkIjoiNWRiZWU4MWMxNWI3ODhhNjc2ZGZlYWM1ZjhhZWIwNTkifQ=="/>
</p:tagLst>
</file>

<file path=ppt/theme/theme1.xml><?xml version="1.0" encoding="utf-8"?>
<a:theme xmlns:a="http://schemas.openxmlformats.org/drawingml/2006/main" name="20070406_授课版PPT模板_段虎强">
  <a:themeElements>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70406_授课版PPT模板_段虎强">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50000"/>
          </a:lnSpc>
          <a:spcBef>
            <a:spcPct val="20000"/>
          </a:spcBef>
          <a:spcAft>
            <a:spcPct val="0"/>
          </a:spcAft>
          <a:buClrTx/>
          <a:buSzTx/>
          <a:buFont typeface="Wingdings" panose="05000000000000000000" pitchFamily="2" charset="2"/>
          <a:buNone/>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50000"/>
          </a:lnSpc>
          <a:spcBef>
            <a:spcPct val="20000"/>
          </a:spcBef>
          <a:spcAft>
            <a:spcPct val="0"/>
          </a:spcAft>
          <a:buClrTx/>
          <a:buSzTx/>
          <a:buFont typeface="Wingdings" panose="05000000000000000000" pitchFamily="2" charset="2"/>
          <a:buNone/>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黑体" panose="02010609060101010101" pitchFamily="2" charset="-122"/>
          </a:defRPr>
        </a:defPPr>
      </a:lstStyle>
    </a:lnDef>
  </a:objectDefaults>
  <a:extraClrSchemeLst>
    <a:extraClrScheme>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0406_授课版PPT模板_段虎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0406_授课版PPT模板_段虎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0406_授课版PPT模板_段虎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0406_授课版PPT模板_段虎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0406_授课版PPT模板_段虎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0406_授课版PPT模板_段虎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0406_授课版PPT模板_段虎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0406_授课版PPT模板_段虎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0406_授课版PPT模板_段虎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0406_授课版PPT模板_段虎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0406_授课版PPT模板_段虎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4321</Words>
  <Application>WPS 演示</Application>
  <PresentationFormat>全屏显示(4:3)</PresentationFormat>
  <Paragraphs>262</Paragraphs>
  <Slides>32</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8" baseType="lpstr">
      <vt:lpstr>Arial</vt:lpstr>
      <vt:lpstr>宋体</vt:lpstr>
      <vt:lpstr>Wingdings</vt:lpstr>
      <vt:lpstr>黑体</vt:lpstr>
      <vt:lpstr>仿宋_GB2312</vt:lpstr>
      <vt:lpstr>仿宋</vt:lpstr>
      <vt:lpstr>华文细黑</vt:lpstr>
      <vt:lpstr>华文中宋</vt:lpstr>
      <vt:lpstr>幼圆</vt:lpstr>
      <vt:lpstr>微软雅黑</vt:lpstr>
      <vt:lpstr>Arial Unicode MS</vt:lpstr>
      <vt:lpstr>Arial</vt:lpstr>
      <vt:lpstr>Times New Roman</vt:lpstr>
      <vt:lpstr>20070406_授课版PPT模板_段虎强</vt:lpstr>
      <vt:lpstr>Visio.Drawing.11</vt:lpstr>
      <vt:lpstr>Visio.Drawing.11</vt:lpstr>
      <vt:lpstr>PowerPoint 演示文稿</vt:lpstr>
      <vt:lpstr>【单元背景】</vt:lpstr>
      <vt:lpstr>本章内容</vt:lpstr>
      <vt:lpstr>学习目标</vt:lpstr>
      <vt:lpstr>课程议题</vt:lpstr>
      <vt:lpstr>NAT概念</vt:lpstr>
      <vt:lpstr>NAT概念</vt:lpstr>
      <vt:lpstr>13.1.1  IPV4地址困境</vt:lpstr>
      <vt:lpstr>13.1.2  私有IP地址（Private address）</vt:lpstr>
      <vt:lpstr>13.2.1  什么是NAT技术</vt:lpstr>
      <vt:lpstr>13.2.2  NAT技术作用</vt:lpstr>
      <vt:lpstr>NAT分类</vt:lpstr>
      <vt:lpstr>NAT分类</vt:lpstr>
      <vt:lpstr>13.3  NAT技术原理</vt:lpstr>
      <vt:lpstr>13.3.1  NAT技术专业术语</vt:lpstr>
      <vt:lpstr>课程议题</vt:lpstr>
      <vt:lpstr>静态NAT的工作过程</vt:lpstr>
      <vt:lpstr>配置静态NAT</vt:lpstr>
      <vt:lpstr>配置静态NAT示例</vt:lpstr>
      <vt:lpstr>课程议题</vt:lpstr>
      <vt:lpstr>课程议题</vt:lpstr>
      <vt:lpstr>动态NAT的工作过程</vt:lpstr>
      <vt:lpstr>配置动态NAT</vt:lpstr>
      <vt:lpstr>配置示例</vt:lpstr>
      <vt:lpstr>课程议题</vt:lpstr>
      <vt:lpstr>NAPT 的工作过程</vt:lpstr>
      <vt:lpstr>配置NAPT</vt:lpstr>
      <vt:lpstr>配置示例</vt:lpstr>
      <vt:lpstr>课程议题</vt:lpstr>
      <vt:lpstr>验证和诊断NAT转换</vt:lpstr>
      <vt:lpstr>NAT的注意事项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Duanhq</dc:creator>
  <cp:lastModifiedBy>BlossomsGarden</cp:lastModifiedBy>
  <cp:revision>193</cp:revision>
  <dcterms:created xsi:type="dcterms:W3CDTF">2007-04-19T10:57:00Z</dcterms:created>
  <dcterms:modified xsi:type="dcterms:W3CDTF">2024-05-23T15:35:31Z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2B3519B0C0E3426C9148B7AE66CC1947_12</vt:lpwstr>
  </property>
  <property fmtid="{D5CDD505-2E9C-101B-9397-08002B2CF9AE}" pid="3" name="KSOProductBuildVer">
    <vt:lpwstr>2052-12.1.0.16729</vt:lpwstr>
  </property>
</Properties>
</file>