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46" r:id="rId3"/>
    <p:sldId id="447" r:id="rId4"/>
    <p:sldId id="448" r:id="rId5"/>
    <p:sldId id="452" r:id="rId6"/>
    <p:sldId id="453" r:id="rId7"/>
    <p:sldId id="454" r:id="rId8"/>
    <p:sldId id="455" r:id="rId9"/>
    <p:sldId id="459" r:id="rId10"/>
    <p:sldId id="460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5" r:id="rId24"/>
    <p:sldId id="484" r:id="rId25"/>
    <p:sldId id="485" r:id="rId26"/>
    <p:sldId id="486" r:id="rId27"/>
    <p:sldId id="487" r:id="rId28"/>
    <p:sldId id="488" r:id="rId29"/>
    <p:sldId id="489" r:id="rId30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9874-EA79-48BD-8A0F-F3C86D17A2EA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2EC7-DD4E-4686-BCF3-47C9F43D4D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8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56BAE-23C1-4E8D-A19B-E3AA15A82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BE86A-A2A3-4A82-83E7-17DFFE95EA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EC25-C10F-4CBB-81CB-F8E899DB4BA2}" type="datetimeFigureOut">
              <a:rPr lang="zh-CN" altLang="en-US" smtClean="0"/>
              <a:pPr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2C6B-03BF-44CF-B281-CF8AF6A050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68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71462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zh-CN" altLang="en-US" sz="4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sz="4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 图像轮廓表示</a:t>
            </a:r>
            <a:endParaRPr lang="zh-CN" altLang="en-US" sz="4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5730"/>
              </p:ext>
            </p:extLst>
          </p:nvPr>
        </p:nvGraphicFramePr>
        <p:xfrm>
          <a:off x="3347864" y="2924944"/>
          <a:ext cx="19431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4" name="公式" r:id="rId3" imgW="749160" imgH="507960" progId="Equation.3">
                  <p:embed/>
                </p:oleObj>
              </mc:Choice>
              <mc:Fallback>
                <p:oleObj name="公式" r:id="rId3" imgW="7491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924944"/>
                        <a:ext cx="1943100" cy="10429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856932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charset="-122"/>
              </a:rPr>
              <a:t>规范化最大误差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(</a:t>
            </a:r>
            <a:r>
              <a:rPr kumimoji="1" lang="en-US" altLang="zh-CN" sz="2800" dirty="0">
                <a:solidFill>
                  <a:srgbClr val="0033CC"/>
                </a:solidFill>
              </a:rPr>
              <a:t>Normalized Maximum </a:t>
            </a:r>
            <a:r>
              <a:rPr kumimoji="1" lang="en-US" altLang="zh-CN" sz="2800" dirty="0" smtClean="0">
                <a:solidFill>
                  <a:srgbClr val="0033CC"/>
                </a:solidFill>
              </a:rPr>
              <a:t>Error, NME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):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800" dirty="0">
                <a:solidFill>
                  <a:srgbClr val="0033CC"/>
                </a:solidFill>
                <a:latin typeface="宋体" charset="-122"/>
              </a:rPr>
              <a:t>  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最大绝对误差与曲线长度</a:t>
            </a:r>
            <a:r>
              <a:rPr kumimoji="1" lang="en-US" altLang="zh-CN" sz="2800" dirty="0">
                <a:solidFill>
                  <a:srgbClr val="0033CC"/>
                </a:solidFill>
                <a:latin typeface="宋体" charset="-122"/>
              </a:rPr>
              <a:t>S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之比，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多边形近似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Polygonal approximation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r="48696"/>
          <a:stretch>
            <a:fillRect/>
          </a:stretch>
        </p:blipFill>
        <p:spPr bwMode="auto">
          <a:xfrm>
            <a:off x="2143108" y="2403300"/>
            <a:ext cx="4214842" cy="44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85926"/>
            <a:ext cx="373630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8924952" cy="442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Min # ———</a:t>
            </a:r>
            <a:r>
              <a:rPr lang="zh-CN" altLang="en-US" dirty="0" smtClean="0">
                <a:solidFill>
                  <a:srgbClr val="FF0000"/>
                </a:solidFill>
              </a:rPr>
              <a:t>最少线段</a:t>
            </a:r>
            <a:r>
              <a:rPr lang="zh-CN" altLang="en-US" dirty="0" smtClean="0"/>
              <a:t>的表示。给定误差的上限   ，用最少的线段近似图像轮廓曲线；</a:t>
            </a:r>
            <a:r>
              <a:rPr lang="en-US" altLang="zh-CN" dirty="0" smtClean="0"/>
              <a:t>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36725" y="2210351"/>
          <a:ext cx="26350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1" name="Formula" r:id="rId3" imgW="48600" imgH="86400" progId="Equation.Ribbit">
                  <p:embed/>
                </p:oleObj>
              </mc:Choice>
              <mc:Fallback>
                <p:oleObj name="Formula" r:id="rId3" imgW="48600" imgH="8640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0351"/>
                        <a:ext cx="26350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000372"/>
            <a:ext cx="2714644" cy="332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1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3000372"/>
            <a:ext cx="2571768" cy="32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Min    ———</a:t>
            </a:r>
            <a:r>
              <a:rPr lang="zh-CN" altLang="en-US" dirty="0" smtClean="0">
                <a:solidFill>
                  <a:srgbClr val="FF0000"/>
                </a:solidFill>
              </a:rPr>
              <a:t>最小误差</a:t>
            </a:r>
            <a:r>
              <a:rPr lang="zh-CN" altLang="en-US" dirty="0" smtClean="0"/>
              <a:t>的表示。给定线段数目，找出具有最小误差的多边形表示。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14480" y="1754829"/>
          <a:ext cx="26350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4" name="Formula" r:id="rId3" imgW="48600" imgH="86400" progId="Equation.Ribbit">
                  <p:embed/>
                </p:oleObj>
              </mc:Choice>
              <mc:Fallback>
                <p:oleObj name="Formula" r:id="rId3" imgW="48600" imgH="8640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54829"/>
                        <a:ext cx="26350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143248"/>
            <a:ext cx="63461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55" y="3457575"/>
            <a:ext cx="31337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</a:t>
            </a:r>
            <a:endParaRPr lang="zh-CN" altLang="en-US" dirty="0"/>
          </a:p>
        </p:txBody>
      </p:sp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554906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02" y="4857760"/>
            <a:ext cx="545884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r>
              <a:rPr lang="en-US" altLang="zh-CN" dirty="0" smtClean="0"/>
              <a:t>split-and-merge</a:t>
            </a:r>
            <a:endParaRPr lang="zh-CN" altLang="en-US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14818"/>
            <a:ext cx="8001055" cy="245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428736"/>
            <a:ext cx="5572164" cy="255755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r>
              <a:rPr lang="en-US" altLang="zh-CN" dirty="0" smtClean="0"/>
              <a:t>split-and-merge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230950"/>
            <a:ext cx="8072525" cy="24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68" y="1428736"/>
            <a:ext cx="5665814" cy="235745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monte-carlo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13975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图像轮廓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 r="51220"/>
          <a:stretch>
            <a:fillRect/>
          </a:stretch>
        </p:blipFill>
        <p:spPr bwMode="auto">
          <a:xfrm>
            <a:off x="2357422" y="1643050"/>
            <a:ext cx="4286248" cy="22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51219"/>
          <a:stretch>
            <a:fillRect/>
          </a:stretch>
        </p:blipFill>
        <p:spPr bwMode="auto">
          <a:xfrm>
            <a:off x="2357422" y="4071942"/>
            <a:ext cx="4286280" cy="22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算法：</a:t>
            </a:r>
            <a:r>
              <a:rPr lang="en-US" altLang="zh-CN" dirty="0" smtClean="0"/>
              <a:t>Monte-Carlo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357982" cy="412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5929330"/>
            <a:ext cx="5015239" cy="5715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随机跳跃</a:t>
            </a:r>
            <a:endParaRPr lang="zh-CN" altLang="en-US" dirty="0"/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55626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r="70797"/>
          <a:stretch>
            <a:fillRect/>
          </a:stretch>
        </p:blipFill>
        <p:spPr bwMode="auto">
          <a:xfrm>
            <a:off x="6000760" y="1643050"/>
            <a:ext cx="2357454" cy="247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4214818"/>
            <a:ext cx="29051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143116"/>
            <a:ext cx="5776921" cy="28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5429264"/>
            <a:ext cx="607223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算法结果</a:t>
            </a:r>
            <a:endParaRPr lang="zh-CN" altLang="en-US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5088510" cy="276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83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5357826"/>
            <a:ext cx="429818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8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5405842"/>
            <a:ext cx="785818" cy="30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MCMC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1.MCMC</a:t>
            </a:r>
            <a:r>
              <a:rPr lang="zh-CN" altLang="en-US" dirty="0" smtClean="0"/>
              <a:t>方法的基本思想就是</a:t>
            </a:r>
            <a:r>
              <a:rPr lang="zh-CN" altLang="en-US" dirty="0" smtClean="0">
                <a:solidFill>
                  <a:srgbClr val="FF0000"/>
                </a:solidFill>
              </a:rPr>
              <a:t>构造</a:t>
            </a:r>
            <a:r>
              <a:rPr lang="zh-CN" altLang="en-US" dirty="0" smtClean="0"/>
              <a:t>一个平稳分布为         的</a:t>
            </a:r>
            <a:r>
              <a:rPr lang="zh-CN" altLang="en-US" dirty="0" smtClean="0">
                <a:solidFill>
                  <a:srgbClr val="FF0000"/>
                </a:solidFill>
              </a:rPr>
              <a:t>马氏链来得到         的样本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2.MCMC</a:t>
            </a:r>
            <a:r>
              <a:rPr lang="zh-CN" altLang="en-US" dirty="0" smtClean="0"/>
              <a:t>方法也称为</a:t>
            </a:r>
            <a:r>
              <a:rPr lang="zh-CN" altLang="en-US" dirty="0" smtClean="0">
                <a:solidFill>
                  <a:srgbClr val="FF0000"/>
                </a:solidFill>
              </a:rPr>
              <a:t>动态</a:t>
            </a:r>
            <a:r>
              <a:rPr lang="zh-CN" altLang="en-US" dirty="0" smtClean="0"/>
              <a:t>的蒙特卡洛方法。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FF0000"/>
                </a:solidFill>
              </a:rPr>
              <a:t>贝叶斯推断原理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MCMC</a:t>
            </a:r>
            <a:r>
              <a:rPr lang="zh-CN" altLang="en-US" dirty="0" smtClean="0"/>
              <a:t>方法主要是用于产生后验分布的样本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65121"/>
              </p:ext>
            </p:extLst>
          </p:nvPr>
        </p:nvGraphicFramePr>
        <p:xfrm>
          <a:off x="1403648" y="2060848"/>
          <a:ext cx="864096" cy="5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0" name="Equation" r:id="rId3" imgW="368280" imgH="253800" progId="">
                  <p:embed/>
                </p:oleObj>
              </mc:Choice>
              <mc:Fallback>
                <p:oleObj name="Equation" r:id="rId3" imgW="36828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060848"/>
                        <a:ext cx="864096" cy="595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439175"/>
              </p:ext>
            </p:extLst>
          </p:nvPr>
        </p:nvGraphicFramePr>
        <p:xfrm>
          <a:off x="4992696" y="2117720"/>
          <a:ext cx="8651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1" name="Equation" r:id="rId5" imgW="368280" imgH="253800" progId="">
                  <p:embed/>
                </p:oleObj>
              </mc:Choice>
              <mc:Fallback>
                <p:oleObj name="Equation" r:id="rId5" imgW="36828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96" y="2117720"/>
                        <a:ext cx="8651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MCMC</a:t>
            </a:r>
            <a:r>
              <a:rPr lang="zh-CN" altLang="en-US" dirty="0" smtClean="0"/>
              <a:t>的三步走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第一</a:t>
            </a:r>
            <a:r>
              <a:rPr lang="zh-CN" altLang="en-US" dirty="0" smtClean="0">
                <a:solidFill>
                  <a:srgbClr val="FF0000"/>
                </a:solidFill>
              </a:rPr>
              <a:t>步</a:t>
            </a:r>
            <a:r>
              <a:rPr lang="zh-CN" altLang="en-US" dirty="0" smtClean="0"/>
              <a:t>   选一个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合适</a:t>
            </a:r>
            <a:r>
              <a:rPr lang="en-US" altLang="zh-CN" dirty="0"/>
              <a:t>”</a:t>
            </a:r>
            <a:r>
              <a:rPr lang="zh-CN" altLang="en-US" dirty="0" smtClean="0"/>
              <a:t>的马氏链；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“合适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是指建立一个</a:t>
            </a:r>
            <a:r>
              <a:rPr lang="zh-CN" altLang="en-US" dirty="0" smtClean="0">
                <a:solidFill>
                  <a:srgbClr val="FF0000"/>
                </a:solidFill>
              </a:rPr>
              <a:t>平稳分布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的马氏链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第二步</a:t>
            </a:r>
            <a:r>
              <a:rPr lang="zh-CN" altLang="en-US" dirty="0" smtClean="0"/>
              <a:t>    由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中的某一点      出发，由第一步中的马氏链产生点序列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第三</a:t>
            </a:r>
            <a:r>
              <a:rPr lang="zh-CN" altLang="en-US" dirty="0" smtClean="0">
                <a:solidFill>
                  <a:srgbClr val="FF0000"/>
                </a:solidFill>
              </a:rPr>
              <a:t>步    </a:t>
            </a:r>
            <a:r>
              <a:rPr lang="zh-CN" altLang="en-US" dirty="0" smtClean="0"/>
              <a:t>对某个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和比较大得</a:t>
            </a:r>
            <a:r>
              <a:rPr lang="en-US" altLang="zh-CN" dirty="0" smtClean="0"/>
              <a:t>n, </a:t>
            </a:r>
            <a:r>
              <a:rPr lang="zh-CN" altLang="en-US" dirty="0" smtClean="0"/>
              <a:t>任一函数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的期望估计如下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392928"/>
              </p:ext>
            </p:extLst>
          </p:nvPr>
        </p:nvGraphicFramePr>
        <p:xfrm>
          <a:off x="6876256" y="2132856"/>
          <a:ext cx="10801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8" name="Equation" r:id="rId3" imgW="368280" imgH="253800" progId="">
                  <p:embed/>
                </p:oleObj>
              </mc:Choice>
              <mc:Fallback>
                <p:oleObj name="Equation" r:id="rId3" imgW="36828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132856"/>
                        <a:ext cx="1080120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35648"/>
              </p:ext>
            </p:extLst>
          </p:nvPr>
        </p:nvGraphicFramePr>
        <p:xfrm>
          <a:off x="4860032" y="3356992"/>
          <a:ext cx="72008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9" name="Equation" r:id="rId5" imgW="164880" imgH="228600" progId="">
                  <p:embed/>
                </p:oleObj>
              </mc:Choice>
              <mc:Fallback>
                <p:oleObj name="Equation" r:id="rId5" imgW="164880" imgH="228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356992"/>
                        <a:ext cx="72008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28262"/>
              </p:ext>
            </p:extLst>
          </p:nvPr>
        </p:nvGraphicFramePr>
        <p:xfrm>
          <a:off x="4572000" y="3717032"/>
          <a:ext cx="185163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0" name="Equation" r:id="rId7" imgW="723600" imgH="228600" progId="">
                  <p:embed/>
                </p:oleObj>
              </mc:Choice>
              <mc:Fallback>
                <p:oleObj name="Equation" r:id="rId7" imgW="7236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17032"/>
                        <a:ext cx="1851634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54032"/>
              </p:ext>
            </p:extLst>
          </p:nvPr>
        </p:nvGraphicFramePr>
        <p:xfrm>
          <a:off x="3653898" y="5362437"/>
          <a:ext cx="3852428" cy="106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1" name="Equation" r:id="rId9" imgW="1422360" imgH="431640" progId="">
                  <p:embed/>
                </p:oleObj>
              </mc:Choice>
              <mc:Fallback>
                <p:oleObj name="Equation" r:id="rId9" imgW="1422360" imgH="4316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898" y="5362437"/>
                        <a:ext cx="3852428" cy="1066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3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M-H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zh-CN" altLang="en-US" dirty="0" smtClean="0"/>
              <a:t>的伪代码为：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从</a:t>
            </a:r>
            <a:r>
              <a:rPr lang="en-US" altLang="zh-CN" dirty="0"/>
              <a:t>t</a:t>
            </a:r>
            <a:r>
              <a:rPr lang="en-US" altLang="zh-CN" dirty="0" smtClean="0"/>
              <a:t>=0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N-1</a:t>
            </a:r>
          </a:p>
          <a:p>
            <a:pPr marL="0" indent="0">
              <a:buNone/>
            </a:pPr>
            <a:r>
              <a:rPr lang="en-US" altLang="zh-CN" dirty="0"/>
              <a:t>…...</a:t>
            </a:r>
            <a:r>
              <a:rPr lang="zh-CN" altLang="en-US" dirty="0" smtClean="0">
                <a:solidFill>
                  <a:srgbClr val="FF0000"/>
                </a:solidFill>
              </a:rPr>
              <a:t>采样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</a:p>
          <a:p>
            <a:pPr marL="0" indent="0">
              <a:buNone/>
            </a:pPr>
            <a:r>
              <a:rPr lang="en-US" altLang="zh-CN" dirty="0" smtClean="0"/>
              <a:t>…...</a:t>
            </a:r>
            <a:r>
              <a:rPr lang="zh-CN" altLang="en-US" dirty="0" smtClean="0">
                <a:solidFill>
                  <a:srgbClr val="FF0000"/>
                </a:solidFill>
              </a:rPr>
              <a:t>采样</a:t>
            </a:r>
            <a:r>
              <a:rPr lang="zh-CN" altLang="en-US" dirty="0" smtClean="0"/>
              <a:t>       从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…...</a:t>
            </a:r>
            <a:r>
              <a:rPr lang="zh-CN" altLang="en-US" dirty="0" smtClean="0">
                <a:solidFill>
                  <a:srgbClr val="FF0000"/>
                </a:solidFill>
              </a:rPr>
              <a:t>如果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</a:rPr>
              <a:t>否则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056242"/>
              </p:ext>
            </p:extLst>
          </p:nvPr>
        </p:nvGraphicFramePr>
        <p:xfrm>
          <a:off x="2087724" y="836712"/>
          <a:ext cx="62896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0" name="Equation" r:id="rId3" imgW="164880" imgH="228600" progId="">
                  <p:embed/>
                </p:oleObj>
              </mc:Choice>
              <mc:Fallback>
                <p:oleObj name="Equation" r:id="rId3" imgW="16488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836712"/>
                        <a:ext cx="628960" cy="648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204779"/>
              </p:ext>
            </p:extLst>
          </p:nvPr>
        </p:nvGraphicFramePr>
        <p:xfrm>
          <a:off x="3071802" y="2066548"/>
          <a:ext cx="64807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1" name="Equation" r:id="rId5" imgW="317160" imgH="253800" progId="">
                  <p:embed/>
                </p:oleObj>
              </mc:Choice>
              <mc:Fallback>
                <p:oleObj name="Equation" r:id="rId5" imgW="31716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066548"/>
                        <a:ext cx="64807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3877"/>
              </p:ext>
            </p:extLst>
          </p:nvPr>
        </p:nvGraphicFramePr>
        <p:xfrm>
          <a:off x="2051720" y="2636912"/>
          <a:ext cx="50405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2" name="Equation" r:id="rId7" imgW="164880" imgH="203040" progId="">
                  <p:embed/>
                </p:oleObj>
              </mc:Choice>
              <mc:Fallback>
                <p:oleObj name="Equation" r:id="rId7" imgW="16488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50405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10617"/>
              </p:ext>
            </p:extLst>
          </p:nvPr>
        </p:nvGraphicFramePr>
        <p:xfrm>
          <a:off x="2123728" y="2132856"/>
          <a:ext cx="5929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3" name="Equation" r:id="rId9" imgW="126720" imgH="139680" progId="">
                  <p:embed/>
                </p:oleObj>
              </mc:Choice>
              <mc:Fallback>
                <p:oleObj name="Equation" r:id="rId9" imgW="126720" imgH="139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32856"/>
                        <a:ext cx="59295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2822"/>
              </p:ext>
            </p:extLst>
          </p:nvPr>
        </p:nvGraphicFramePr>
        <p:xfrm>
          <a:off x="1619672" y="4149080"/>
          <a:ext cx="17416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4" name="Equation" r:id="rId11" imgW="545760" imgH="203040" progId="">
                  <p:embed/>
                </p:oleObj>
              </mc:Choice>
              <mc:Fallback>
                <p:oleObj name="Equation" r:id="rId11" imgW="54576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49080"/>
                        <a:ext cx="174169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75609"/>
              </p:ext>
            </p:extLst>
          </p:nvPr>
        </p:nvGraphicFramePr>
        <p:xfrm>
          <a:off x="1643042" y="5715016"/>
          <a:ext cx="17281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5" name="Equation" r:id="rId13" imgW="533160" imgH="203040" progId="">
                  <p:embed/>
                </p:oleObj>
              </mc:Choice>
              <mc:Fallback>
                <p:oleObj name="Equation" r:id="rId13" imgW="53316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5715016"/>
                        <a:ext cx="172819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49556"/>
              </p:ext>
            </p:extLst>
          </p:nvPr>
        </p:nvGraphicFramePr>
        <p:xfrm>
          <a:off x="2051720" y="3068960"/>
          <a:ext cx="460851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6" name="Equation" r:id="rId15" imgW="2070000" imgH="533160" progId="">
                  <p:embed/>
                </p:oleObj>
              </mc:Choice>
              <mc:Fallback>
                <p:oleObj name="Equation" r:id="rId15" imgW="2070000" imgH="5331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68960"/>
                        <a:ext cx="460851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21002"/>
              </p:ext>
            </p:extLst>
          </p:nvPr>
        </p:nvGraphicFramePr>
        <p:xfrm>
          <a:off x="3059832" y="2564904"/>
          <a:ext cx="1656184" cy="6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7" name="Equation" r:id="rId17" imgW="558720" imgH="279360" progId="">
                  <p:embed/>
                </p:oleObj>
              </mc:Choice>
              <mc:Fallback>
                <p:oleObj name="Equation" r:id="rId17" imgW="558720" imgH="2793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64904"/>
                        <a:ext cx="1656184" cy="697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2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M-H</a:t>
            </a:r>
            <a:r>
              <a:rPr lang="zh-CN" altLang="en-US" dirty="0" smtClean="0"/>
              <a:t>算法几点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第一点       </a:t>
            </a:r>
            <a:r>
              <a:rPr lang="en-US" altLang="zh-CN" dirty="0" smtClean="0"/>
              <a:t>M-H</a:t>
            </a:r>
            <a:r>
              <a:rPr lang="zh-CN" altLang="en-US" dirty="0" smtClean="0"/>
              <a:t>算法虽然简单，但需要认真设计提案分布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第二点       链的个数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第三点      马氏</a:t>
            </a:r>
            <a:r>
              <a:rPr lang="zh-CN" altLang="en-US" dirty="0"/>
              <a:t>链的长度</a:t>
            </a:r>
            <a:r>
              <a:rPr lang="en-US" altLang="zh-CN" dirty="0"/>
              <a:t>n</a:t>
            </a:r>
            <a:r>
              <a:rPr lang="zh-CN" altLang="en-US" dirty="0"/>
              <a:t>多大才算合适？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8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提案分布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提案分布</a:t>
            </a:r>
            <a:r>
              <a:rPr lang="zh-CN" altLang="en-US" dirty="0" smtClean="0"/>
              <a:t>的选取对于</a:t>
            </a:r>
            <a:r>
              <a:rPr lang="en-US" altLang="zh-CN" dirty="0" smtClean="0"/>
              <a:t>M-H</a:t>
            </a:r>
            <a:r>
              <a:rPr lang="zh-CN" altLang="en-US" dirty="0" smtClean="0"/>
              <a:t>抽样是非常关键的</a:t>
            </a:r>
            <a:r>
              <a:rPr lang="zh-CN" altLang="en-US" dirty="0"/>
              <a:t>，</a:t>
            </a:r>
            <a:r>
              <a:rPr lang="zh-CN" altLang="en-US" dirty="0" smtClean="0"/>
              <a:t>现在比较流行的采样方案有：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独立马氏链采样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提案分布为某个</a:t>
            </a:r>
            <a:r>
              <a:rPr lang="zh-CN" altLang="en-US" dirty="0" smtClean="0">
                <a:solidFill>
                  <a:srgbClr val="FF0000"/>
                </a:solidFill>
              </a:rPr>
              <a:t>固定</a:t>
            </a:r>
            <a:r>
              <a:rPr lang="zh-CN" altLang="en-US" dirty="0" smtClean="0"/>
              <a:t>的密度函数</a:t>
            </a:r>
            <a:r>
              <a:rPr lang="en-US" altLang="zh-CN" dirty="0" smtClean="0"/>
              <a:t>g  </a:t>
            </a:r>
            <a:r>
              <a:rPr lang="zh-CN" altLang="en-US" dirty="0" smtClean="0"/>
              <a:t>，使得满足</a:t>
            </a:r>
            <a:r>
              <a:rPr lang="en-US" altLang="zh-CN" dirty="0" smtClean="0"/>
              <a:t>                           ,</a:t>
            </a:r>
            <a:r>
              <a:rPr lang="zh-CN" altLang="en-US" dirty="0" smtClean="0"/>
              <a:t>由提案分布产生一个独立链，其中抽取的每一个候选值与前面的候选值</a:t>
            </a:r>
            <a:r>
              <a:rPr lang="zh-CN" altLang="en-US" dirty="0" smtClean="0">
                <a:solidFill>
                  <a:srgbClr val="FF0000"/>
                </a:solidFill>
              </a:rPr>
              <a:t>相互独立</a:t>
            </a:r>
            <a:r>
              <a:rPr lang="zh-CN" altLang="en-US" dirty="0" smtClean="0"/>
              <a:t>，在这种情况下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17940"/>
              </p:ext>
            </p:extLst>
          </p:nvPr>
        </p:nvGraphicFramePr>
        <p:xfrm>
          <a:off x="3563888" y="5301208"/>
          <a:ext cx="281448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2" name="Equation" r:id="rId3" imgW="1447560" imgH="444240" progId="">
                  <p:embed/>
                </p:oleObj>
              </mc:Choice>
              <mc:Fallback>
                <p:oleObj name="Equation" r:id="rId3" imgW="1447560" imgH="444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301208"/>
                        <a:ext cx="281448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80860"/>
              </p:ext>
            </p:extLst>
          </p:nvPr>
        </p:nvGraphicFramePr>
        <p:xfrm>
          <a:off x="971600" y="3717032"/>
          <a:ext cx="244827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3" name="Equation" r:id="rId5" imgW="1054080" imgH="279360" progId="">
                  <p:embed/>
                </p:oleObj>
              </mc:Choice>
              <mc:Fallback>
                <p:oleObj name="Equation" r:id="rId5" imgW="1054080" imgH="279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244827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eriod" startAt="2"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随机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游走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采样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通过简单变化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M-H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算法得到的另一种马氏链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2.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令    通过抽取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      ，</a:t>
                </a:r>
                <a:r>
                  <a:rPr lang="en-US" altLang="zh-CN" i="1" dirty="0" smtClean="0">
                    <a:solidFill>
                      <a:schemeClr val="tx1"/>
                    </a:solidFill>
                  </a:rPr>
                  <a:t>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为密度函数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的一般选择包括以圆点为球心得球面上的均匀分布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26" t="-2426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069463"/>
              </p:ext>
            </p:extLst>
          </p:nvPr>
        </p:nvGraphicFramePr>
        <p:xfrm>
          <a:off x="1619672" y="3356992"/>
          <a:ext cx="165618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0" name="Equation" r:id="rId4" imgW="698400" imgH="228600" progId="">
                  <p:embed/>
                </p:oleObj>
              </mc:Choice>
              <mc:Fallback>
                <p:oleObj name="Equation" r:id="rId4" imgW="6984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1656184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9786"/>
              </p:ext>
            </p:extLst>
          </p:nvPr>
        </p:nvGraphicFramePr>
        <p:xfrm>
          <a:off x="1187624" y="2780928"/>
          <a:ext cx="43204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1" name="Equation" r:id="rId6" imgW="164880" imgH="203040" progId="">
                  <p:embed/>
                </p:oleObj>
              </mc:Choice>
              <mc:Fallback>
                <p:oleObj name="Equation" r:id="rId6" imgW="16488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80928"/>
                        <a:ext cx="43204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63461"/>
              </p:ext>
            </p:extLst>
          </p:nvPr>
        </p:nvGraphicFramePr>
        <p:xfrm>
          <a:off x="3203848" y="2852936"/>
          <a:ext cx="3600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2" name="Equation" r:id="rId8" imgW="126720" imgH="203040" progId="">
                  <p:embed/>
                </p:oleObj>
              </mc:Choice>
              <mc:Fallback>
                <p:oleObj name="Equation" r:id="rId8" imgW="12672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852936"/>
                        <a:ext cx="36004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85260"/>
              </p:ext>
            </p:extLst>
          </p:nvPr>
        </p:nvGraphicFramePr>
        <p:xfrm>
          <a:off x="3718248" y="2852936"/>
          <a:ext cx="7200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3" name="Equation" r:id="rId10" imgW="317160" imgH="203040" progId="">
                  <p:embed/>
                </p:oleObj>
              </mc:Choice>
              <mc:Fallback>
                <p:oleObj name="Equation" r:id="rId10" imgW="31716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248" y="2852936"/>
                        <a:ext cx="720080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6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8001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把边缘连接起来就成为</a:t>
            </a:r>
            <a:r>
              <a:rPr kumimoji="1" lang="zh-CN" altLang="en-US" sz="2400" dirty="0">
                <a:solidFill>
                  <a:srgbClr val="FF0000"/>
                </a:solidFill>
                <a:latin typeface="宋体" charset="-122"/>
              </a:rPr>
              <a:t>轮廓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(contour)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．轮廓可以是断开的，也可以是封闭的</a:t>
            </a:r>
            <a:r>
              <a:rPr kumimoji="1" lang="en-US" altLang="zh-CN" sz="2400" dirty="0">
                <a:solidFill>
                  <a:srgbClr val="000099"/>
                </a:solidFill>
                <a:latin typeface="宋体" charset="-122"/>
              </a:rPr>
              <a:t>.</a:t>
            </a:r>
            <a:endParaRPr kumimoji="1" lang="en-US" altLang="zh-CN" sz="2400" b="1" dirty="0">
              <a:solidFill>
                <a:srgbClr val="000099"/>
              </a:solidFill>
              <a:latin typeface="宋体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99"/>
                </a:solidFill>
                <a:latin typeface="宋体" charset="-122"/>
              </a:rPr>
              <a:t>轮廓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可以用</a:t>
            </a:r>
            <a:r>
              <a:rPr kumimoji="1" lang="zh-CN" altLang="en-US" sz="2400" u="sng" dirty="0">
                <a:solidFill>
                  <a:srgbClr val="000099"/>
                </a:solidFill>
                <a:latin typeface="宋体" charset="-122"/>
              </a:rPr>
              <a:t>边缘有序表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或</a:t>
            </a:r>
            <a:r>
              <a:rPr kumimoji="1" lang="zh-CN" altLang="en-US" sz="2400" u="sng" dirty="0">
                <a:solidFill>
                  <a:srgbClr val="000099"/>
                </a:solidFill>
                <a:latin typeface="宋体" charset="-122"/>
              </a:rPr>
              <a:t>曲线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来表示。曲线通常称为轮廓的数学模型．曲线表示包括线段、二次曲线、三次样条曲线等．</a:t>
            </a:r>
            <a:r>
              <a:rPr kumimoji="1" lang="zh-CN" altLang="en-US" sz="2400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99"/>
                </a:solidFill>
                <a:latin typeface="宋体" charset="-122"/>
              </a:rPr>
              <a:t>轮廓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表示的评价标准：</a:t>
            </a:r>
            <a:b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</a:br>
            <a:r>
              <a:rPr kumimoji="1" lang="zh-CN" altLang="en-US" sz="2400" b="1" dirty="0">
                <a:solidFill>
                  <a:srgbClr val="000099"/>
                </a:solidFill>
                <a:latin typeface="宋体" charset="-122"/>
              </a:rPr>
              <a:t>效率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：轮廓应该是一种简单和紧凑的表示．</a:t>
            </a:r>
            <a:b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</a:br>
            <a:r>
              <a:rPr kumimoji="1" lang="zh-CN" altLang="en-US" sz="2400" b="1" dirty="0">
                <a:solidFill>
                  <a:srgbClr val="000099"/>
                </a:solidFill>
                <a:latin typeface="宋体" charset="-122"/>
              </a:rPr>
              <a:t>精确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：轮廓应能精确地逼近图像特征．</a:t>
            </a:r>
            <a:b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</a:br>
            <a:r>
              <a:rPr kumimoji="1" lang="zh-CN" altLang="en-US" sz="2400" b="1" dirty="0">
                <a:solidFill>
                  <a:srgbClr val="000099"/>
                </a:solidFill>
                <a:latin typeface="宋体" charset="-122"/>
              </a:rPr>
              <a:t>有效</a:t>
            </a:r>
            <a:r>
              <a:rPr kumimoji="1" lang="zh-CN" altLang="en-US" sz="2400" dirty="0">
                <a:solidFill>
                  <a:srgbClr val="000099"/>
                </a:solidFill>
                <a:latin typeface="宋体" charset="-122"/>
              </a:rPr>
              <a:t>：轮廓应适合于后续应用阶段的计算．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/>
          <a:srcRect r="49152"/>
          <a:stretch/>
        </p:blipFill>
        <p:spPr bwMode="auto">
          <a:xfrm>
            <a:off x="3275856" y="4406340"/>
            <a:ext cx="2160240" cy="2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588" y="1412875"/>
            <a:ext cx="7769225" cy="3276600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33CC"/>
                </a:solidFill>
              </a:rPr>
              <a:t>精确表示轮廓的影响因素：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</a:rPr>
              <a:t>用于轮廓建模的</a:t>
            </a:r>
            <a:r>
              <a:rPr lang="zh-CN" altLang="en-US" sz="2800" dirty="0" smtClean="0">
                <a:solidFill>
                  <a:srgbClr val="FF0000"/>
                </a:solidFill>
              </a:rPr>
              <a:t>曲线形式</a:t>
            </a:r>
            <a:r>
              <a:rPr lang="zh-CN" altLang="en-US" sz="2800" dirty="0" smtClean="0">
                <a:solidFill>
                  <a:srgbClr val="0033CC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</a:rPr>
              <a:t>曲线拟合</a:t>
            </a:r>
            <a:r>
              <a:rPr lang="zh-CN" altLang="en-US" sz="2800" dirty="0" smtClean="0">
                <a:solidFill>
                  <a:srgbClr val="FF0000"/>
                </a:solidFill>
              </a:rPr>
              <a:t>算法的</a:t>
            </a:r>
            <a:r>
              <a:rPr lang="zh-CN" altLang="en-US" sz="2800" dirty="0" smtClean="0">
                <a:solidFill>
                  <a:srgbClr val="0033CC"/>
                </a:solidFill>
              </a:rPr>
              <a:t>性能；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</a:rPr>
              <a:t>边缘</a:t>
            </a:r>
            <a:r>
              <a:rPr lang="zh-CN" altLang="en-US" sz="2800" dirty="0" smtClean="0">
                <a:solidFill>
                  <a:srgbClr val="FF0000"/>
                </a:solidFill>
              </a:rPr>
              <a:t>位置</a:t>
            </a:r>
            <a:r>
              <a:rPr lang="zh-CN" altLang="en-US" sz="2800" dirty="0" smtClean="0">
                <a:solidFill>
                  <a:srgbClr val="0033CC"/>
                </a:solidFill>
              </a:rPr>
              <a:t>估计的</a:t>
            </a:r>
            <a:r>
              <a:rPr lang="zh-CN" altLang="en-US" sz="2800" dirty="0" smtClean="0">
                <a:solidFill>
                  <a:srgbClr val="FF0000"/>
                </a:solidFill>
              </a:rPr>
              <a:t>精确度</a:t>
            </a:r>
            <a:r>
              <a:rPr lang="zh-CN" altLang="en-US" sz="2800" dirty="0" smtClean="0">
                <a:solidFill>
                  <a:srgbClr val="0033CC"/>
                </a:solidFill>
              </a:rPr>
              <a:t>。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/>
          <a:srcRect r="49152"/>
          <a:stretch/>
        </p:blipFill>
        <p:spPr bwMode="auto">
          <a:xfrm>
            <a:off x="3568080" y="3861048"/>
            <a:ext cx="2160240" cy="2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8050"/>
            <a:ext cx="8534400" cy="17526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33CC"/>
                </a:solidFill>
                <a:latin typeface="宋体" charset="-122"/>
              </a:rPr>
              <a:t>  </a:t>
            </a:r>
            <a:endParaRPr lang="en-US" altLang="zh-CN" sz="2800" b="1" dirty="0" smtClean="0">
              <a:solidFill>
                <a:srgbClr val="0033CC"/>
              </a:solidFill>
              <a:latin typeface="宋体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33CC"/>
                </a:solidFill>
                <a:latin typeface="宋体" charset="-122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链码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是沿着轮廓记录边缘表的一种表示方法．链码规定了边缘表中每一个</a:t>
            </a:r>
            <a:r>
              <a:rPr lang="zh-CN" altLang="en-US" sz="2800" u="sng" dirty="0" smtClean="0">
                <a:solidFill>
                  <a:srgbClr val="0033CC"/>
                </a:solidFill>
                <a:latin typeface="宋体" charset="-122"/>
              </a:rPr>
              <a:t>边缘点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轮廓方向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，其中方向被量化为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四个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宋体" charset="-122"/>
              </a:rPr>
              <a:t>八个</a:t>
            </a:r>
            <a:r>
              <a:rPr lang="zh-CN" altLang="en-US" sz="2800" dirty="0" smtClean="0">
                <a:solidFill>
                  <a:srgbClr val="0033CC"/>
                </a:solidFill>
                <a:latin typeface="宋体" charset="-122"/>
              </a:rPr>
              <a:t>方向中的一个．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55650" y="2962275"/>
          <a:ext cx="320675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6" name="图片" r:id="rId3" imgW="2209680" imgH="1809720" progId="Word.Picture.8">
                  <p:embed/>
                </p:oleObj>
              </mc:Choice>
              <mc:Fallback>
                <p:oleObj name="图片" r:id="rId3" imgW="2209680" imgH="18097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62275"/>
                        <a:ext cx="3206750" cy="2627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084763" y="2924175"/>
          <a:ext cx="301625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7" name="图片" r:id="rId5" imgW="2209680" imgH="1952640" progId="Word.Picture.8">
                  <p:embed/>
                </p:oleObj>
              </mc:Choice>
              <mc:Fallback>
                <p:oleObj name="图片" r:id="rId5" imgW="2209680" imgH="19526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2924175"/>
                        <a:ext cx="3016250" cy="26654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链码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55475"/>
              </p:ext>
            </p:extLst>
          </p:nvPr>
        </p:nvGraphicFramePr>
        <p:xfrm>
          <a:off x="457200" y="1266825"/>
          <a:ext cx="59150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0" name="图片" r:id="rId3" imgW="4543560" imgH="1971720" progId="Word.Picture.8">
                  <p:embed/>
                </p:oleObj>
              </mc:Choice>
              <mc:Fallback>
                <p:oleObj name="图片" r:id="rId3" imgW="4543560" imgH="19717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6825"/>
                        <a:ext cx="5915025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115616" y="4653136"/>
            <a:ext cx="720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曲线的链码是：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6022222021013444444454577012</a:t>
            </a:r>
          </a:p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其差分链码是：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220000627712100000017120111</a:t>
            </a:r>
          </a:p>
        </p:txBody>
      </p:sp>
      <p:graphicFrame>
        <p:nvGraphicFramePr>
          <p:cNvPr id="3075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596209250"/>
              </p:ext>
            </p:extLst>
          </p:nvPr>
        </p:nvGraphicFramePr>
        <p:xfrm>
          <a:off x="6443663" y="1484313"/>
          <a:ext cx="24796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1" name="Picture" r:id="rId5" imgW="2209680" imgH="1952640" progId="Word.Picture.8">
                  <p:embed/>
                </p:oleObj>
              </mc:Choice>
              <mc:Fallback>
                <p:oleObj name="Picture" r:id="rId5" imgW="2209680" imgH="1952640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484313"/>
                        <a:ext cx="2479675" cy="2592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19872" y="764704"/>
            <a:ext cx="2880320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1187624" y="4869160"/>
            <a:ext cx="6696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曲线的链码是：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024444424323566666676711234</a:t>
            </a:r>
          </a:p>
          <a:p>
            <a:r>
              <a:rPr kumimoji="1" lang="zh-CN" altLang="en-US" sz="2400" b="1" dirty="0">
                <a:solidFill>
                  <a:srgbClr val="000099"/>
                </a:solidFill>
                <a:latin typeface="Times New Roman" pitchFamily="18" charset="0"/>
              </a:rPr>
              <a:t>其差分链码是：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22000062771210000017130111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50825" y="1484313"/>
          <a:ext cx="5843588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4" name="图片" r:id="rId3" imgW="3819600" imgH="2162160" progId="Word.Picture.8">
                  <p:embed/>
                </p:oleObj>
              </mc:Choice>
              <mc:Fallback>
                <p:oleObj name="图片" r:id="rId3" imgW="3819600" imgH="216216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5843588" cy="275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34566588"/>
              </p:ext>
            </p:extLst>
          </p:nvPr>
        </p:nvGraphicFramePr>
        <p:xfrm>
          <a:off x="6227763" y="1484313"/>
          <a:ext cx="25923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5" name="Picture" r:id="rId5" imgW="2209680" imgH="1952640" progId="Word.Picture.8">
                  <p:embed/>
                </p:oleObj>
              </mc:Choice>
              <mc:Fallback>
                <p:oleObj name="Picture" r:id="rId5" imgW="2209680" imgH="1952640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84313"/>
                        <a:ext cx="2592387" cy="2736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14093" y="764704"/>
            <a:ext cx="2880320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11188" y="969963"/>
            <a:ext cx="8137525" cy="41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宋体" charset="-122"/>
              </a:rPr>
              <a:t>链码的特殊性质</a:t>
            </a:r>
            <a:r>
              <a:rPr kumimoji="1" lang="en-US" altLang="zh-CN" sz="3200" b="1" dirty="0">
                <a:solidFill>
                  <a:srgbClr val="0033CC"/>
                </a:solidFill>
                <a:latin typeface="宋体" charset="-122"/>
              </a:rPr>
              <a:t>:</a:t>
            </a:r>
            <a:endParaRPr kumimoji="1" lang="en-US" altLang="zh-CN" sz="2800" b="1" dirty="0">
              <a:solidFill>
                <a:srgbClr val="0033CC"/>
              </a:solidFill>
              <a:latin typeface="宋体" charset="-122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一个物体很容易实现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45</a:t>
            </a:r>
            <a:r>
              <a:rPr kumimoji="1" lang="en-US" altLang="zh-CN" sz="2400" baseline="30000" dirty="0">
                <a:latin typeface="楷体_GB2312" pitchFamily="49" charset="-122"/>
                <a:ea typeface="楷体_GB2312" pitchFamily="49" charset="-122"/>
                <a:sym typeface="Romantic" pitchFamily="2" charset="2"/>
              </a:rPr>
              <a:t>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角旋转．如果一个物体旋转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  <a:sym typeface="UniversalMath1 BT" pitchFamily="18" charset="2"/>
              </a:rPr>
              <a:t>45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  <a:sym typeface="UniversalMath1 BT" pitchFamily="18" charset="2"/>
              </a:rPr>
              <a:t>°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，可由原链码值加上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后再模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得到．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逆时针为正，顺时针为负。</a:t>
            </a:r>
          </a:p>
          <a:p>
            <a:pPr algn="just">
              <a:buFont typeface="Wingdings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链码的微分，也称差分码，由原码的一阶差分求得．链码差分是关于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旋转不变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的边界描述方法．</a:t>
            </a:r>
          </a:p>
          <a:p>
            <a:pPr algn="just"/>
            <a:endParaRPr kumimoji="1" lang="zh-CN" altLang="en-US" sz="2800" dirty="0">
              <a:latin typeface="宋体" charset="-122"/>
            </a:endParaRPr>
          </a:p>
          <a:p>
            <a:pPr algn="just"/>
            <a:r>
              <a:rPr kumimoji="1" lang="zh-CN" altLang="en-US" sz="3200" b="1" dirty="0">
                <a:solidFill>
                  <a:srgbClr val="0033CC"/>
                </a:solidFill>
                <a:latin typeface="宋体" charset="-122"/>
              </a:rPr>
              <a:t>链码的问题：</a:t>
            </a:r>
          </a:p>
          <a:p>
            <a:pPr algn="just"/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表示某一点正切方向的集合是有限的（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４邻接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链码有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个，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邻接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链码有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个）。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381000" y="1108075"/>
            <a:ext cx="7772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设</a:t>
            </a:r>
            <a:r>
              <a:rPr kumimoji="1" lang="en-US" altLang="zh-CN" sz="2800" i="1" dirty="0" err="1">
                <a:solidFill>
                  <a:srgbClr val="0033CC"/>
                </a:solidFill>
                <a:latin typeface="宋体" charset="-122"/>
              </a:rPr>
              <a:t>d</a:t>
            </a:r>
            <a:r>
              <a:rPr kumimoji="1" lang="en-US" altLang="zh-CN" sz="2800" i="1" baseline="-25000" dirty="0" err="1">
                <a:solidFill>
                  <a:srgbClr val="0033CC"/>
                </a:solidFill>
                <a:latin typeface="宋体" charset="-122"/>
              </a:rPr>
              <a:t>i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是拟合曲线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宋体" charset="-122"/>
              </a:rPr>
              <a:t>和边缘点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之间的误差．</a:t>
            </a:r>
            <a:endParaRPr kumimoji="1" lang="zh-CN" altLang="en-US" sz="2800" dirty="0">
              <a:solidFill>
                <a:srgbClr val="000099"/>
              </a:solidFill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33CC"/>
                </a:solidFill>
                <a:latin typeface="宋体" charset="-122"/>
              </a:rPr>
              <a:t> 最大绝对误差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(</a:t>
            </a:r>
            <a:r>
              <a:rPr kumimoji="1" lang="en-US" altLang="zh-CN" sz="2800" dirty="0">
                <a:solidFill>
                  <a:srgbClr val="0033CC"/>
                </a:solidFill>
              </a:rPr>
              <a:t>Maximum Absolute </a:t>
            </a:r>
            <a:r>
              <a:rPr kumimoji="1" lang="en-US" altLang="zh-CN" sz="2800" dirty="0" smtClean="0">
                <a:solidFill>
                  <a:srgbClr val="0033CC"/>
                </a:solidFill>
              </a:rPr>
              <a:t>Error, MAE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):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kumimoji="1" lang="en-US" altLang="zh-CN" sz="2800" dirty="0">
                <a:solidFill>
                  <a:srgbClr val="0033CC"/>
                </a:solidFill>
                <a:latin typeface="宋体" charset="-122"/>
              </a:rPr>
              <a:t>  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宋体" charset="-122"/>
              </a:rPr>
              <a:t>最坏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情况下边缘点偏离曲线的距离，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17273"/>
              </p:ext>
            </p:extLst>
          </p:nvPr>
        </p:nvGraphicFramePr>
        <p:xfrm>
          <a:off x="3001615" y="2809081"/>
          <a:ext cx="2531169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2" name="公式" r:id="rId3" imgW="965160" imgH="342720" progId="Equation.3">
                  <p:embed/>
                </p:oleObj>
              </mc:Choice>
              <mc:Fallback>
                <p:oleObj name="公式" r:id="rId3" imgW="9651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15" y="2809081"/>
                        <a:ext cx="2531169" cy="8334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7696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charset="-122"/>
              </a:rPr>
              <a:t>均方差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(</a:t>
            </a:r>
            <a:r>
              <a:rPr kumimoji="1" lang="en-US" altLang="zh-CN" sz="2800" dirty="0">
                <a:solidFill>
                  <a:srgbClr val="0033CC"/>
                </a:solidFill>
              </a:rPr>
              <a:t>Mean Squared Error</a:t>
            </a:r>
            <a:r>
              <a:rPr kumimoji="1" lang="en-US" altLang="zh-CN" sz="2800" dirty="0" smtClean="0">
                <a:solidFill>
                  <a:srgbClr val="0033CC"/>
                </a:solidFill>
              </a:rPr>
              <a:t>, MSE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charset="-122"/>
              </a:rPr>
              <a:t>):</a:t>
            </a:r>
          </a:p>
          <a:p>
            <a:r>
              <a:rPr kumimoji="1" lang="zh-CN" altLang="en-US" sz="2800" dirty="0" smtClean="0">
                <a:solidFill>
                  <a:srgbClr val="0033CC"/>
                </a:solidFill>
                <a:latin typeface="宋体" charset="-122"/>
              </a:rPr>
              <a:t>  边缘</a:t>
            </a:r>
            <a:r>
              <a:rPr kumimoji="1" lang="zh-CN" altLang="en-US" sz="2800" dirty="0">
                <a:solidFill>
                  <a:srgbClr val="0033CC"/>
                </a:solidFill>
                <a:latin typeface="宋体" charset="-122"/>
              </a:rPr>
              <a:t>点偏离拟合曲线的总的测度，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8492"/>
              </p:ext>
            </p:extLst>
          </p:nvPr>
        </p:nvGraphicFramePr>
        <p:xfrm>
          <a:off x="3171315" y="4963318"/>
          <a:ext cx="219176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3" name="公式" r:id="rId5" imgW="977760" imgH="431640" progId="Equation.3">
                  <p:embed/>
                </p:oleObj>
              </mc:Choice>
              <mc:Fallback>
                <p:oleObj name="公式" r:id="rId5" imgW="9777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315" y="4963318"/>
                        <a:ext cx="2191767" cy="889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86050" y="285728"/>
            <a:ext cx="331152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kumimoji="1" lang="zh-CN" altLang="en-US" sz="3200" b="1" dirty="0" smtClean="0">
                <a:latin typeface="Times New Roman" pitchFamily="18" charset="0"/>
              </a:rPr>
              <a:t>误差度量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714</Words>
  <Application>Microsoft Office PowerPoint</Application>
  <PresentationFormat>全屏显示(4:3)</PresentationFormat>
  <Paragraphs>84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 Unicode MS</vt:lpstr>
      <vt:lpstr>Romantic</vt:lpstr>
      <vt:lpstr>UniversalMath1 BT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图片</vt:lpstr>
      <vt:lpstr>Picture</vt:lpstr>
      <vt:lpstr>公式</vt:lpstr>
      <vt:lpstr>Formula</vt:lpstr>
      <vt:lpstr>PowerPoint 演示文稿</vt:lpstr>
      <vt:lpstr>图像轮廓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多边形近似</vt:lpstr>
      <vt:lpstr>PowerPoint 演示文稿</vt:lpstr>
      <vt:lpstr>PowerPoint 演示文稿</vt:lpstr>
      <vt:lpstr>两个任务</vt:lpstr>
      <vt:lpstr>两个任务</vt:lpstr>
      <vt:lpstr>问题定义</vt:lpstr>
      <vt:lpstr>算法：split-and-merge</vt:lpstr>
      <vt:lpstr>算法：split-and-merge优化</vt:lpstr>
      <vt:lpstr>算法2：monte-carlo优化</vt:lpstr>
      <vt:lpstr>算法：Monte-Carlo优化</vt:lpstr>
      <vt:lpstr>随机跳跃</vt:lpstr>
      <vt:lpstr>算法结果</vt:lpstr>
      <vt:lpstr>算法结果</vt:lpstr>
      <vt:lpstr>MCMC方法</vt:lpstr>
      <vt:lpstr>MCMC的三步走</vt:lpstr>
      <vt:lpstr>PowerPoint 演示文稿</vt:lpstr>
      <vt:lpstr>M-H算法几点注意的问题</vt:lpstr>
      <vt:lpstr>提案分布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zhou</dc:creator>
  <cp:lastModifiedBy>zhou</cp:lastModifiedBy>
  <cp:revision>135</cp:revision>
  <dcterms:created xsi:type="dcterms:W3CDTF">2018-09-09T15:25:19Z</dcterms:created>
  <dcterms:modified xsi:type="dcterms:W3CDTF">2020-03-24T15:19:31Z</dcterms:modified>
</cp:coreProperties>
</file>