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29"/>
  </p:notesMasterIdLst>
  <p:sldIdLst>
    <p:sldId id="256" r:id="rId2"/>
    <p:sldId id="328" r:id="rId3"/>
    <p:sldId id="260" r:id="rId4"/>
    <p:sldId id="259" r:id="rId5"/>
    <p:sldId id="329" r:id="rId6"/>
    <p:sldId id="330" r:id="rId7"/>
    <p:sldId id="331" r:id="rId8"/>
    <p:sldId id="258" r:id="rId9"/>
    <p:sldId id="308" r:id="rId10"/>
    <p:sldId id="332" r:id="rId11"/>
    <p:sldId id="333" r:id="rId12"/>
    <p:sldId id="334" r:id="rId13"/>
    <p:sldId id="335" r:id="rId14"/>
    <p:sldId id="336" r:id="rId15"/>
    <p:sldId id="337" r:id="rId16"/>
    <p:sldId id="339" r:id="rId17"/>
    <p:sldId id="341" r:id="rId18"/>
    <p:sldId id="342" r:id="rId19"/>
    <p:sldId id="343" r:id="rId20"/>
    <p:sldId id="344" r:id="rId21"/>
    <p:sldId id="345" r:id="rId22"/>
    <p:sldId id="347" r:id="rId23"/>
    <p:sldId id="346" r:id="rId24"/>
    <p:sldId id="354" r:id="rId25"/>
    <p:sldId id="355" r:id="rId26"/>
    <p:sldId id="353" r:id="rId27"/>
    <p:sldId id="307" r:id="rId28"/>
  </p:sldIdLst>
  <p:sldSz cx="9144000" cy="5143500" type="screen16x9"/>
  <p:notesSz cx="6858000" cy="9144000"/>
  <p:embeddedFontLst>
    <p:embeddedFont>
      <p:font typeface="Anek Latin" panose="020B0604020202020204" charset="0"/>
      <p:regular r:id="rId30"/>
      <p:bold r:id="rId31"/>
    </p:embeddedFont>
    <p:embeddedFont>
      <p:font typeface="Assistant" pitchFamily="2" charset="-79"/>
      <p:regular r:id="rId32"/>
      <p:bold r:id="rId33"/>
    </p:embeddedFont>
    <p:embeddedFont>
      <p:font typeface="Gilda Display" panose="020B0604020202020204" charset="0"/>
      <p:regular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Passion One" panose="020B0604020202020204" charset="0"/>
      <p:regular r:id="rId39"/>
      <p:bold r:id="rId40"/>
    </p:embeddedFont>
    <p:embeddedFont>
      <p:font typeface="Roboto Condensed Light" panose="02000000000000000000" pitchFamily="2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222"/>
    <a:srgbClr val="3A4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37A3E3-71DD-40CB-B4DC-6FED39CE4359}">
  <a:tblStyle styleId="{ED37A3E3-71DD-40CB-B4DC-6FED39CE43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7c6f1f162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7c6f1f162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9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87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951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556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013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323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687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9a6d56c7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9a6d56c7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960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60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81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111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685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642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685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668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709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169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510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db4dd54edc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7" name="Google Shape;2717;gdb4dd54edc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27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03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04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9a6d56c7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9a6d56c7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86250"/>
            <a:ext cx="4966800" cy="210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807100"/>
            <a:ext cx="4589100" cy="34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dk1"/>
        </a:solidFill>
        <a:effectLst/>
      </p:bgPr>
    </p:bg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39"/>
          <p:cNvGrpSpPr/>
          <p:nvPr/>
        </p:nvGrpSpPr>
        <p:grpSpPr>
          <a:xfrm>
            <a:off x="5446154" y="1640152"/>
            <a:ext cx="3697846" cy="3337747"/>
            <a:chOff x="1740732" y="712175"/>
            <a:chExt cx="4287854" cy="3870300"/>
          </a:xfrm>
        </p:grpSpPr>
        <p:grpSp>
          <p:nvGrpSpPr>
            <p:cNvPr id="920" name="Google Shape;920;p39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21" name="Google Shape;921;p39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39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39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39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39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39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7" name="Google Shape;927;p39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28" name="Google Shape;928;p39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39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39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39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39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3" name="Google Shape;933;p39"/>
          <p:cNvGrpSpPr/>
          <p:nvPr/>
        </p:nvGrpSpPr>
        <p:grpSpPr>
          <a:xfrm>
            <a:off x="-675521" y="-661898"/>
            <a:ext cx="3697846" cy="3337747"/>
            <a:chOff x="1740732" y="712175"/>
            <a:chExt cx="4287854" cy="3870300"/>
          </a:xfrm>
        </p:grpSpPr>
        <p:grpSp>
          <p:nvGrpSpPr>
            <p:cNvPr id="934" name="Google Shape;934;p39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35" name="Google Shape;935;p39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39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39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39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39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39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1" name="Google Shape;941;p39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42" name="Google Shape;942;p39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9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9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9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9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47" name="Google Shape;947;p39"/>
          <p:cNvGrpSpPr/>
          <p:nvPr/>
        </p:nvGrpSpPr>
        <p:grpSpPr>
          <a:xfrm>
            <a:off x="548482" y="319223"/>
            <a:ext cx="1144978" cy="1142849"/>
            <a:chOff x="1683425" y="1404575"/>
            <a:chExt cx="819950" cy="818425"/>
          </a:xfrm>
        </p:grpSpPr>
        <p:sp>
          <p:nvSpPr>
            <p:cNvPr id="948" name="Google Shape;948;p39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39"/>
          <p:cNvGrpSpPr/>
          <p:nvPr/>
        </p:nvGrpSpPr>
        <p:grpSpPr>
          <a:xfrm>
            <a:off x="7693826" y="2266681"/>
            <a:ext cx="1036782" cy="1182010"/>
            <a:chOff x="5131825" y="2444850"/>
            <a:chExt cx="748525" cy="853375"/>
          </a:xfrm>
        </p:grpSpPr>
        <p:sp>
          <p:nvSpPr>
            <p:cNvPr id="957" name="Google Shape;957;p39"/>
            <p:cNvSpPr/>
            <p:nvPr/>
          </p:nvSpPr>
          <p:spPr>
            <a:xfrm>
              <a:off x="5131825" y="2444850"/>
              <a:ext cx="364000" cy="749275"/>
            </a:xfrm>
            <a:custGeom>
              <a:avLst/>
              <a:gdLst/>
              <a:ahLst/>
              <a:cxnLst/>
              <a:rect l="l" t="t" r="r" b="b"/>
              <a:pathLst>
                <a:path w="14560" h="29971" extrusionOk="0">
                  <a:moveTo>
                    <a:pt x="0" y="1"/>
                  </a:moveTo>
                  <a:lnTo>
                    <a:pt x="0" y="29971"/>
                  </a:lnTo>
                  <a:lnTo>
                    <a:pt x="14560" y="29971"/>
                  </a:lnTo>
                  <a:lnTo>
                    <a:pt x="14560" y="25655"/>
                  </a:lnTo>
                  <a:lnTo>
                    <a:pt x="4256" y="25655"/>
                  </a:lnTo>
                  <a:lnTo>
                    <a:pt x="4256" y="4286"/>
                  </a:lnTo>
                  <a:lnTo>
                    <a:pt x="14560" y="4286"/>
                  </a:lnTo>
                  <a:lnTo>
                    <a:pt x="145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33050" y="2548950"/>
              <a:ext cx="347300" cy="749275"/>
            </a:xfrm>
            <a:custGeom>
              <a:avLst/>
              <a:gdLst/>
              <a:ahLst/>
              <a:cxnLst/>
              <a:rect l="l" t="t" r="r" b="b"/>
              <a:pathLst>
                <a:path w="13892" h="29971" extrusionOk="0">
                  <a:moveTo>
                    <a:pt x="0" y="1"/>
                  </a:moveTo>
                  <a:lnTo>
                    <a:pt x="0" y="4287"/>
                  </a:lnTo>
                  <a:lnTo>
                    <a:pt x="9605" y="4287"/>
                  </a:lnTo>
                  <a:lnTo>
                    <a:pt x="9605" y="25685"/>
                  </a:lnTo>
                  <a:lnTo>
                    <a:pt x="0" y="25685"/>
                  </a:lnTo>
                  <a:lnTo>
                    <a:pt x="0" y="29971"/>
                  </a:lnTo>
                  <a:lnTo>
                    <a:pt x="13891" y="29971"/>
                  </a:lnTo>
                  <a:lnTo>
                    <a:pt x="138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308125" y="2621900"/>
              <a:ext cx="187700" cy="394425"/>
            </a:xfrm>
            <a:custGeom>
              <a:avLst/>
              <a:gdLst/>
              <a:ahLst/>
              <a:cxnLst/>
              <a:rect l="l" t="t" r="r" b="b"/>
              <a:pathLst>
                <a:path w="7508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7508" y="15776"/>
                  </a:lnTo>
                  <a:lnTo>
                    <a:pt x="7508" y="13527"/>
                  </a:lnTo>
                  <a:lnTo>
                    <a:pt x="2249" y="13527"/>
                  </a:lnTo>
                  <a:lnTo>
                    <a:pt x="2249" y="2250"/>
                  </a:lnTo>
                  <a:lnTo>
                    <a:pt x="7508" y="2250"/>
                  </a:lnTo>
                  <a:lnTo>
                    <a:pt x="7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5533050" y="2726775"/>
              <a:ext cx="169475" cy="394400"/>
            </a:xfrm>
            <a:custGeom>
              <a:avLst/>
              <a:gdLst/>
              <a:ahLst/>
              <a:cxnLst/>
              <a:rect l="l" t="t" r="r" b="b"/>
              <a:pathLst>
                <a:path w="6779" h="15776" extrusionOk="0">
                  <a:moveTo>
                    <a:pt x="0" y="0"/>
                  </a:moveTo>
                  <a:lnTo>
                    <a:pt x="0" y="2250"/>
                  </a:lnTo>
                  <a:lnTo>
                    <a:pt x="4560" y="2250"/>
                  </a:lnTo>
                  <a:lnTo>
                    <a:pt x="4560" y="13526"/>
                  </a:lnTo>
                  <a:lnTo>
                    <a:pt x="0" y="13526"/>
                  </a:lnTo>
                  <a:lnTo>
                    <a:pt x="0" y="15776"/>
                  </a:lnTo>
                  <a:lnTo>
                    <a:pt x="6779" y="15776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39"/>
          <p:cNvGrpSpPr/>
          <p:nvPr/>
        </p:nvGrpSpPr>
        <p:grpSpPr>
          <a:xfrm>
            <a:off x="7973975" y="4291363"/>
            <a:ext cx="476475" cy="476475"/>
            <a:chOff x="6083975" y="2384075"/>
            <a:chExt cx="476475" cy="476475"/>
          </a:xfrm>
        </p:grpSpPr>
        <p:sp>
          <p:nvSpPr>
            <p:cNvPr id="962" name="Google Shape;962;p39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solidFill>
          <a:schemeClr val="dk1"/>
        </a:soli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40"/>
          <p:cNvGrpSpPr/>
          <p:nvPr/>
        </p:nvGrpSpPr>
        <p:grpSpPr>
          <a:xfrm>
            <a:off x="-1290658" y="1192902"/>
            <a:ext cx="3697846" cy="3337747"/>
            <a:chOff x="1740732" y="712175"/>
            <a:chExt cx="4287854" cy="3870300"/>
          </a:xfrm>
        </p:grpSpPr>
        <p:grpSp>
          <p:nvGrpSpPr>
            <p:cNvPr id="968" name="Google Shape;968;p40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69" name="Google Shape;969;p40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40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40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40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40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40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5" name="Google Shape;975;p40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76" name="Google Shape;976;p40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40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40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40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40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81" name="Google Shape;981;p40"/>
          <p:cNvGrpSpPr/>
          <p:nvPr/>
        </p:nvGrpSpPr>
        <p:grpSpPr>
          <a:xfrm>
            <a:off x="6737717" y="1192902"/>
            <a:ext cx="3697846" cy="3337747"/>
            <a:chOff x="1740732" y="712175"/>
            <a:chExt cx="4287854" cy="3870300"/>
          </a:xfrm>
        </p:grpSpPr>
        <p:grpSp>
          <p:nvGrpSpPr>
            <p:cNvPr id="982" name="Google Shape;982;p40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83" name="Google Shape;983;p40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40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40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40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40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40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40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90" name="Google Shape;990;p40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40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40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40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40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95" name="Google Shape;995;p40"/>
          <p:cNvGrpSpPr/>
          <p:nvPr/>
        </p:nvGrpSpPr>
        <p:grpSpPr>
          <a:xfrm>
            <a:off x="8038979" y="1338511"/>
            <a:ext cx="768749" cy="768749"/>
            <a:chOff x="75704" y="2675011"/>
            <a:chExt cx="768749" cy="768749"/>
          </a:xfrm>
        </p:grpSpPr>
        <p:sp>
          <p:nvSpPr>
            <p:cNvPr id="996" name="Google Shape;996;p40"/>
            <p:cNvSpPr/>
            <p:nvPr/>
          </p:nvSpPr>
          <p:spPr>
            <a:xfrm>
              <a:off x="400098" y="2675011"/>
              <a:ext cx="121268" cy="768749"/>
            </a:xfrm>
            <a:custGeom>
              <a:avLst/>
              <a:gdLst/>
              <a:ahLst/>
              <a:cxnLst/>
              <a:rect l="l" t="t" r="r" b="b"/>
              <a:pathLst>
                <a:path w="2255" h="14295" extrusionOk="0">
                  <a:moveTo>
                    <a:pt x="1127" y="0"/>
                  </a:moveTo>
                  <a:cubicBezTo>
                    <a:pt x="494" y="0"/>
                    <a:pt x="1" y="3192"/>
                    <a:pt x="1" y="7159"/>
                  </a:cubicBezTo>
                  <a:cubicBezTo>
                    <a:pt x="1" y="11126"/>
                    <a:pt x="494" y="14294"/>
                    <a:pt x="1127" y="14294"/>
                  </a:cubicBezTo>
                  <a:cubicBezTo>
                    <a:pt x="1761" y="14294"/>
                    <a:pt x="2254" y="11102"/>
                    <a:pt x="2254" y="7159"/>
                  </a:cubicBezTo>
                  <a:cubicBezTo>
                    <a:pt x="2254" y="3192"/>
                    <a:pt x="1761" y="0"/>
                    <a:pt x="112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64063" y="2783860"/>
              <a:ext cx="593327" cy="551058"/>
            </a:xfrm>
            <a:custGeom>
              <a:avLst/>
              <a:gdLst/>
              <a:ahLst/>
              <a:cxnLst/>
              <a:rect l="l" t="t" r="r" b="b"/>
              <a:pathLst>
                <a:path w="11033" h="10247" extrusionOk="0">
                  <a:moveTo>
                    <a:pt x="10371" y="0"/>
                  </a:moveTo>
                  <a:cubicBezTo>
                    <a:pt x="9600" y="0"/>
                    <a:pt x="7214" y="1794"/>
                    <a:pt x="4695" y="4314"/>
                  </a:cubicBezTo>
                  <a:cubicBezTo>
                    <a:pt x="1925" y="7130"/>
                    <a:pt x="1" y="9735"/>
                    <a:pt x="447" y="10181"/>
                  </a:cubicBezTo>
                  <a:cubicBezTo>
                    <a:pt x="490" y="10225"/>
                    <a:pt x="555" y="10246"/>
                    <a:pt x="639" y="10246"/>
                  </a:cubicBezTo>
                  <a:cubicBezTo>
                    <a:pt x="1409" y="10246"/>
                    <a:pt x="3795" y="8452"/>
                    <a:pt x="6314" y="5933"/>
                  </a:cubicBezTo>
                  <a:cubicBezTo>
                    <a:pt x="9108" y="3140"/>
                    <a:pt x="11032" y="511"/>
                    <a:pt x="10563" y="65"/>
                  </a:cubicBezTo>
                  <a:cubicBezTo>
                    <a:pt x="10519" y="22"/>
                    <a:pt x="10454" y="0"/>
                    <a:pt x="1037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75704" y="2998115"/>
              <a:ext cx="768749" cy="122505"/>
            </a:xfrm>
            <a:custGeom>
              <a:avLst/>
              <a:gdLst/>
              <a:ahLst/>
              <a:cxnLst/>
              <a:rect l="l" t="t" r="r" b="b"/>
              <a:pathLst>
                <a:path w="14295" h="2278" extrusionOk="0">
                  <a:moveTo>
                    <a:pt x="7159" y="1"/>
                  </a:moveTo>
                  <a:cubicBezTo>
                    <a:pt x="3216" y="1"/>
                    <a:pt x="1" y="517"/>
                    <a:pt x="1" y="1151"/>
                  </a:cubicBezTo>
                  <a:cubicBezTo>
                    <a:pt x="1" y="1761"/>
                    <a:pt x="3216" y="2278"/>
                    <a:pt x="7159" y="2278"/>
                  </a:cubicBezTo>
                  <a:cubicBezTo>
                    <a:pt x="11103" y="2278"/>
                    <a:pt x="14295" y="1785"/>
                    <a:pt x="14295" y="1151"/>
                  </a:cubicBezTo>
                  <a:cubicBezTo>
                    <a:pt x="14295" y="517"/>
                    <a:pt x="11103" y="1"/>
                    <a:pt x="71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65354" y="2783860"/>
              <a:ext cx="592036" cy="551058"/>
            </a:xfrm>
            <a:custGeom>
              <a:avLst/>
              <a:gdLst/>
              <a:ahLst/>
              <a:cxnLst/>
              <a:rect l="l" t="t" r="r" b="b"/>
              <a:pathLst>
                <a:path w="11009" h="10247" extrusionOk="0">
                  <a:moveTo>
                    <a:pt x="632" y="0"/>
                  </a:moveTo>
                  <a:cubicBezTo>
                    <a:pt x="550" y="0"/>
                    <a:pt x="488" y="22"/>
                    <a:pt x="446" y="65"/>
                  </a:cubicBezTo>
                  <a:cubicBezTo>
                    <a:pt x="0" y="511"/>
                    <a:pt x="1901" y="3140"/>
                    <a:pt x="4694" y="5933"/>
                  </a:cubicBezTo>
                  <a:cubicBezTo>
                    <a:pt x="7214" y="8452"/>
                    <a:pt x="9600" y="10246"/>
                    <a:pt x="10370" y="10246"/>
                  </a:cubicBezTo>
                  <a:cubicBezTo>
                    <a:pt x="10454" y="10246"/>
                    <a:pt x="10518" y="10225"/>
                    <a:pt x="10562" y="10181"/>
                  </a:cubicBezTo>
                  <a:cubicBezTo>
                    <a:pt x="11008" y="9735"/>
                    <a:pt x="9107" y="7107"/>
                    <a:pt x="6314" y="4314"/>
                  </a:cubicBezTo>
                  <a:cubicBezTo>
                    <a:pt x="3773" y="1794"/>
                    <a:pt x="1386" y="0"/>
                    <a:pt x="6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241295" y="305553"/>
            <a:ext cx="8658595" cy="4520100"/>
            <a:chOff x="241295" y="305553"/>
            <a:chExt cx="8658595" cy="4520100"/>
          </a:xfrm>
        </p:grpSpPr>
        <p:grpSp>
          <p:nvGrpSpPr>
            <p:cNvPr id="13" name="Google Shape;13;p3"/>
            <p:cNvGrpSpPr/>
            <p:nvPr/>
          </p:nvGrpSpPr>
          <p:grpSpPr>
            <a:xfrm rot="5400000">
              <a:off x="2991105" y="-1762873"/>
              <a:ext cx="3158975" cy="8658595"/>
              <a:chOff x="2341559" y="-1865390"/>
              <a:chExt cx="2704833" cy="6113100"/>
            </a:xfrm>
          </p:grpSpPr>
          <p:cxnSp>
            <p:nvCxnSpPr>
              <p:cNvPr id="14" name="Google Shape;14;p3"/>
              <p:cNvCxnSpPr/>
              <p:nvPr/>
            </p:nvCxnSpPr>
            <p:spPr>
              <a:xfrm>
                <a:off x="2341559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3"/>
              <p:cNvCxnSpPr/>
              <p:nvPr/>
            </p:nvCxnSpPr>
            <p:spPr>
              <a:xfrm>
                <a:off x="3017768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3"/>
              <p:cNvCxnSpPr/>
              <p:nvPr/>
            </p:nvCxnSpPr>
            <p:spPr>
              <a:xfrm>
                <a:off x="3693976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3"/>
              <p:cNvCxnSpPr/>
              <p:nvPr/>
            </p:nvCxnSpPr>
            <p:spPr>
              <a:xfrm>
                <a:off x="4370184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3"/>
              <p:cNvCxnSpPr/>
              <p:nvPr/>
            </p:nvCxnSpPr>
            <p:spPr>
              <a:xfrm>
                <a:off x="5046393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" name="Google Shape;19;p3"/>
            <p:cNvGrpSpPr/>
            <p:nvPr/>
          </p:nvGrpSpPr>
          <p:grpSpPr>
            <a:xfrm>
              <a:off x="964507" y="305553"/>
              <a:ext cx="7211705" cy="4520100"/>
              <a:chOff x="964507" y="305553"/>
              <a:chExt cx="7211705" cy="4520100"/>
            </a:xfrm>
          </p:grpSpPr>
          <p:cxnSp>
            <p:nvCxnSpPr>
              <p:cNvPr id="20" name="Google Shape;20;p3"/>
              <p:cNvCxnSpPr/>
              <p:nvPr/>
            </p:nvCxnSpPr>
            <p:spPr>
              <a:xfrm>
                <a:off x="964507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3"/>
              <p:cNvCxnSpPr/>
              <p:nvPr/>
            </p:nvCxnSpPr>
            <p:spPr>
              <a:xfrm>
                <a:off x="1765808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25671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3"/>
              <p:cNvCxnSpPr/>
              <p:nvPr/>
            </p:nvCxnSpPr>
            <p:spPr>
              <a:xfrm>
                <a:off x="33684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>
                <a:off x="4169710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49710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7723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65736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73749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>
                <a:off x="8176213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053694" y="1482162"/>
            <a:ext cx="3841200" cy="152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1053700" y="3168600"/>
            <a:ext cx="3841200" cy="4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assion One"/>
              <a:buChar char="■"/>
              <a:defRPr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3"/>
          <p:cNvGrpSpPr/>
          <p:nvPr/>
        </p:nvGrpSpPr>
        <p:grpSpPr>
          <a:xfrm>
            <a:off x="5319598" y="1668927"/>
            <a:ext cx="3697846" cy="3337747"/>
            <a:chOff x="1740732" y="712175"/>
            <a:chExt cx="4287854" cy="3870300"/>
          </a:xfrm>
        </p:grpSpPr>
        <p:grpSp>
          <p:nvGrpSpPr>
            <p:cNvPr id="152" name="Google Shape;152;p13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53" name="Google Shape;153;p13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13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3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13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3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13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9" name="Google Shape;159;p13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60" name="Google Shape;160;p13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13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13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13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13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5" name="Google Shape;165;p13"/>
          <p:cNvGrpSpPr/>
          <p:nvPr/>
        </p:nvGrpSpPr>
        <p:grpSpPr>
          <a:xfrm>
            <a:off x="-1030833" y="-86323"/>
            <a:ext cx="3697846" cy="3337747"/>
            <a:chOff x="1740732" y="712175"/>
            <a:chExt cx="4287854" cy="3870300"/>
          </a:xfrm>
        </p:grpSpPr>
        <p:grpSp>
          <p:nvGrpSpPr>
            <p:cNvPr id="166" name="Google Shape;166;p13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67" name="Google Shape;167;p13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13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13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3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3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3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3" name="Google Shape;173;p13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74" name="Google Shape;174;p13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13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13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13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1697338" y="290410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2"/>
          </p:nvPr>
        </p:nvSpPr>
        <p:spPr>
          <a:xfrm>
            <a:off x="1697326" y="3335850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hasCustomPrompt="1"/>
          </p:nvPr>
        </p:nvSpPr>
        <p:spPr>
          <a:xfrm>
            <a:off x="848238" y="2903501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3"/>
          </p:nvPr>
        </p:nvSpPr>
        <p:spPr>
          <a:xfrm>
            <a:off x="5510368" y="290345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4"/>
          </p:nvPr>
        </p:nvSpPr>
        <p:spPr>
          <a:xfrm>
            <a:off x="5510350" y="3335232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5" hasCustomPrompt="1"/>
          </p:nvPr>
        </p:nvSpPr>
        <p:spPr>
          <a:xfrm>
            <a:off x="4659043" y="2903463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6"/>
          </p:nvPr>
        </p:nvSpPr>
        <p:spPr>
          <a:xfrm>
            <a:off x="1697186" y="159770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7"/>
          </p:nvPr>
        </p:nvSpPr>
        <p:spPr>
          <a:xfrm>
            <a:off x="1697174" y="2029251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8" hasCustomPrompt="1"/>
          </p:nvPr>
        </p:nvSpPr>
        <p:spPr>
          <a:xfrm>
            <a:off x="848231" y="1597706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9"/>
          </p:nvPr>
        </p:nvSpPr>
        <p:spPr>
          <a:xfrm>
            <a:off x="5508796" y="160270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3"/>
          </p:nvPr>
        </p:nvSpPr>
        <p:spPr>
          <a:xfrm>
            <a:off x="5508774" y="2034251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659037" y="1602099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5"/>
          </p:nvPr>
        </p:nvSpPr>
        <p:spPr>
          <a:xfrm>
            <a:off x="720000" y="52536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dk1"/>
        </a:solid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36"/>
          <p:cNvGrpSpPr/>
          <p:nvPr/>
        </p:nvGrpSpPr>
        <p:grpSpPr>
          <a:xfrm>
            <a:off x="5446154" y="1640152"/>
            <a:ext cx="3697846" cy="3337747"/>
            <a:chOff x="1740732" y="712175"/>
            <a:chExt cx="4287854" cy="3870300"/>
          </a:xfrm>
        </p:grpSpPr>
        <p:grpSp>
          <p:nvGrpSpPr>
            <p:cNvPr id="833" name="Google Shape;833;p3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834" name="Google Shape;834;p3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3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3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3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3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3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40" name="Google Shape;840;p3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841" name="Google Shape;841;p3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3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3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3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3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6" name="Google Shape;846;p36"/>
          <p:cNvSpPr txBox="1">
            <a:spLocks noGrp="1"/>
          </p:cNvSpPr>
          <p:nvPr>
            <p:ph type="title"/>
          </p:nvPr>
        </p:nvSpPr>
        <p:spPr>
          <a:xfrm>
            <a:off x="735189" y="879128"/>
            <a:ext cx="6199500" cy="110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36"/>
          <p:cNvSpPr txBox="1"/>
          <p:nvPr/>
        </p:nvSpPr>
        <p:spPr>
          <a:xfrm>
            <a:off x="720000" y="4343400"/>
            <a:ext cx="6974100" cy="3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8" name="Google Shape;848;p36"/>
          <p:cNvSpPr txBox="1">
            <a:spLocks noGrp="1"/>
          </p:cNvSpPr>
          <p:nvPr>
            <p:ph type="subTitle" idx="1"/>
          </p:nvPr>
        </p:nvSpPr>
        <p:spPr>
          <a:xfrm>
            <a:off x="731475" y="1983425"/>
            <a:ext cx="3473700" cy="131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36"/>
          <p:cNvSpPr txBox="1">
            <a:spLocks noGrp="1"/>
          </p:cNvSpPr>
          <p:nvPr>
            <p:ph type="subTitle" idx="2"/>
          </p:nvPr>
        </p:nvSpPr>
        <p:spPr>
          <a:xfrm>
            <a:off x="827549" y="3942925"/>
            <a:ext cx="3377400" cy="29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7"/>
          <p:cNvGrpSpPr/>
          <p:nvPr/>
        </p:nvGrpSpPr>
        <p:grpSpPr>
          <a:xfrm rot="10800000" flipH="1">
            <a:off x="5624398" y="-86323"/>
            <a:ext cx="3697846" cy="3337747"/>
            <a:chOff x="1740732" y="712175"/>
            <a:chExt cx="4287854" cy="3870300"/>
          </a:xfrm>
        </p:grpSpPr>
        <p:grpSp>
          <p:nvGrpSpPr>
            <p:cNvPr id="852" name="Google Shape;852;p37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853" name="Google Shape;853;p37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37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37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37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37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37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9" name="Google Shape;859;p37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860" name="Google Shape;860;p37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37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37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37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37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65" name="Google Shape;865;p37"/>
          <p:cNvGrpSpPr/>
          <p:nvPr/>
        </p:nvGrpSpPr>
        <p:grpSpPr>
          <a:xfrm rot="10800000" flipH="1">
            <a:off x="-726033" y="1668927"/>
            <a:ext cx="3697846" cy="3337747"/>
            <a:chOff x="1740732" y="712175"/>
            <a:chExt cx="4287854" cy="3870300"/>
          </a:xfrm>
        </p:grpSpPr>
        <p:grpSp>
          <p:nvGrpSpPr>
            <p:cNvPr id="866" name="Google Shape;866;p37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867" name="Google Shape;867;p37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37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37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37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37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37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3" name="Google Shape;873;p37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874" name="Google Shape;874;p37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37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37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37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37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79" name="Google Shape;879;p37"/>
          <p:cNvGrpSpPr/>
          <p:nvPr/>
        </p:nvGrpSpPr>
        <p:grpSpPr>
          <a:xfrm>
            <a:off x="467559" y="3958882"/>
            <a:ext cx="862952" cy="863121"/>
            <a:chOff x="343438" y="998376"/>
            <a:chExt cx="747921" cy="747939"/>
          </a:xfrm>
        </p:grpSpPr>
        <p:sp>
          <p:nvSpPr>
            <p:cNvPr id="880" name="Google Shape;880;p37"/>
            <p:cNvSpPr/>
            <p:nvPr/>
          </p:nvSpPr>
          <p:spPr>
            <a:xfrm>
              <a:off x="702278" y="998376"/>
              <a:ext cx="389082" cy="390133"/>
            </a:xfrm>
            <a:custGeom>
              <a:avLst/>
              <a:gdLst/>
              <a:ahLst/>
              <a:cxnLst/>
              <a:rect l="l" t="t" r="r" b="b"/>
              <a:pathLst>
                <a:path w="9060" h="9085" extrusionOk="0">
                  <a:moveTo>
                    <a:pt x="0" y="1"/>
                  </a:moveTo>
                  <a:lnTo>
                    <a:pt x="9060" y="9084"/>
                  </a:lnTo>
                  <a:lnTo>
                    <a:pt x="90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582335" y="1118318"/>
              <a:ext cx="390112" cy="389102"/>
            </a:xfrm>
            <a:custGeom>
              <a:avLst/>
              <a:gdLst/>
              <a:ahLst/>
              <a:cxnLst/>
              <a:rect l="l" t="t" r="r" b="b"/>
              <a:pathLst>
                <a:path w="9084" h="9061" extrusionOk="0">
                  <a:moveTo>
                    <a:pt x="0" y="1"/>
                  </a:moveTo>
                  <a:lnTo>
                    <a:pt x="9083" y="9061"/>
                  </a:lnTo>
                  <a:lnTo>
                    <a:pt x="90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463381" y="1237271"/>
              <a:ext cx="389125" cy="390090"/>
            </a:xfrm>
            <a:custGeom>
              <a:avLst/>
              <a:gdLst/>
              <a:ahLst/>
              <a:cxnLst/>
              <a:rect l="l" t="t" r="r" b="b"/>
              <a:pathLst>
                <a:path w="9061" h="9084" extrusionOk="0">
                  <a:moveTo>
                    <a:pt x="0" y="0"/>
                  </a:moveTo>
                  <a:lnTo>
                    <a:pt x="9060" y="9084"/>
                  </a:lnTo>
                  <a:lnTo>
                    <a:pt x="90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343438" y="1356225"/>
              <a:ext cx="390112" cy="390090"/>
            </a:xfrm>
            <a:custGeom>
              <a:avLst/>
              <a:gdLst/>
              <a:ahLst/>
              <a:cxnLst/>
              <a:rect l="l" t="t" r="r" b="b"/>
              <a:pathLst>
                <a:path w="9084" h="9084" extrusionOk="0">
                  <a:moveTo>
                    <a:pt x="0" y="0"/>
                  </a:moveTo>
                  <a:lnTo>
                    <a:pt x="9084" y="9083"/>
                  </a:lnTo>
                  <a:lnTo>
                    <a:pt x="908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8036120" y="162026"/>
            <a:ext cx="949110" cy="949110"/>
            <a:chOff x="5767154" y="1918579"/>
            <a:chExt cx="1379119" cy="1379119"/>
          </a:xfrm>
        </p:grpSpPr>
        <p:sp>
          <p:nvSpPr>
            <p:cNvPr id="885" name="Google Shape;885;p37"/>
            <p:cNvSpPr/>
            <p:nvPr/>
          </p:nvSpPr>
          <p:spPr>
            <a:xfrm flipH="1">
              <a:off x="5767154" y="1918579"/>
              <a:ext cx="1379119" cy="1379119"/>
            </a:xfrm>
            <a:custGeom>
              <a:avLst/>
              <a:gdLst/>
              <a:ahLst/>
              <a:cxnLst/>
              <a:rect l="l" t="t" r="r" b="b"/>
              <a:pathLst>
                <a:path w="26406" h="26406" extrusionOk="0">
                  <a:moveTo>
                    <a:pt x="0" y="1"/>
                  </a:moveTo>
                  <a:lnTo>
                    <a:pt x="0" y="26406"/>
                  </a:lnTo>
                  <a:cubicBezTo>
                    <a:pt x="14576" y="26406"/>
                    <a:pt x="26405" y="14576"/>
                    <a:pt x="2640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 flipH="1">
              <a:off x="5861574" y="2606265"/>
              <a:ext cx="659529" cy="601974"/>
            </a:xfrm>
            <a:custGeom>
              <a:avLst/>
              <a:gdLst/>
              <a:ahLst/>
              <a:cxnLst/>
              <a:rect l="l" t="t" r="r" b="b"/>
              <a:pathLst>
                <a:path w="12628" h="11526" extrusionOk="0">
                  <a:moveTo>
                    <a:pt x="6314" y="1"/>
                  </a:moveTo>
                  <a:cubicBezTo>
                    <a:pt x="4841" y="1"/>
                    <a:pt x="3369" y="564"/>
                    <a:pt x="2254" y="1691"/>
                  </a:cubicBezTo>
                  <a:cubicBezTo>
                    <a:pt x="1" y="3944"/>
                    <a:pt x="1" y="7582"/>
                    <a:pt x="2254" y="9835"/>
                  </a:cubicBezTo>
                  <a:cubicBezTo>
                    <a:pt x="3369" y="10962"/>
                    <a:pt x="4841" y="11525"/>
                    <a:pt x="6314" y="11525"/>
                  </a:cubicBezTo>
                  <a:cubicBezTo>
                    <a:pt x="7787" y="11525"/>
                    <a:pt x="9260" y="10962"/>
                    <a:pt x="10375" y="9835"/>
                  </a:cubicBezTo>
                  <a:cubicBezTo>
                    <a:pt x="12628" y="7582"/>
                    <a:pt x="12628" y="3944"/>
                    <a:pt x="10375" y="1691"/>
                  </a:cubicBezTo>
                  <a:cubicBezTo>
                    <a:pt x="9260" y="564"/>
                    <a:pt x="7787" y="1"/>
                    <a:pt x="63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 flipH="1">
              <a:off x="6505125" y="2259054"/>
              <a:ext cx="349402" cy="318483"/>
            </a:xfrm>
            <a:custGeom>
              <a:avLst/>
              <a:gdLst/>
              <a:ahLst/>
              <a:cxnLst/>
              <a:rect l="l" t="t" r="r" b="b"/>
              <a:pathLst>
                <a:path w="6690" h="6098" extrusionOk="0">
                  <a:moveTo>
                    <a:pt x="3333" y="1"/>
                  </a:moveTo>
                  <a:cubicBezTo>
                    <a:pt x="2553" y="1"/>
                    <a:pt x="1773" y="300"/>
                    <a:pt x="1174" y="899"/>
                  </a:cubicBezTo>
                  <a:cubicBezTo>
                    <a:pt x="0" y="2096"/>
                    <a:pt x="0" y="4020"/>
                    <a:pt x="1174" y="5217"/>
                  </a:cubicBezTo>
                  <a:cubicBezTo>
                    <a:pt x="1773" y="5804"/>
                    <a:pt x="2553" y="6097"/>
                    <a:pt x="3333" y="6097"/>
                  </a:cubicBezTo>
                  <a:cubicBezTo>
                    <a:pt x="4114" y="6097"/>
                    <a:pt x="4894" y="5804"/>
                    <a:pt x="5493" y="5217"/>
                  </a:cubicBezTo>
                  <a:cubicBezTo>
                    <a:pt x="6690" y="4020"/>
                    <a:pt x="6690" y="2096"/>
                    <a:pt x="5493" y="899"/>
                  </a:cubicBezTo>
                  <a:cubicBezTo>
                    <a:pt x="4894" y="300"/>
                    <a:pt x="4114" y="1"/>
                    <a:pt x="333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 flipH="1">
              <a:off x="6894953" y="2081635"/>
              <a:ext cx="129942" cy="129994"/>
            </a:xfrm>
            <a:custGeom>
              <a:avLst/>
              <a:gdLst/>
              <a:ahLst/>
              <a:cxnLst/>
              <a:rect l="l" t="t" r="r" b="b"/>
              <a:pathLst>
                <a:path w="2488" h="2489" extrusionOk="0">
                  <a:moveTo>
                    <a:pt x="1244" y="0"/>
                  </a:moveTo>
                  <a:cubicBezTo>
                    <a:pt x="563" y="0"/>
                    <a:pt x="0" y="564"/>
                    <a:pt x="0" y="1244"/>
                  </a:cubicBezTo>
                  <a:cubicBezTo>
                    <a:pt x="0" y="1925"/>
                    <a:pt x="563" y="2488"/>
                    <a:pt x="1244" y="2488"/>
                  </a:cubicBezTo>
                  <a:cubicBezTo>
                    <a:pt x="1925" y="2488"/>
                    <a:pt x="2488" y="1925"/>
                    <a:pt x="2488" y="1244"/>
                  </a:cubicBezTo>
                  <a:cubicBezTo>
                    <a:pt x="2488" y="564"/>
                    <a:pt x="1925" y="0"/>
                    <a:pt x="12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38"/>
          <p:cNvGrpSpPr/>
          <p:nvPr/>
        </p:nvGrpSpPr>
        <p:grpSpPr>
          <a:xfrm>
            <a:off x="241295" y="305553"/>
            <a:ext cx="8658595" cy="4520100"/>
            <a:chOff x="241295" y="305553"/>
            <a:chExt cx="8658595" cy="4520100"/>
          </a:xfrm>
        </p:grpSpPr>
        <p:grpSp>
          <p:nvGrpSpPr>
            <p:cNvPr id="891" name="Google Shape;891;p38"/>
            <p:cNvGrpSpPr/>
            <p:nvPr/>
          </p:nvGrpSpPr>
          <p:grpSpPr>
            <a:xfrm rot="5400000">
              <a:off x="2991105" y="-1762873"/>
              <a:ext cx="3158975" cy="8658595"/>
              <a:chOff x="2341559" y="-1865390"/>
              <a:chExt cx="2704833" cy="6113100"/>
            </a:xfrm>
          </p:grpSpPr>
          <p:cxnSp>
            <p:nvCxnSpPr>
              <p:cNvPr id="892" name="Google Shape;892;p38"/>
              <p:cNvCxnSpPr/>
              <p:nvPr/>
            </p:nvCxnSpPr>
            <p:spPr>
              <a:xfrm>
                <a:off x="2341559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38"/>
              <p:cNvCxnSpPr/>
              <p:nvPr/>
            </p:nvCxnSpPr>
            <p:spPr>
              <a:xfrm>
                <a:off x="3017768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38"/>
              <p:cNvCxnSpPr/>
              <p:nvPr/>
            </p:nvCxnSpPr>
            <p:spPr>
              <a:xfrm>
                <a:off x="3693976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38"/>
              <p:cNvCxnSpPr/>
              <p:nvPr/>
            </p:nvCxnSpPr>
            <p:spPr>
              <a:xfrm>
                <a:off x="4370184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38"/>
              <p:cNvCxnSpPr/>
              <p:nvPr/>
            </p:nvCxnSpPr>
            <p:spPr>
              <a:xfrm>
                <a:off x="5046393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7" name="Google Shape;897;p38"/>
            <p:cNvGrpSpPr/>
            <p:nvPr/>
          </p:nvGrpSpPr>
          <p:grpSpPr>
            <a:xfrm>
              <a:off x="964507" y="305553"/>
              <a:ext cx="7211705" cy="4520100"/>
              <a:chOff x="964507" y="305553"/>
              <a:chExt cx="7211705" cy="4520100"/>
            </a:xfrm>
          </p:grpSpPr>
          <p:cxnSp>
            <p:nvCxnSpPr>
              <p:cNvPr id="898" name="Google Shape;898;p38"/>
              <p:cNvCxnSpPr/>
              <p:nvPr/>
            </p:nvCxnSpPr>
            <p:spPr>
              <a:xfrm>
                <a:off x="964507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38"/>
              <p:cNvCxnSpPr/>
              <p:nvPr/>
            </p:nvCxnSpPr>
            <p:spPr>
              <a:xfrm>
                <a:off x="1765808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38"/>
              <p:cNvCxnSpPr/>
              <p:nvPr/>
            </p:nvCxnSpPr>
            <p:spPr>
              <a:xfrm>
                <a:off x="25671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38"/>
              <p:cNvCxnSpPr/>
              <p:nvPr/>
            </p:nvCxnSpPr>
            <p:spPr>
              <a:xfrm>
                <a:off x="33684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38"/>
              <p:cNvCxnSpPr/>
              <p:nvPr/>
            </p:nvCxnSpPr>
            <p:spPr>
              <a:xfrm>
                <a:off x="4169710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38"/>
              <p:cNvCxnSpPr/>
              <p:nvPr/>
            </p:nvCxnSpPr>
            <p:spPr>
              <a:xfrm>
                <a:off x="49710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38"/>
              <p:cNvCxnSpPr/>
              <p:nvPr/>
            </p:nvCxnSpPr>
            <p:spPr>
              <a:xfrm>
                <a:off x="57723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38"/>
              <p:cNvCxnSpPr/>
              <p:nvPr/>
            </p:nvCxnSpPr>
            <p:spPr>
              <a:xfrm>
                <a:off x="65736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38"/>
              <p:cNvCxnSpPr/>
              <p:nvPr/>
            </p:nvCxnSpPr>
            <p:spPr>
              <a:xfrm>
                <a:off x="73749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38"/>
              <p:cNvCxnSpPr/>
              <p:nvPr/>
            </p:nvCxnSpPr>
            <p:spPr>
              <a:xfrm>
                <a:off x="8176213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8" name="Google Shape;908;p38"/>
          <p:cNvGrpSpPr/>
          <p:nvPr/>
        </p:nvGrpSpPr>
        <p:grpSpPr>
          <a:xfrm>
            <a:off x="7766254" y="3778811"/>
            <a:ext cx="768749" cy="768749"/>
            <a:chOff x="75704" y="2675011"/>
            <a:chExt cx="768749" cy="768749"/>
          </a:xfrm>
        </p:grpSpPr>
        <p:sp>
          <p:nvSpPr>
            <p:cNvPr id="909" name="Google Shape;909;p38"/>
            <p:cNvSpPr/>
            <p:nvPr/>
          </p:nvSpPr>
          <p:spPr>
            <a:xfrm>
              <a:off x="400098" y="2675011"/>
              <a:ext cx="121268" cy="768749"/>
            </a:xfrm>
            <a:custGeom>
              <a:avLst/>
              <a:gdLst/>
              <a:ahLst/>
              <a:cxnLst/>
              <a:rect l="l" t="t" r="r" b="b"/>
              <a:pathLst>
                <a:path w="2255" h="14295" extrusionOk="0">
                  <a:moveTo>
                    <a:pt x="1127" y="0"/>
                  </a:moveTo>
                  <a:cubicBezTo>
                    <a:pt x="494" y="0"/>
                    <a:pt x="1" y="3192"/>
                    <a:pt x="1" y="7159"/>
                  </a:cubicBezTo>
                  <a:cubicBezTo>
                    <a:pt x="1" y="11126"/>
                    <a:pt x="494" y="14294"/>
                    <a:pt x="1127" y="14294"/>
                  </a:cubicBezTo>
                  <a:cubicBezTo>
                    <a:pt x="1761" y="14294"/>
                    <a:pt x="2254" y="11102"/>
                    <a:pt x="2254" y="7159"/>
                  </a:cubicBezTo>
                  <a:cubicBezTo>
                    <a:pt x="2254" y="3192"/>
                    <a:pt x="1761" y="0"/>
                    <a:pt x="112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164063" y="2783860"/>
              <a:ext cx="593327" cy="551058"/>
            </a:xfrm>
            <a:custGeom>
              <a:avLst/>
              <a:gdLst/>
              <a:ahLst/>
              <a:cxnLst/>
              <a:rect l="l" t="t" r="r" b="b"/>
              <a:pathLst>
                <a:path w="11033" h="10247" extrusionOk="0">
                  <a:moveTo>
                    <a:pt x="10371" y="0"/>
                  </a:moveTo>
                  <a:cubicBezTo>
                    <a:pt x="9600" y="0"/>
                    <a:pt x="7214" y="1794"/>
                    <a:pt x="4695" y="4314"/>
                  </a:cubicBezTo>
                  <a:cubicBezTo>
                    <a:pt x="1925" y="7130"/>
                    <a:pt x="1" y="9735"/>
                    <a:pt x="447" y="10181"/>
                  </a:cubicBezTo>
                  <a:cubicBezTo>
                    <a:pt x="490" y="10225"/>
                    <a:pt x="555" y="10246"/>
                    <a:pt x="639" y="10246"/>
                  </a:cubicBezTo>
                  <a:cubicBezTo>
                    <a:pt x="1409" y="10246"/>
                    <a:pt x="3795" y="8452"/>
                    <a:pt x="6314" y="5933"/>
                  </a:cubicBezTo>
                  <a:cubicBezTo>
                    <a:pt x="9108" y="3140"/>
                    <a:pt x="11032" y="511"/>
                    <a:pt x="10563" y="65"/>
                  </a:cubicBezTo>
                  <a:cubicBezTo>
                    <a:pt x="10519" y="22"/>
                    <a:pt x="10454" y="0"/>
                    <a:pt x="1037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75704" y="2998115"/>
              <a:ext cx="768749" cy="122505"/>
            </a:xfrm>
            <a:custGeom>
              <a:avLst/>
              <a:gdLst/>
              <a:ahLst/>
              <a:cxnLst/>
              <a:rect l="l" t="t" r="r" b="b"/>
              <a:pathLst>
                <a:path w="14295" h="2278" extrusionOk="0">
                  <a:moveTo>
                    <a:pt x="7159" y="1"/>
                  </a:moveTo>
                  <a:cubicBezTo>
                    <a:pt x="3216" y="1"/>
                    <a:pt x="1" y="517"/>
                    <a:pt x="1" y="1151"/>
                  </a:cubicBezTo>
                  <a:cubicBezTo>
                    <a:pt x="1" y="1761"/>
                    <a:pt x="3216" y="2278"/>
                    <a:pt x="7159" y="2278"/>
                  </a:cubicBezTo>
                  <a:cubicBezTo>
                    <a:pt x="11103" y="2278"/>
                    <a:pt x="14295" y="1785"/>
                    <a:pt x="14295" y="1151"/>
                  </a:cubicBezTo>
                  <a:cubicBezTo>
                    <a:pt x="14295" y="517"/>
                    <a:pt x="11103" y="1"/>
                    <a:pt x="71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165354" y="2783860"/>
              <a:ext cx="592036" cy="551058"/>
            </a:xfrm>
            <a:custGeom>
              <a:avLst/>
              <a:gdLst/>
              <a:ahLst/>
              <a:cxnLst/>
              <a:rect l="l" t="t" r="r" b="b"/>
              <a:pathLst>
                <a:path w="11009" h="10247" extrusionOk="0">
                  <a:moveTo>
                    <a:pt x="632" y="0"/>
                  </a:moveTo>
                  <a:cubicBezTo>
                    <a:pt x="550" y="0"/>
                    <a:pt x="488" y="22"/>
                    <a:pt x="446" y="65"/>
                  </a:cubicBezTo>
                  <a:cubicBezTo>
                    <a:pt x="0" y="511"/>
                    <a:pt x="1901" y="3140"/>
                    <a:pt x="4694" y="5933"/>
                  </a:cubicBezTo>
                  <a:cubicBezTo>
                    <a:pt x="7214" y="8452"/>
                    <a:pt x="9600" y="10246"/>
                    <a:pt x="10370" y="10246"/>
                  </a:cubicBezTo>
                  <a:cubicBezTo>
                    <a:pt x="10454" y="10246"/>
                    <a:pt x="10518" y="10225"/>
                    <a:pt x="10562" y="10181"/>
                  </a:cubicBezTo>
                  <a:cubicBezTo>
                    <a:pt x="11008" y="9735"/>
                    <a:pt x="9107" y="7107"/>
                    <a:pt x="6314" y="4314"/>
                  </a:cubicBezTo>
                  <a:cubicBezTo>
                    <a:pt x="3773" y="1794"/>
                    <a:pt x="1386" y="0"/>
                    <a:pt x="6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38"/>
          <p:cNvGrpSpPr/>
          <p:nvPr/>
        </p:nvGrpSpPr>
        <p:grpSpPr>
          <a:xfrm>
            <a:off x="625484" y="736207"/>
            <a:ext cx="862952" cy="863121"/>
            <a:chOff x="343438" y="998376"/>
            <a:chExt cx="747921" cy="747939"/>
          </a:xfrm>
        </p:grpSpPr>
        <p:sp>
          <p:nvSpPr>
            <p:cNvPr id="914" name="Google Shape;914;p38"/>
            <p:cNvSpPr/>
            <p:nvPr/>
          </p:nvSpPr>
          <p:spPr>
            <a:xfrm>
              <a:off x="702278" y="998376"/>
              <a:ext cx="389082" cy="390133"/>
            </a:xfrm>
            <a:custGeom>
              <a:avLst/>
              <a:gdLst/>
              <a:ahLst/>
              <a:cxnLst/>
              <a:rect l="l" t="t" r="r" b="b"/>
              <a:pathLst>
                <a:path w="9060" h="9085" extrusionOk="0">
                  <a:moveTo>
                    <a:pt x="0" y="1"/>
                  </a:moveTo>
                  <a:lnTo>
                    <a:pt x="9060" y="9084"/>
                  </a:lnTo>
                  <a:lnTo>
                    <a:pt x="90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582335" y="1118318"/>
              <a:ext cx="390112" cy="389102"/>
            </a:xfrm>
            <a:custGeom>
              <a:avLst/>
              <a:gdLst/>
              <a:ahLst/>
              <a:cxnLst/>
              <a:rect l="l" t="t" r="r" b="b"/>
              <a:pathLst>
                <a:path w="9084" h="9061" extrusionOk="0">
                  <a:moveTo>
                    <a:pt x="0" y="1"/>
                  </a:moveTo>
                  <a:lnTo>
                    <a:pt x="9083" y="9061"/>
                  </a:lnTo>
                  <a:lnTo>
                    <a:pt x="90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63381" y="1237271"/>
              <a:ext cx="389125" cy="390090"/>
            </a:xfrm>
            <a:custGeom>
              <a:avLst/>
              <a:gdLst/>
              <a:ahLst/>
              <a:cxnLst/>
              <a:rect l="l" t="t" r="r" b="b"/>
              <a:pathLst>
                <a:path w="9061" h="9084" extrusionOk="0">
                  <a:moveTo>
                    <a:pt x="0" y="0"/>
                  </a:moveTo>
                  <a:lnTo>
                    <a:pt x="9060" y="9084"/>
                  </a:lnTo>
                  <a:lnTo>
                    <a:pt x="90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343438" y="1356225"/>
              <a:ext cx="390112" cy="390090"/>
            </a:xfrm>
            <a:custGeom>
              <a:avLst/>
              <a:gdLst/>
              <a:ahLst/>
              <a:cxnLst/>
              <a:rect l="l" t="t" r="r" b="b"/>
              <a:pathLst>
                <a:path w="9084" h="9084" extrusionOk="0">
                  <a:moveTo>
                    <a:pt x="0" y="0"/>
                  </a:moveTo>
                  <a:lnTo>
                    <a:pt x="9084" y="9083"/>
                  </a:lnTo>
                  <a:lnTo>
                    <a:pt x="908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da Display"/>
              <a:buNone/>
              <a:defRPr sz="31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tanford.edu/~amaas/data/sentimen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44"/>
          <p:cNvGrpSpPr/>
          <p:nvPr/>
        </p:nvGrpSpPr>
        <p:grpSpPr>
          <a:xfrm>
            <a:off x="5292533" y="1640152"/>
            <a:ext cx="3697846" cy="3337747"/>
            <a:chOff x="1740732" y="712175"/>
            <a:chExt cx="4287854" cy="3870300"/>
          </a:xfrm>
        </p:grpSpPr>
        <p:grpSp>
          <p:nvGrpSpPr>
            <p:cNvPr id="1011" name="Google Shape;1011;p44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012" name="Google Shape;1012;p44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44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44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44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44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44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18" name="Google Shape;1018;p44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019" name="Google Shape;1019;p44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44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44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44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44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4" name="Google Shape;1024;p44"/>
          <p:cNvSpPr txBox="1">
            <a:spLocks noGrp="1"/>
          </p:cNvSpPr>
          <p:nvPr>
            <p:ph type="ctrTitle"/>
          </p:nvPr>
        </p:nvSpPr>
        <p:spPr>
          <a:xfrm>
            <a:off x="486606" y="325895"/>
            <a:ext cx="4480885" cy="21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Text Mining</a:t>
            </a:r>
            <a:br>
              <a:rPr lang="en" sz="6000" dirty="0">
                <a:solidFill>
                  <a:schemeClr val="accent4"/>
                </a:solidFill>
              </a:rPr>
            </a:br>
            <a:r>
              <a:rPr lang="en" sz="6000" dirty="0">
                <a:solidFill>
                  <a:schemeClr val="accent4"/>
                </a:solidFill>
              </a:rPr>
              <a:t>and Search</a:t>
            </a:r>
            <a:endParaRPr sz="6000" dirty="0">
              <a:solidFill>
                <a:schemeClr val="lt2"/>
              </a:solidFill>
            </a:endParaRPr>
          </a:p>
        </p:txBody>
      </p:sp>
      <p:sp>
        <p:nvSpPr>
          <p:cNvPr id="1029" name="Google Shape;1029;p44"/>
          <p:cNvSpPr txBox="1"/>
          <p:nvPr/>
        </p:nvSpPr>
        <p:spPr>
          <a:xfrm>
            <a:off x="486606" y="2949155"/>
            <a:ext cx="4086000" cy="71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solidFill>
                  <a:schemeClr val="lt1"/>
                </a:solidFill>
                <a:latin typeface="Gilda Display" panose="020B0604020202020204" charset="0"/>
                <a:ea typeface="Assistant"/>
                <a:cs typeface="Assistant"/>
                <a:sym typeface="Assistant"/>
              </a:rPr>
              <a:t>Agazzi</a:t>
            </a:r>
            <a:r>
              <a:rPr lang="en" sz="2400" dirty="0">
                <a:solidFill>
                  <a:schemeClr val="lt1"/>
                </a:solidFill>
                <a:latin typeface="Gilda Display" panose="020B0604020202020204" charset="0"/>
                <a:ea typeface="Assistant"/>
                <a:cs typeface="Assistant"/>
                <a:sym typeface="Assistant"/>
              </a:rPr>
              <a:t> Ruben 844736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ilda Display" panose="020B0604020202020204" charset="0"/>
                <a:cs typeface="Assistant"/>
                <a:sym typeface="Assistant"/>
              </a:rPr>
              <a:t>Cominetti Fabrizio 882737</a:t>
            </a:r>
            <a:endParaRPr sz="2400" dirty="0">
              <a:solidFill>
                <a:schemeClr val="lt1"/>
              </a:solidFill>
              <a:latin typeface="Gilda Display" panose="020B0604020202020204" charset="0"/>
            </a:endParaRPr>
          </a:p>
        </p:txBody>
      </p:sp>
      <p:grpSp>
        <p:nvGrpSpPr>
          <p:cNvPr id="1030" name="Google Shape;1030;p44"/>
          <p:cNvGrpSpPr/>
          <p:nvPr/>
        </p:nvGrpSpPr>
        <p:grpSpPr>
          <a:xfrm>
            <a:off x="7639732" y="2106398"/>
            <a:ext cx="1144978" cy="1142849"/>
            <a:chOff x="1683425" y="1404575"/>
            <a:chExt cx="819950" cy="818425"/>
          </a:xfrm>
        </p:grpSpPr>
        <p:sp>
          <p:nvSpPr>
            <p:cNvPr id="1031" name="Google Shape;1031;p44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4"/>
          <p:cNvGrpSpPr/>
          <p:nvPr/>
        </p:nvGrpSpPr>
        <p:grpSpPr>
          <a:xfrm>
            <a:off x="6022976" y="3192556"/>
            <a:ext cx="1036782" cy="1182010"/>
            <a:chOff x="5131825" y="2444850"/>
            <a:chExt cx="748525" cy="853375"/>
          </a:xfrm>
        </p:grpSpPr>
        <p:sp>
          <p:nvSpPr>
            <p:cNvPr id="1040" name="Google Shape;1040;p44"/>
            <p:cNvSpPr/>
            <p:nvPr/>
          </p:nvSpPr>
          <p:spPr>
            <a:xfrm>
              <a:off x="5131825" y="2444850"/>
              <a:ext cx="364000" cy="749275"/>
            </a:xfrm>
            <a:custGeom>
              <a:avLst/>
              <a:gdLst/>
              <a:ahLst/>
              <a:cxnLst/>
              <a:rect l="l" t="t" r="r" b="b"/>
              <a:pathLst>
                <a:path w="14560" h="29971" extrusionOk="0">
                  <a:moveTo>
                    <a:pt x="0" y="1"/>
                  </a:moveTo>
                  <a:lnTo>
                    <a:pt x="0" y="29971"/>
                  </a:lnTo>
                  <a:lnTo>
                    <a:pt x="14560" y="29971"/>
                  </a:lnTo>
                  <a:lnTo>
                    <a:pt x="14560" y="25655"/>
                  </a:lnTo>
                  <a:lnTo>
                    <a:pt x="4256" y="25655"/>
                  </a:lnTo>
                  <a:lnTo>
                    <a:pt x="4256" y="4286"/>
                  </a:lnTo>
                  <a:lnTo>
                    <a:pt x="14560" y="4286"/>
                  </a:lnTo>
                  <a:lnTo>
                    <a:pt x="145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5533050" y="2548950"/>
              <a:ext cx="347300" cy="749275"/>
            </a:xfrm>
            <a:custGeom>
              <a:avLst/>
              <a:gdLst/>
              <a:ahLst/>
              <a:cxnLst/>
              <a:rect l="l" t="t" r="r" b="b"/>
              <a:pathLst>
                <a:path w="13892" h="29971" extrusionOk="0">
                  <a:moveTo>
                    <a:pt x="0" y="1"/>
                  </a:moveTo>
                  <a:lnTo>
                    <a:pt x="0" y="4287"/>
                  </a:lnTo>
                  <a:lnTo>
                    <a:pt x="9605" y="4287"/>
                  </a:lnTo>
                  <a:lnTo>
                    <a:pt x="9605" y="25685"/>
                  </a:lnTo>
                  <a:lnTo>
                    <a:pt x="0" y="25685"/>
                  </a:lnTo>
                  <a:lnTo>
                    <a:pt x="0" y="29971"/>
                  </a:lnTo>
                  <a:lnTo>
                    <a:pt x="13891" y="29971"/>
                  </a:lnTo>
                  <a:lnTo>
                    <a:pt x="138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5308125" y="2621900"/>
              <a:ext cx="187700" cy="394425"/>
            </a:xfrm>
            <a:custGeom>
              <a:avLst/>
              <a:gdLst/>
              <a:ahLst/>
              <a:cxnLst/>
              <a:rect l="l" t="t" r="r" b="b"/>
              <a:pathLst>
                <a:path w="7508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7508" y="15776"/>
                  </a:lnTo>
                  <a:lnTo>
                    <a:pt x="7508" y="13527"/>
                  </a:lnTo>
                  <a:lnTo>
                    <a:pt x="2249" y="13527"/>
                  </a:lnTo>
                  <a:lnTo>
                    <a:pt x="2249" y="2250"/>
                  </a:lnTo>
                  <a:lnTo>
                    <a:pt x="7508" y="2250"/>
                  </a:lnTo>
                  <a:lnTo>
                    <a:pt x="7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5533050" y="2726775"/>
              <a:ext cx="169475" cy="394400"/>
            </a:xfrm>
            <a:custGeom>
              <a:avLst/>
              <a:gdLst/>
              <a:ahLst/>
              <a:cxnLst/>
              <a:rect l="l" t="t" r="r" b="b"/>
              <a:pathLst>
                <a:path w="6779" h="15776" extrusionOk="0">
                  <a:moveTo>
                    <a:pt x="0" y="0"/>
                  </a:moveTo>
                  <a:lnTo>
                    <a:pt x="0" y="2250"/>
                  </a:lnTo>
                  <a:lnTo>
                    <a:pt x="4560" y="2250"/>
                  </a:lnTo>
                  <a:lnTo>
                    <a:pt x="4560" y="13526"/>
                  </a:lnTo>
                  <a:lnTo>
                    <a:pt x="0" y="13526"/>
                  </a:lnTo>
                  <a:lnTo>
                    <a:pt x="0" y="15776"/>
                  </a:lnTo>
                  <a:lnTo>
                    <a:pt x="6779" y="15776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4"/>
          <p:cNvGrpSpPr/>
          <p:nvPr/>
        </p:nvGrpSpPr>
        <p:grpSpPr>
          <a:xfrm>
            <a:off x="6659475" y="2439588"/>
            <a:ext cx="476475" cy="476475"/>
            <a:chOff x="6083975" y="2384075"/>
            <a:chExt cx="476475" cy="476475"/>
          </a:xfrm>
        </p:grpSpPr>
        <p:sp>
          <p:nvSpPr>
            <p:cNvPr id="1045" name="Google Shape;1045;p44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order to train the classifiers, we needed to get a numerical representation of the text. We choose the following text representations: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i="1" dirty="0">
                <a:uFill>
                  <a:noFill/>
                </a:uFill>
              </a:rPr>
              <a:t>Bag-of-Words</a:t>
            </a:r>
            <a:r>
              <a:rPr lang="en-US" dirty="0">
                <a:uFill>
                  <a:noFill/>
                </a:uFill>
              </a:rPr>
              <a:t>: we considered </a:t>
            </a:r>
            <a:r>
              <a:rPr lang="en-US" dirty="0" err="1">
                <a:uFill>
                  <a:noFill/>
                </a:uFill>
              </a:rPr>
              <a:t>uni</a:t>
            </a:r>
            <a:r>
              <a:rPr lang="en-US" dirty="0">
                <a:uFill>
                  <a:noFill/>
                </a:uFill>
              </a:rPr>
              <a:t>-grams, bi-grams, and tri-grams. The final vectorized text is composed of 10000 features;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i="1" dirty="0" err="1">
                <a:uFill>
                  <a:noFill/>
                </a:uFill>
              </a:rPr>
              <a:t>Tf-Idf</a:t>
            </a:r>
            <a:r>
              <a:rPr lang="en-US" dirty="0">
                <a:uFill>
                  <a:noFill/>
                </a:uFill>
              </a:rPr>
              <a:t>: we considered </a:t>
            </a:r>
            <a:r>
              <a:rPr lang="en-US" dirty="0" err="1">
                <a:uFill>
                  <a:noFill/>
                </a:uFill>
              </a:rPr>
              <a:t>uni</a:t>
            </a:r>
            <a:r>
              <a:rPr lang="en-US" dirty="0">
                <a:uFill>
                  <a:noFill/>
                </a:uFill>
              </a:rPr>
              <a:t>-grams, bi-grams, and tri-grams, and the final vectorized text is composed by 10000 features.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TEXT REPRESENTATION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536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chose to train three different classifiers: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Support Vector Machine (SVM)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Multi-Layer Perceptron (MLP)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Logistic Regression (LR)</a:t>
            </a:r>
            <a:endParaRPr lang="en-US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TEXT CLASSIFICATION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894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trained a </a:t>
            </a:r>
            <a:r>
              <a:rPr lang="en-US" i="1" dirty="0"/>
              <a:t>Support Vector Machine </a:t>
            </a:r>
            <a:r>
              <a:rPr lang="en-US" dirty="0"/>
              <a:t>on both Bag-of-Words and </a:t>
            </a:r>
            <a:r>
              <a:rPr lang="en-US" dirty="0" err="1"/>
              <a:t>Tf-Idf</a:t>
            </a:r>
            <a:r>
              <a:rPr lang="en-US" dirty="0"/>
              <a:t> text representation.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a process of trial and error, we used the SVM provided by the scikit-learn library (Linear SVC) with C parameter, which is a regularization parameter, equal to 0.001.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Support Vector Machine</a:t>
            </a:r>
            <a:endParaRPr sz="2800" dirty="0">
              <a:solidFill>
                <a:schemeClr val="lt2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C696029-7DC6-BD7E-9929-96D729EC1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54679"/>
              </p:ext>
            </p:extLst>
          </p:nvPr>
        </p:nvGraphicFramePr>
        <p:xfrm>
          <a:off x="528231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graphicFrame>
        <p:nvGraphicFramePr>
          <p:cNvPr id="27" name="Tabella 4">
            <a:extLst>
              <a:ext uri="{FF2B5EF4-FFF2-40B4-BE49-F238E27FC236}">
                <a16:creationId xmlns:a16="http://schemas.microsoft.com/office/drawing/2014/main" id="{9B574F22-FEA5-993F-0159-FBAAE94A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49070"/>
              </p:ext>
            </p:extLst>
          </p:nvPr>
        </p:nvGraphicFramePr>
        <p:xfrm>
          <a:off x="4800344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73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5FC2578-2F04-6D45-D97A-22C1A3E6B52D}"/>
              </a:ext>
            </a:extLst>
          </p:cNvPr>
          <p:cNvSpPr txBox="1"/>
          <p:nvPr/>
        </p:nvSpPr>
        <p:spPr>
          <a:xfrm>
            <a:off x="1384103" y="4458214"/>
            <a:ext cx="209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Bag of Words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6AC1017-F408-022F-B783-8BC1D6168B29}"/>
              </a:ext>
            </a:extLst>
          </p:cNvPr>
          <p:cNvSpPr txBox="1"/>
          <p:nvPr/>
        </p:nvSpPr>
        <p:spPr>
          <a:xfrm>
            <a:off x="5904936" y="4458213"/>
            <a:ext cx="1527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</a:t>
            </a:r>
            <a:r>
              <a:rPr lang="en-US" sz="1200" i="1" dirty="0" err="1">
                <a:solidFill>
                  <a:schemeClr val="bg1"/>
                </a:solidFill>
              </a:rPr>
              <a:t>Tf-Idf</a:t>
            </a:r>
            <a:endParaRPr lang="en-US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1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7272112" cy="1204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 trained a </a:t>
            </a:r>
            <a:r>
              <a:rPr lang="en-US" i="1" dirty="0"/>
              <a:t>Multi-Layer Perceptron </a:t>
            </a:r>
            <a:r>
              <a:rPr lang="en-US" dirty="0"/>
              <a:t>on both Bag-of-Words and </a:t>
            </a:r>
            <a:r>
              <a:rPr lang="en-US" dirty="0" err="1"/>
              <a:t>Tf-Idf</a:t>
            </a:r>
            <a:r>
              <a:rPr lang="en-US" dirty="0"/>
              <a:t> text representation.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network architecture is composed by 3 fully-connected layers with </a:t>
            </a:r>
            <a:r>
              <a:rPr lang="en-US" dirty="0" err="1"/>
              <a:t>ReLU</a:t>
            </a:r>
            <a:r>
              <a:rPr lang="en-US" dirty="0"/>
              <a:t> activation, the layers have 128, 64 and 32 neurons; and an output layer with sigmoid activation function with 1 neuron. We chose binary cross-entropy as loss function and </a:t>
            </a:r>
            <a:r>
              <a:rPr lang="en-US" dirty="0" err="1"/>
              <a:t>adam</a:t>
            </a:r>
            <a:r>
              <a:rPr lang="en-US" dirty="0"/>
              <a:t> as optimizer.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Multi Layer Perceptron</a:t>
            </a:r>
            <a:endParaRPr sz="2800" dirty="0">
              <a:solidFill>
                <a:schemeClr val="lt2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C696029-7DC6-BD7E-9929-96D729EC1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66736"/>
              </p:ext>
            </p:extLst>
          </p:nvPr>
        </p:nvGraphicFramePr>
        <p:xfrm>
          <a:off x="535546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graphicFrame>
        <p:nvGraphicFramePr>
          <p:cNvPr id="27" name="Tabella 4">
            <a:extLst>
              <a:ext uri="{FF2B5EF4-FFF2-40B4-BE49-F238E27FC236}">
                <a16:creationId xmlns:a16="http://schemas.microsoft.com/office/drawing/2014/main" id="{9B574F22-FEA5-993F-0159-FBAAE94A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35932"/>
              </p:ext>
            </p:extLst>
          </p:nvPr>
        </p:nvGraphicFramePr>
        <p:xfrm>
          <a:off x="4800344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73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sp>
        <p:nvSpPr>
          <p:cNvPr id="2" name="CasellaDiTesto 27">
            <a:extLst>
              <a:ext uri="{FF2B5EF4-FFF2-40B4-BE49-F238E27FC236}">
                <a16:creationId xmlns:a16="http://schemas.microsoft.com/office/drawing/2014/main" id="{EBC2D081-8B8F-CB65-CBAE-C77432C7F1F1}"/>
              </a:ext>
            </a:extLst>
          </p:cNvPr>
          <p:cNvSpPr txBox="1"/>
          <p:nvPr/>
        </p:nvSpPr>
        <p:spPr>
          <a:xfrm>
            <a:off x="1384103" y="4458214"/>
            <a:ext cx="209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Bag of Words</a:t>
            </a:r>
          </a:p>
        </p:txBody>
      </p:sp>
      <p:sp>
        <p:nvSpPr>
          <p:cNvPr id="3" name="CasellaDiTesto 28">
            <a:extLst>
              <a:ext uri="{FF2B5EF4-FFF2-40B4-BE49-F238E27FC236}">
                <a16:creationId xmlns:a16="http://schemas.microsoft.com/office/drawing/2014/main" id="{2EB35A2D-173A-F436-979F-F8DFAC532CDE}"/>
              </a:ext>
            </a:extLst>
          </p:cNvPr>
          <p:cNvSpPr txBox="1"/>
          <p:nvPr/>
        </p:nvSpPr>
        <p:spPr>
          <a:xfrm>
            <a:off x="5904936" y="4458213"/>
            <a:ext cx="1527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</a:t>
            </a:r>
            <a:r>
              <a:rPr lang="en-US" sz="1200" i="1" dirty="0" err="1">
                <a:solidFill>
                  <a:schemeClr val="bg1"/>
                </a:solidFill>
              </a:rPr>
              <a:t>Tf-Idf</a:t>
            </a:r>
            <a:endParaRPr lang="en-US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3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7272112" cy="1228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 finally trained a </a:t>
            </a:r>
            <a:r>
              <a:rPr lang="en-US" i="1" dirty="0"/>
              <a:t>Logistic Regression</a:t>
            </a:r>
            <a:r>
              <a:rPr lang="en-US" dirty="0"/>
              <a:t> classifier on both Bag-of-Words and </a:t>
            </a:r>
            <a:r>
              <a:rPr lang="en-US" dirty="0" err="1"/>
              <a:t>Tf-Idf</a:t>
            </a:r>
            <a:r>
              <a:rPr lang="en-US" dirty="0"/>
              <a:t> text representation.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a process of trial and error we choose the l2 norm as penalty, a C (regularization parameter) with a value of 1 and we specified a limit of 500 iterations for the training.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Logistic Regression</a:t>
            </a:r>
            <a:endParaRPr sz="2800" dirty="0">
              <a:solidFill>
                <a:schemeClr val="lt2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C696029-7DC6-BD7E-9929-96D729EC1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01566"/>
              </p:ext>
            </p:extLst>
          </p:nvPr>
        </p:nvGraphicFramePr>
        <p:xfrm>
          <a:off x="520916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graphicFrame>
        <p:nvGraphicFramePr>
          <p:cNvPr id="27" name="Tabella 4">
            <a:extLst>
              <a:ext uri="{FF2B5EF4-FFF2-40B4-BE49-F238E27FC236}">
                <a16:creationId xmlns:a16="http://schemas.microsoft.com/office/drawing/2014/main" id="{9B574F22-FEA5-993F-0159-FBAAE94A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43432"/>
              </p:ext>
            </p:extLst>
          </p:nvPr>
        </p:nvGraphicFramePr>
        <p:xfrm>
          <a:off x="4800344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73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sp>
        <p:nvSpPr>
          <p:cNvPr id="2" name="CasellaDiTesto 27">
            <a:extLst>
              <a:ext uri="{FF2B5EF4-FFF2-40B4-BE49-F238E27FC236}">
                <a16:creationId xmlns:a16="http://schemas.microsoft.com/office/drawing/2014/main" id="{BDED3F7B-AA90-B269-9B54-2ECA60628F0E}"/>
              </a:ext>
            </a:extLst>
          </p:cNvPr>
          <p:cNvSpPr txBox="1"/>
          <p:nvPr/>
        </p:nvSpPr>
        <p:spPr>
          <a:xfrm>
            <a:off x="1384103" y="4458214"/>
            <a:ext cx="209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Bag of Words</a:t>
            </a:r>
          </a:p>
        </p:txBody>
      </p:sp>
      <p:sp>
        <p:nvSpPr>
          <p:cNvPr id="3" name="CasellaDiTesto 28">
            <a:extLst>
              <a:ext uri="{FF2B5EF4-FFF2-40B4-BE49-F238E27FC236}">
                <a16:creationId xmlns:a16="http://schemas.microsoft.com/office/drawing/2014/main" id="{2B22AE80-3BC6-DC06-1B5C-17E1C70F5DC4}"/>
              </a:ext>
            </a:extLst>
          </p:cNvPr>
          <p:cNvSpPr txBox="1"/>
          <p:nvPr/>
        </p:nvSpPr>
        <p:spPr>
          <a:xfrm>
            <a:off x="5904936" y="4458213"/>
            <a:ext cx="1527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</a:t>
            </a:r>
            <a:r>
              <a:rPr lang="en-US" sz="1200" i="1" dirty="0" err="1">
                <a:solidFill>
                  <a:schemeClr val="bg1"/>
                </a:solidFill>
              </a:rPr>
              <a:t>Tf-Idf</a:t>
            </a:r>
            <a:endParaRPr lang="en-US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2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seeing the classification results, we can state that all the three models performs very well, with all the values of accuracy higher than 80% in the binary classification task.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particular, the best models, in terms of accuracy, are the Logistic Regression trained on </a:t>
            </a:r>
            <a:r>
              <a:rPr lang="en-US" dirty="0" err="1"/>
              <a:t>Tf-Idf</a:t>
            </a:r>
            <a:r>
              <a:rPr lang="en-US" dirty="0"/>
              <a:t> weights and the Support Vector Machine trained on Bag-of-Words.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EVALUATION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354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53693" y="1482162"/>
            <a:ext cx="3939725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4"/>
                </a:solidFill>
              </a:rPr>
              <a:t>Clustering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-US" sz="1100" dirty="0"/>
              <a:t>The goal of the clustering task is to group together similar reviews.</a:t>
            </a:r>
            <a:endParaRPr sz="1100"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31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6"/>
          <p:cNvSpPr txBox="1">
            <a:spLocks noGrp="1"/>
          </p:cNvSpPr>
          <p:nvPr>
            <p:ph type="subTitle" idx="1"/>
          </p:nvPr>
        </p:nvSpPr>
        <p:spPr>
          <a:xfrm>
            <a:off x="1697338" y="29041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REPRESENTATION</a:t>
            </a:r>
            <a:endParaRPr dirty="0"/>
          </a:p>
        </p:txBody>
      </p:sp>
      <p:sp>
        <p:nvSpPr>
          <p:cNvPr id="1066" name="Google Shape;1066;p46"/>
          <p:cNvSpPr txBox="1">
            <a:spLocks noGrp="1"/>
          </p:cNvSpPr>
          <p:nvPr>
            <p:ph type="subTitle" idx="2"/>
          </p:nvPr>
        </p:nvSpPr>
        <p:spPr>
          <a:xfrm>
            <a:off x="1697326" y="3335850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Tf-Idf</a:t>
            </a:r>
            <a:r>
              <a:rPr lang="en-US" sz="1200" dirty="0"/>
              <a:t> weights and dimensionality reduction</a:t>
            </a:r>
          </a:p>
        </p:txBody>
      </p:sp>
      <p:sp>
        <p:nvSpPr>
          <p:cNvPr id="1067" name="Google Shape;1067;p46"/>
          <p:cNvSpPr txBox="1">
            <a:spLocks noGrp="1"/>
          </p:cNvSpPr>
          <p:nvPr>
            <p:ph type="subTitle" idx="3"/>
          </p:nvPr>
        </p:nvSpPr>
        <p:spPr>
          <a:xfrm>
            <a:off x="5510368" y="290345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1068" name="Google Shape;1068;p46"/>
          <p:cNvSpPr txBox="1">
            <a:spLocks noGrp="1"/>
          </p:cNvSpPr>
          <p:nvPr>
            <p:ph type="subTitle" idx="4"/>
          </p:nvPr>
        </p:nvSpPr>
        <p:spPr>
          <a:xfrm>
            <a:off x="5510350" y="3335232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Performance evaluation of the clustering algorithms</a:t>
            </a:r>
          </a:p>
        </p:txBody>
      </p:sp>
      <p:sp>
        <p:nvSpPr>
          <p:cNvPr id="1069" name="Google Shape;1069;p46"/>
          <p:cNvSpPr txBox="1">
            <a:spLocks noGrp="1"/>
          </p:cNvSpPr>
          <p:nvPr>
            <p:ph type="subTitle" idx="6"/>
          </p:nvPr>
        </p:nvSpPr>
        <p:spPr>
          <a:xfrm>
            <a:off x="1697186" y="15977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PROCESSING</a:t>
            </a:r>
            <a:endParaRPr dirty="0"/>
          </a:p>
        </p:txBody>
      </p:sp>
      <p:sp>
        <p:nvSpPr>
          <p:cNvPr id="1070" name="Google Shape;1070;p46"/>
          <p:cNvSpPr txBox="1">
            <a:spLocks noGrp="1"/>
          </p:cNvSpPr>
          <p:nvPr>
            <p:ph type="subTitle" idx="7"/>
          </p:nvPr>
        </p:nvSpPr>
        <p:spPr>
          <a:xfrm>
            <a:off x="1697174" y="2029251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Tokenization, </a:t>
            </a:r>
            <a:r>
              <a:rPr lang="en-US" sz="1200" dirty="0" err="1"/>
              <a:t>stopwords</a:t>
            </a:r>
            <a:r>
              <a:rPr lang="en-US" sz="1200" dirty="0"/>
              <a:t>, num, </a:t>
            </a:r>
            <a:r>
              <a:rPr lang="en-US" sz="1200" dirty="0" err="1"/>
              <a:t>punct</a:t>
            </a:r>
            <a:r>
              <a:rPr lang="en-US" sz="1200" dirty="0"/>
              <a:t> removal, lemmatization, case folding </a:t>
            </a:r>
          </a:p>
        </p:txBody>
      </p:sp>
      <p:sp>
        <p:nvSpPr>
          <p:cNvPr id="1071" name="Google Shape;1071;p46"/>
          <p:cNvSpPr txBox="1">
            <a:spLocks noGrp="1"/>
          </p:cNvSpPr>
          <p:nvPr>
            <p:ph type="subTitle" idx="9"/>
          </p:nvPr>
        </p:nvSpPr>
        <p:spPr>
          <a:xfrm>
            <a:off x="5508796" y="16027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  <p:sp>
        <p:nvSpPr>
          <p:cNvPr id="1072" name="Google Shape;1072;p46"/>
          <p:cNvSpPr txBox="1">
            <a:spLocks noGrp="1"/>
          </p:cNvSpPr>
          <p:nvPr>
            <p:ph type="subTitle" idx="13"/>
          </p:nvPr>
        </p:nvSpPr>
        <p:spPr>
          <a:xfrm>
            <a:off x="5508774" y="2034251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Find clusters using obtained text representation</a:t>
            </a:r>
          </a:p>
        </p:txBody>
      </p:sp>
      <p:sp>
        <p:nvSpPr>
          <p:cNvPr id="1073" name="Google Shape;1073;p46"/>
          <p:cNvSpPr txBox="1">
            <a:spLocks noGrp="1"/>
          </p:cNvSpPr>
          <p:nvPr>
            <p:ph type="title" idx="15"/>
          </p:nvPr>
        </p:nvSpPr>
        <p:spPr>
          <a:xfrm>
            <a:off x="720000" y="5253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CLUSTERING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074" name="Google Shape;1074;p46"/>
          <p:cNvGrpSpPr/>
          <p:nvPr/>
        </p:nvGrpSpPr>
        <p:grpSpPr>
          <a:xfrm>
            <a:off x="8038754" y="4042861"/>
            <a:ext cx="784282" cy="782824"/>
            <a:chOff x="1683425" y="1404575"/>
            <a:chExt cx="819950" cy="818425"/>
          </a:xfrm>
        </p:grpSpPr>
        <p:sp>
          <p:nvSpPr>
            <p:cNvPr id="1075" name="Google Shape;1075;p46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321932" y="538429"/>
            <a:ext cx="937083" cy="937083"/>
            <a:chOff x="6083975" y="2384075"/>
            <a:chExt cx="476475" cy="476475"/>
          </a:xfrm>
        </p:grpSpPr>
        <p:sp>
          <p:nvSpPr>
            <p:cNvPr id="1084" name="Google Shape;1084;p46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6"/>
          <p:cNvSpPr txBox="1">
            <a:spLocks noGrp="1"/>
          </p:cNvSpPr>
          <p:nvPr>
            <p:ph type="title"/>
          </p:nvPr>
        </p:nvSpPr>
        <p:spPr>
          <a:xfrm>
            <a:off x="848238" y="2903501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89" name="Google Shape;1089;p46"/>
          <p:cNvSpPr txBox="1">
            <a:spLocks noGrp="1"/>
          </p:cNvSpPr>
          <p:nvPr>
            <p:ph type="title" idx="5"/>
          </p:nvPr>
        </p:nvSpPr>
        <p:spPr>
          <a:xfrm>
            <a:off x="4659043" y="2903463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90" name="Google Shape;1090;p46"/>
          <p:cNvSpPr txBox="1">
            <a:spLocks noGrp="1"/>
          </p:cNvSpPr>
          <p:nvPr>
            <p:ph type="title" idx="8"/>
          </p:nvPr>
        </p:nvSpPr>
        <p:spPr>
          <a:xfrm>
            <a:off x="848231" y="1597706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1" name="Google Shape;1091;p46"/>
          <p:cNvSpPr txBox="1">
            <a:spLocks noGrp="1"/>
          </p:cNvSpPr>
          <p:nvPr>
            <p:ph type="title" idx="14"/>
          </p:nvPr>
        </p:nvSpPr>
        <p:spPr>
          <a:xfrm>
            <a:off x="4659037" y="1602099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888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this phase, we made the following operations:</a:t>
            </a:r>
            <a:endParaRPr lang="en-US" dirty="0">
              <a:solidFill>
                <a:schemeClr val="accent4"/>
              </a:solidFill>
              <a:latin typeface="Gilda Display"/>
              <a:ea typeface="Gilda Display"/>
              <a:cs typeface="Gilda Display"/>
              <a:sym typeface="Gilda Displ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All the text is transformed in lowercase 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Number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Punctuation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Stop words removal</a:t>
            </a:r>
          </a:p>
          <a:p>
            <a:pPr>
              <a:buClr>
                <a:schemeClr val="dk2"/>
              </a:buClr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Extra space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Tokenization, using  </a:t>
            </a:r>
            <a:r>
              <a:rPr lang="en-US" dirty="0" err="1">
                <a:uFill>
                  <a:noFill/>
                </a:uFill>
              </a:rPr>
              <a:t>nltk’s</a:t>
            </a:r>
            <a:r>
              <a:rPr lang="en-US" dirty="0">
                <a:uFill>
                  <a:noFill/>
                </a:uFill>
              </a:rPr>
              <a:t> word tokenizer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Lemmatization, using wordnet </a:t>
            </a:r>
            <a:r>
              <a:rPr lang="en-US" dirty="0" err="1">
                <a:uFill>
                  <a:noFill/>
                </a:uFill>
              </a:rPr>
              <a:t>lemmatizer</a:t>
            </a:r>
            <a:endParaRPr lang="en-US" dirty="0">
              <a:uFill>
                <a:noFill/>
              </a:uFill>
            </a:endParaRP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PROCESSING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441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order to perform the clustering steps, we needed to get a numerical representation of the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next steps were followed to obtain the desired text representation: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+mj-lt"/>
              <a:buAutoNum type="arabicPeriod"/>
            </a:pPr>
            <a:r>
              <a:rPr lang="en-US" i="1" dirty="0" err="1">
                <a:uFill>
                  <a:noFill/>
                </a:uFill>
              </a:rPr>
              <a:t>Tf-Idf</a:t>
            </a:r>
            <a:r>
              <a:rPr lang="en-US" dirty="0">
                <a:uFill>
                  <a:noFill/>
                </a:uFill>
              </a:rPr>
              <a:t>: we considered </a:t>
            </a:r>
            <a:r>
              <a:rPr lang="en-US" dirty="0" err="1">
                <a:uFill>
                  <a:noFill/>
                </a:uFill>
              </a:rPr>
              <a:t>uni</a:t>
            </a:r>
            <a:r>
              <a:rPr lang="en-US" dirty="0">
                <a:uFill>
                  <a:noFill/>
                </a:uFill>
              </a:rPr>
              <a:t>-grams and bi-grams, and the final vectorized text is composed by 10000 features;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+mj-lt"/>
              <a:buAutoNum type="arabicPeriod"/>
            </a:pPr>
            <a:r>
              <a:rPr lang="en-US" i="1" dirty="0">
                <a:uFill>
                  <a:noFill/>
                </a:uFill>
              </a:rPr>
              <a:t>SVD</a:t>
            </a:r>
            <a:r>
              <a:rPr lang="en-US" dirty="0">
                <a:uFill>
                  <a:noFill/>
                </a:uFill>
              </a:rPr>
              <a:t>: we performed Singular Value Decomposition in order to obtain shorter and denser vectors that represent text. After SVD was performed, all vectors had a length of 200.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TEXT REPRESENTATION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300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53694" y="1482162"/>
            <a:ext cx="38412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Project Details</a:t>
            </a:r>
            <a:endParaRPr lang="en-US"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7794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ssistant" pitchFamily="2" charset="-79"/>
                <a:ea typeface="Gilda Display"/>
                <a:cs typeface="Assistant" pitchFamily="2" charset="-79"/>
                <a:sym typeface="Gilda Display"/>
              </a:rPr>
              <a:t>We used the following clustering algorithms: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i="1" dirty="0">
                <a:uFill>
                  <a:noFill/>
                </a:uFill>
              </a:rPr>
              <a:t>DBSCAN</a:t>
            </a:r>
            <a:r>
              <a:rPr lang="en-US" dirty="0">
                <a:uFill>
                  <a:noFill/>
                </a:uFill>
              </a:rPr>
              <a:t>: a partitional, partial and exclusive clustering algorithm. It creates clusters selecting dense regions of points. It is not needed to specify the number of clusters;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i="1" dirty="0">
                <a:uFill>
                  <a:noFill/>
                </a:uFill>
              </a:rPr>
              <a:t>K-Means</a:t>
            </a:r>
            <a:r>
              <a:rPr lang="en-US" dirty="0">
                <a:uFill>
                  <a:noFill/>
                </a:uFill>
              </a:rPr>
              <a:t>: a partitional, total and exclusive clustering algorithm. It assigns points to clusters based on their Euclidean distance. It is needed to specify the number of clusters.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TEXT CLUSTERING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6903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19999" y="1148634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performed text clustering using the </a:t>
            </a:r>
            <a:r>
              <a:rPr lang="en-US" i="1" dirty="0"/>
              <a:t>DBSCAN</a:t>
            </a:r>
            <a:r>
              <a:rPr lang="en-US" dirty="0"/>
              <a:t> algorithm. In particular, we set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Minimum distance between two points that are in the same cluster equal to 0.225 and we set the minimum number of elements per cluster equal to 5. 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DBSCAN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3C589F-8E71-2489-49D7-B655C72403DE}"/>
              </a:ext>
            </a:extLst>
          </p:cNvPr>
          <p:cNvSpPr txBox="1"/>
          <p:nvPr/>
        </p:nvSpPr>
        <p:spPr>
          <a:xfrm>
            <a:off x="5112751" y="4108381"/>
            <a:ext cx="287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Plot of the clusters (points not assigned to any clusters are omitted)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668F1C-6AB8-A3CD-F4A2-07753228A7D0}"/>
              </a:ext>
            </a:extLst>
          </p:cNvPr>
          <p:cNvSpPr txBox="1"/>
          <p:nvPr/>
        </p:nvSpPr>
        <p:spPr>
          <a:xfrm>
            <a:off x="5112752" y="2438274"/>
            <a:ext cx="2877131" cy="646331"/>
          </a:xfrm>
          <a:prstGeom prst="rect">
            <a:avLst/>
          </a:prstGeom>
          <a:solidFill>
            <a:srgbClr val="3A49E8"/>
          </a:solidFill>
          <a:ln cap="rnd">
            <a:noFill/>
          </a:ln>
          <a:effectLst>
            <a:outerShdw blurRad="50800" dist="50800" dir="2700000" sx="102491" sy="102491" algn="ctr" rotWithShape="0">
              <a:schemeClr val="bg1">
                <a:alpha val="672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5 clusters were found, and 247 reviews were assigned to a cluster.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Silhouette coefficient = 0.391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4450F-3D12-BDCD-F57F-401CF441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22" y="2099872"/>
            <a:ext cx="3552078" cy="26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1949363" y="352587"/>
            <a:ext cx="52452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D</a:t>
            </a:r>
            <a:r>
              <a:rPr lang="it-IT" sz="2800" dirty="0">
                <a:solidFill>
                  <a:schemeClr val="accent4"/>
                </a:solidFill>
              </a:rPr>
              <a:t>BSCAN</a:t>
            </a:r>
            <a:r>
              <a:rPr lang="en" sz="2800" dirty="0">
                <a:solidFill>
                  <a:schemeClr val="accent4"/>
                </a:solidFill>
              </a:rPr>
              <a:t> Clusters WordClouds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470409E-CBBE-C428-6E35-26696E6C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05114"/>
            <a:ext cx="3471130" cy="18063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AEAAA4D-B22D-20E2-4132-A771B3145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870" y="1130977"/>
            <a:ext cx="3471130" cy="18063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C5C2DF1-D0D6-C868-E8B7-A2A2777D1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41" y="3315049"/>
            <a:ext cx="2757722" cy="1435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EB7286A-0EB3-0E03-C473-52BF360BD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139" y="3331952"/>
            <a:ext cx="2757721" cy="1435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E683412-9543-D2EA-BE31-23D028C20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0136" y="3320843"/>
            <a:ext cx="2735455" cy="14234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91054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performed text clustering using the </a:t>
            </a:r>
            <a:r>
              <a:rPr lang="en-US" i="1" dirty="0"/>
              <a:t>K-Means</a:t>
            </a:r>
            <a:r>
              <a:rPr lang="en-US" dirty="0"/>
              <a:t> algorithm. In particular, we set the number of clusters equal to 4. The silhouette measure was equal to 0.17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K-Means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13FB3D57-69DD-1769-1605-5C7B7100F68F}"/>
              </a:ext>
            </a:extLst>
          </p:cNvPr>
          <p:cNvSpPr txBox="1"/>
          <p:nvPr/>
        </p:nvSpPr>
        <p:spPr>
          <a:xfrm>
            <a:off x="5807695" y="4108381"/>
            <a:ext cx="146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Plot of the clusters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7644225A-13F3-8B7C-1A67-65899F7678E4}"/>
              </a:ext>
            </a:extLst>
          </p:cNvPr>
          <p:cNvSpPr txBox="1"/>
          <p:nvPr/>
        </p:nvSpPr>
        <p:spPr>
          <a:xfrm>
            <a:off x="5112752" y="2438274"/>
            <a:ext cx="2877131" cy="276999"/>
          </a:xfrm>
          <a:prstGeom prst="rect">
            <a:avLst/>
          </a:prstGeom>
          <a:solidFill>
            <a:srgbClr val="3A49E8"/>
          </a:solidFill>
          <a:ln cap="rnd">
            <a:noFill/>
          </a:ln>
          <a:effectLst>
            <a:outerShdw blurRad="50800" dist="50800" dir="2700000" sx="102491" sy="102491" algn="ctr" rotWithShape="0">
              <a:schemeClr val="bg1">
                <a:alpha val="672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Silhouette coefficient = 0.017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0E7CB-30A0-C88A-3914-4FC7217A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22" y="2033626"/>
            <a:ext cx="3500185" cy="2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9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1949363" y="352587"/>
            <a:ext cx="52452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K-Means Clusters WordClouds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BA4E4-8A2A-CF80-9EAE-05677CE0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44" y="1102421"/>
            <a:ext cx="3459585" cy="1800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B8899C3-6374-C018-B913-B5B928A69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872" y="1102421"/>
            <a:ext cx="3464294" cy="18027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A404C89-30D4-3F50-5E39-B698B5209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086754"/>
            <a:ext cx="3442830" cy="1791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B9762B2-8AAF-5593-BFA0-211B74872F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872" y="3086754"/>
            <a:ext cx="3459585" cy="1800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56394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 can see from the average Silhouette measure, the clustering algorithm that performs “better” is the DBSCAN, even though only 300 reviews out of 50000 are assigned to a cluster. In the other hand, the k-means algorithm have a lower average Silhouette but all the reviews are assigned to a cluster.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EVALUATION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1154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7272112" cy="2542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be satisfied with what we obtained from the text classification phase, with all three algorithms achieving a good accuracy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Regarding text clustering, the Silhouette coefficient values obtained by the algorithms are not equally satisfactory.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Possible future developments could include different algorithms and different text representation techniques.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lt2"/>
                </a:solidFill>
              </a:rPr>
              <a:t>CONCLUSIONS</a:t>
            </a:r>
            <a:endParaRPr sz="28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95"/>
          <p:cNvSpPr txBox="1">
            <a:spLocks noGrp="1"/>
          </p:cNvSpPr>
          <p:nvPr>
            <p:ph type="title"/>
          </p:nvPr>
        </p:nvSpPr>
        <p:spPr>
          <a:xfrm>
            <a:off x="735189" y="879128"/>
            <a:ext cx="61995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THANK </a:t>
            </a:r>
            <a:r>
              <a:rPr lang="en">
                <a:solidFill>
                  <a:schemeClr val="lt2"/>
                </a:solidFill>
              </a:rPr>
              <a:t>YOU!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754" name="Google Shape;2754;p95"/>
          <p:cNvGrpSpPr/>
          <p:nvPr/>
        </p:nvGrpSpPr>
        <p:grpSpPr>
          <a:xfrm>
            <a:off x="6819114" y="1317506"/>
            <a:ext cx="1036782" cy="1182010"/>
            <a:chOff x="5131825" y="2444850"/>
            <a:chExt cx="748525" cy="853375"/>
          </a:xfrm>
        </p:grpSpPr>
        <p:sp>
          <p:nvSpPr>
            <p:cNvPr id="2755" name="Google Shape;2755;p95"/>
            <p:cNvSpPr/>
            <p:nvPr/>
          </p:nvSpPr>
          <p:spPr>
            <a:xfrm>
              <a:off x="5131825" y="2444850"/>
              <a:ext cx="364000" cy="749275"/>
            </a:xfrm>
            <a:custGeom>
              <a:avLst/>
              <a:gdLst/>
              <a:ahLst/>
              <a:cxnLst/>
              <a:rect l="l" t="t" r="r" b="b"/>
              <a:pathLst>
                <a:path w="14560" h="29971" extrusionOk="0">
                  <a:moveTo>
                    <a:pt x="0" y="1"/>
                  </a:moveTo>
                  <a:lnTo>
                    <a:pt x="0" y="29971"/>
                  </a:lnTo>
                  <a:lnTo>
                    <a:pt x="14560" y="29971"/>
                  </a:lnTo>
                  <a:lnTo>
                    <a:pt x="14560" y="25655"/>
                  </a:lnTo>
                  <a:lnTo>
                    <a:pt x="4256" y="25655"/>
                  </a:lnTo>
                  <a:lnTo>
                    <a:pt x="4256" y="4286"/>
                  </a:lnTo>
                  <a:lnTo>
                    <a:pt x="14560" y="4286"/>
                  </a:lnTo>
                  <a:lnTo>
                    <a:pt x="145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5"/>
            <p:cNvSpPr/>
            <p:nvPr/>
          </p:nvSpPr>
          <p:spPr>
            <a:xfrm>
              <a:off x="5533050" y="2548950"/>
              <a:ext cx="347300" cy="749275"/>
            </a:xfrm>
            <a:custGeom>
              <a:avLst/>
              <a:gdLst/>
              <a:ahLst/>
              <a:cxnLst/>
              <a:rect l="l" t="t" r="r" b="b"/>
              <a:pathLst>
                <a:path w="13892" h="29971" extrusionOk="0">
                  <a:moveTo>
                    <a:pt x="0" y="1"/>
                  </a:moveTo>
                  <a:lnTo>
                    <a:pt x="0" y="4287"/>
                  </a:lnTo>
                  <a:lnTo>
                    <a:pt x="9605" y="4287"/>
                  </a:lnTo>
                  <a:lnTo>
                    <a:pt x="9605" y="25685"/>
                  </a:lnTo>
                  <a:lnTo>
                    <a:pt x="0" y="25685"/>
                  </a:lnTo>
                  <a:lnTo>
                    <a:pt x="0" y="29971"/>
                  </a:lnTo>
                  <a:lnTo>
                    <a:pt x="13891" y="29971"/>
                  </a:lnTo>
                  <a:lnTo>
                    <a:pt x="138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5"/>
            <p:cNvSpPr/>
            <p:nvPr/>
          </p:nvSpPr>
          <p:spPr>
            <a:xfrm>
              <a:off x="5308125" y="2621900"/>
              <a:ext cx="187700" cy="394425"/>
            </a:xfrm>
            <a:custGeom>
              <a:avLst/>
              <a:gdLst/>
              <a:ahLst/>
              <a:cxnLst/>
              <a:rect l="l" t="t" r="r" b="b"/>
              <a:pathLst>
                <a:path w="7508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7508" y="15776"/>
                  </a:lnTo>
                  <a:lnTo>
                    <a:pt x="7508" y="13527"/>
                  </a:lnTo>
                  <a:lnTo>
                    <a:pt x="2249" y="13527"/>
                  </a:lnTo>
                  <a:lnTo>
                    <a:pt x="2249" y="2250"/>
                  </a:lnTo>
                  <a:lnTo>
                    <a:pt x="7508" y="2250"/>
                  </a:lnTo>
                  <a:lnTo>
                    <a:pt x="7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5"/>
            <p:cNvSpPr/>
            <p:nvPr/>
          </p:nvSpPr>
          <p:spPr>
            <a:xfrm>
              <a:off x="5533050" y="2726775"/>
              <a:ext cx="169475" cy="394400"/>
            </a:xfrm>
            <a:custGeom>
              <a:avLst/>
              <a:gdLst/>
              <a:ahLst/>
              <a:cxnLst/>
              <a:rect l="l" t="t" r="r" b="b"/>
              <a:pathLst>
                <a:path w="6779" h="15776" extrusionOk="0">
                  <a:moveTo>
                    <a:pt x="0" y="0"/>
                  </a:moveTo>
                  <a:lnTo>
                    <a:pt x="0" y="2250"/>
                  </a:lnTo>
                  <a:lnTo>
                    <a:pt x="4560" y="2250"/>
                  </a:lnTo>
                  <a:lnTo>
                    <a:pt x="4560" y="13526"/>
                  </a:lnTo>
                  <a:lnTo>
                    <a:pt x="0" y="13526"/>
                  </a:lnTo>
                  <a:lnTo>
                    <a:pt x="0" y="15776"/>
                  </a:lnTo>
                  <a:lnTo>
                    <a:pt x="6779" y="15776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9" name="Google Shape;2759;p95"/>
          <p:cNvGrpSpPr/>
          <p:nvPr/>
        </p:nvGrpSpPr>
        <p:grpSpPr>
          <a:xfrm>
            <a:off x="6047025" y="3131038"/>
            <a:ext cx="772100" cy="766775"/>
            <a:chOff x="7658800" y="538425"/>
            <a:chExt cx="772100" cy="766775"/>
          </a:xfrm>
        </p:grpSpPr>
        <p:sp>
          <p:nvSpPr>
            <p:cNvPr id="2760" name="Google Shape;2760;p95"/>
            <p:cNvSpPr/>
            <p:nvPr/>
          </p:nvSpPr>
          <p:spPr>
            <a:xfrm>
              <a:off x="7658800" y="555925"/>
              <a:ext cx="748525" cy="749275"/>
            </a:xfrm>
            <a:custGeom>
              <a:avLst/>
              <a:gdLst/>
              <a:ahLst/>
              <a:cxnLst/>
              <a:rect l="l" t="t" r="r" b="b"/>
              <a:pathLst>
                <a:path w="29941" h="29971" extrusionOk="0">
                  <a:moveTo>
                    <a:pt x="1" y="0"/>
                  </a:moveTo>
                  <a:lnTo>
                    <a:pt x="1" y="29970"/>
                  </a:lnTo>
                  <a:lnTo>
                    <a:pt x="29941" y="29970"/>
                  </a:lnTo>
                  <a:lnTo>
                    <a:pt x="29941" y="21338"/>
                  </a:lnTo>
                  <a:cubicBezTo>
                    <a:pt x="29941" y="9544"/>
                    <a:pt x="20397" y="0"/>
                    <a:pt x="863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5"/>
            <p:cNvSpPr/>
            <p:nvPr/>
          </p:nvSpPr>
          <p:spPr>
            <a:xfrm>
              <a:off x="7809275" y="538425"/>
              <a:ext cx="621625" cy="622375"/>
            </a:xfrm>
            <a:custGeom>
              <a:avLst/>
              <a:gdLst/>
              <a:ahLst/>
              <a:cxnLst/>
              <a:rect l="l" t="t" r="r" b="b"/>
              <a:pathLst>
                <a:path w="24865" h="24895" fill="none" extrusionOk="0">
                  <a:moveTo>
                    <a:pt x="0" y="24895"/>
                  </a:moveTo>
                  <a:lnTo>
                    <a:pt x="24864" y="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2" name="Google Shape;2762;p95"/>
          <p:cNvGrpSpPr/>
          <p:nvPr/>
        </p:nvGrpSpPr>
        <p:grpSpPr>
          <a:xfrm>
            <a:off x="7882721" y="3576392"/>
            <a:ext cx="689645" cy="667057"/>
            <a:chOff x="7740424" y="3661674"/>
            <a:chExt cx="1159457" cy="1121480"/>
          </a:xfrm>
        </p:grpSpPr>
        <p:sp>
          <p:nvSpPr>
            <p:cNvPr id="2763" name="Google Shape;2763;p95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5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5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ttangolo 7">
            <a:extLst>
              <a:ext uri="{FF2B5EF4-FFF2-40B4-BE49-F238E27FC236}">
                <a16:creationId xmlns:a16="http://schemas.microsoft.com/office/drawing/2014/main" id="{BB321E40-3338-8D0E-A6DF-208C2E54C981}"/>
              </a:ext>
            </a:extLst>
          </p:cNvPr>
          <p:cNvSpPr/>
          <p:nvPr/>
        </p:nvSpPr>
        <p:spPr>
          <a:xfrm>
            <a:off x="735189" y="4442791"/>
            <a:ext cx="6874402" cy="208722"/>
          </a:xfrm>
          <a:prstGeom prst="rect">
            <a:avLst/>
          </a:prstGeom>
          <a:solidFill>
            <a:srgbClr val="20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Project Details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1112" name="Google Shape;1112;p48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Tasks to be accomplished: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sz="1600" dirty="0">
                <a:uFill>
                  <a:noFill/>
                </a:uFill>
              </a:rPr>
              <a:t>Text Classification</a:t>
            </a:r>
            <a:endParaRPr lang="en-US"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sz="1600" dirty="0">
                <a:uFill>
                  <a:noFill/>
                </a:uFill>
              </a:rPr>
              <a:t>Text </a:t>
            </a:r>
            <a:r>
              <a:rPr lang="en-US" dirty="0">
                <a:uFill>
                  <a:noFill/>
                </a:uFill>
              </a:rPr>
              <a:t>Cl</a:t>
            </a:r>
            <a:r>
              <a:rPr lang="en-US" sz="1600" dirty="0">
                <a:uFill>
                  <a:noFill/>
                </a:uFill>
              </a:rPr>
              <a:t>ustering</a:t>
            </a:r>
            <a:endParaRPr lang="en-US" dirty="0"/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1075024" y="2616028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2819375" y="1478162"/>
            <a:ext cx="1057050" cy="1057800"/>
            <a:chOff x="2027375" y="1011125"/>
            <a:chExt cx="1057050" cy="1057800"/>
          </a:xfrm>
        </p:grpSpPr>
        <p:sp>
          <p:nvSpPr>
            <p:cNvPr id="1131" name="Google Shape;1131;p48"/>
            <p:cNvSpPr/>
            <p:nvPr/>
          </p:nvSpPr>
          <p:spPr>
            <a:xfrm>
              <a:off x="2027375" y="1011125"/>
              <a:ext cx="1057050" cy="1057800"/>
            </a:xfrm>
            <a:custGeom>
              <a:avLst/>
              <a:gdLst/>
              <a:ahLst/>
              <a:cxnLst/>
              <a:rect l="l" t="t" r="r" b="b"/>
              <a:pathLst>
                <a:path w="42282" h="42312" extrusionOk="0">
                  <a:moveTo>
                    <a:pt x="1" y="1"/>
                  </a:moveTo>
                  <a:lnTo>
                    <a:pt x="1" y="42311"/>
                  </a:lnTo>
                  <a:lnTo>
                    <a:pt x="42281" y="42311"/>
                  </a:lnTo>
                  <a:lnTo>
                    <a:pt x="422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8"/>
            <p:cNvGrpSpPr/>
            <p:nvPr/>
          </p:nvGrpSpPr>
          <p:grpSpPr>
            <a:xfrm>
              <a:off x="2170250" y="1172696"/>
              <a:ext cx="772075" cy="772825"/>
              <a:chOff x="5119675" y="1446071"/>
              <a:chExt cx="772075" cy="772825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5505700" y="1446071"/>
                <a:ext cx="25" cy="7728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913" fill="none" extrusionOk="0">
                    <a:moveTo>
                      <a:pt x="0" y="0"/>
                    </a:moveTo>
                    <a:lnTo>
                      <a:pt x="0" y="30912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1"/>
                    </a:moveTo>
                    <a:lnTo>
                      <a:pt x="1" y="2185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5119675" y="1832846"/>
                <a:ext cx="77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83" h="1" fill="none" extrusionOk="0">
                    <a:moveTo>
                      <a:pt x="30882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21855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5364350" y="1472646"/>
                <a:ext cx="2827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28786" fill="none" extrusionOk="0">
                    <a:moveTo>
                      <a:pt x="11308" y="1"/>
                    </a:moveTo>
                    <a:lnTo>
                      <a:pt x="0" y="2878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151575" y="1677821"/>
                <a:ext cx="707500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12342" fill="none" extrusionOk="0">
                    <a:moveTo>
                      <a:pt x="28299" y="1"/>
                    </a:moveTo>
                    <a:lnTo>
                      <a:pt x="1" y="1234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146250" y="1691496"/>
                <a:ext cx="71890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1278" fill="none" extrusionOk="0">
                    <a:moveTo>
                      <a:pt x="28755" y="11278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351425" y="1478746"/>
                <a:ext cx="3093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28299" fill="none" extrusionOk="0">
                    <a:moveTo>
                      <a:pt x="12372" y="28298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53694" y="1482162"/>
            <a:ext cx="38412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Dataset</a:t>
            </a:r>
            <a:endParaRPr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Dataset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12" name="Google Shape;1112;p48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used for the project is the </a:t>
            </a:r>
            <a:r>
              <a:rPr lang="en-US" i="1" dirty="0">
                <a:hlinkClick r:id="rId3"/>
              </a:rPr>
              <a:t>IMDB Reviews</a:t>
            </a:r>
            <a:r>
              <a:rPr lang="en-US" dirty="0"/>
              <a:t> dataset</a:t>
            </a:r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1075024" y="2616028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2819375" y="1478162"/>
            <a:ext cx="1057050" cy="1057800"/>
            <a:chOff x="2027375" y="1011125"/>
            <a:chExt cx="1057050" cy="1057800"/>
          </a:xfrm>
        </p:grpSpPr>
        <p:sp>
          <p:nvSpPr>
            <p:cNvPr id="1131" name="Google Shape;1131;p48"/>
            <p:cNvSpPr/>
            <p:nvPr/>
          </p:nvSpPr>
          <p:spPr>
            <a:xfrm>
              <a:off x="2027375" y="1011125"/>
              <a:ext cx="1057050" cy="1057800"/>
            </a:xfrm>
            <a:custGeom>
              <a:avLst/>
              <a:gdLst/>
              <a:ahLst/>
              <a:cxnLst/>
              <a:rect l="l" t="t" r="r" b="b"/>
              <a:pathLst>
                <a:path w="42282" h="42312" extrusionOk="0">
                  <a:moveTo>
                    <a:pt x="1" y="1"/>
                  </a:moveTo>
                  <a:lnTo>
                    <a:pt x="1" y="42311"/>
                  </a:lnTo>
                  <a:lnTo>
                    <a:pt x="42281" y="42311"/>
                  </a:lnTo>
                  <a:lnTo>
                    <a:pt x="422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8"/>
            <p:cNvGrpSpPr/>
            <p:nvPr/>
          </p:nvGrpSpPr>
          <p:grpSpPr>
            <a:xfrm>
              <a:off x="2170250" y="1172696"/>
              <a:ext cx="772075" cy="772825"/>
              <a:chOff x="5119675" y="1446071"/>
              <a:chExt cx="772075" cy="772825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5505700" y="1446071"/>
                <a:ext cx="25" cy="7728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913" fill="none" extrusionOk="0">
                    <a:moveTo>
                      <a:pt x="0" y="0"/>
                    </a:moveTo>
                    <a:lnTo>
                      <a:pt x="0" y="30912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1"/>
                    </a:moveTo>
                    <a:lnTo>
                      <a:pt x="1" y="2185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5119675" y="1832846"/>
                <a:ext cx="77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83" h="1" fill="none" extrusionOk="0">
                    <a:moveTo>
                      <a:pt x="30882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21855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5364350" y="1472646"/>
                <a:ext cx="2827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28786" fill="none" extrusionOk="0">
                    <a:moveTo>
                      <a:pt x="11308" y="1"/>
                    </a:moveTo>
                    <a:lnTo>
                      <a:pt x="0" y="2878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151575" y="1677821"/>
                <a:ext cx="707500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12342" fill="none" extrusionOk="0">
                    <a:moveTo>
                      <a:pt x="28299" y="1"/>
                    </a:moveTo>
                    <a:lnTo>
                      <a:pt x="1" y="1234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146250" y="1691496"/>
                <a:ext cx="71890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1278" fill="none" extrusionOk="0">
                    <a:moveTo>
                      <a:pt x="28755" y="11278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351425" y="1478746"/>
                <a:ext cx="3093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28299" fill="none" extrusionOk="0">
                    <a:moveTo>
                      <a:pt x="12372" y="28298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9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 Exploration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12" name="Google Shape;1112;p48"/>
          <p:cNvSpPr txBox="1">
            <a:spLocks noGrp="1"/>
          </p:cNvSpPr>
          <p:nvPr>
            <p:ph type="subTitle" idx="1"/>
          </p:nvPr>
        </p:nvSpPr>
        <p:spPr>
          <a:xfrm>
            <a:off x="4715874" y="2637600"/>
            <a:ext cx="4209455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this phase we observed that the dataset is composed by 50000 reviews, half positive and half negative.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is composed by training and test dataset</a:t>
            </a:r>
            <a:r>
              <a:rPr lang="en-US"/>
              <a:t>, each </a:t>
            </a:r>
            <a:r>
              <a:rPr lang="en-US" dirty="0"/>
              <a:t>with 25000 reviews</a:t>
            </a:r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1075024" y="2616028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2819375" y="1478162"/>
            <a:ext cx="1057050" cy="1057800"/>
            <a:chOff x="2027375" y="1011125"/>
            <a:chExt cx="1057050" cy="1057800"/>
          </a:xfrm>
        </p:grpSpPr>
        <p:sp>
          <p:nvSpPr>
            <p:cNvPr id="1131" name="Google Shape;1131;p48"/>
            <p:cNvSpPr/>
            <p:nvPr/>
          </p:nvSpPr>
          <p:spPr>
            <a:xfrm>
              <a:off x="2027375" y="1011125"/>
              <a:ext cx="1057050" cy="1057800"/>
            </a:xfrm>
            <a:custGeom>
              <a:avLst/>
              <a:gdLst/>
              <a:ahLst/>
              <a:cxnLst/>
              <a:rect l="l" t="t" r="r" b="b"/>
              <a:pathLst>
                <a:path w="42282" h="42312" extrusionOk="0">
                  <a:moveTo>
                    <a:pt x="1" y="1"/>
                  </a:moveTo>
                  <a:lnTo>
                    <a:pt x="1" y="42311"/>
                  </a:lnTo>
                  <a:lnTo>
                    <a:pt x="42281" y="42311"/>
                  </a:lnTo>
                  <a:lnTo>
                    <a:pt x="422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8"/>
            <p:cNvGrpSpPr/>
            <p:nvPr/>
          </p:nvGrpSpPr>
          <p:grpSpPr>
            <a:xfrm>
              <a:off x="2170250" y="1172696"/>
              <a:ext cx="772075" cy="772825"/>
              <a:chOff x="5119675" y="1446071"/>
              <a:chExt cx="772075" cy="772825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5505700" y="1446071"/>
                <a:ext cx="25" cy="7728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913" fill="none" extrusionOk="0">
                    <a:moveTo>
                      <a:pt x="0" y="0"/>
                    </a:moveTo>
                    <a:lnTo>
                      <a:pt x="0" y="30912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1"/>
                    </a:moveTo>
                    <a:lnTo>
                      <a:pt x="1" y="2185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5119675" y="1832846"/>
                <a:ext cx="77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83" h="1" fill="none" extrusionOk="0">
                    <a:moveTo>
                      <a:pt x="30882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21855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5364350" y="1472646"/>
                <a:ext cx="2827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28786" fill="none" extrusionOk="0">
                    <a:moveTo>
                      <a:pt x="11308" y="1"/>
                    </a:moveTo>
                    <a:lnTo>
                      <a:pt x="0" y="2878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151575" y="1677821"/>
                <a:ext cx="707500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12342" fill="none" extrusionOk="0">
                    <a:moveTo>
                      <a:pt x="28299" y="1"/>
                    </a:moveTo>
                    <a:lnTo>
                      <a:pt x="1" y="1234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146250" y="1691496"/>
                <a:ext cx="71890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1278" fill="none" extrusionOk="0">
                    <a:moveTo>
                      <a:pt x="28755" y="11278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351425" y="1478746"/>
                <a:ext cx="3093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28299" fill="none" extrusionOk="0">
                    <a:moveTo>
                      <a:pt x="12372" y="28298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27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53693" y="1482162"/>
            <a:ext cx="3939725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4"/>
                </a:solidFill>
              </a:rPr>
              <a:t>Classification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-US" sz="1100" dirty="0"/>
              <a:t>The goal of the classification task is to distinguish between negative and positive reviews.</a:t>
            </a:r>
            <a:endParaRPr sz="1100"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79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6"/>
          <p:cNvSpPr txBox="1">
            <a:spLocks noGrp="1"/>
          </p:cNvSpPr>
          <p:nvPr>
            <p:ph type="subTitle" idx="1"/>
          </p:nvPr>
        </p:nvSpPr>
        <p:spPr>
          <a:xfrm>
            <a:off x="1697338" y="29041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REPRESENTATION</a:t>
            </a:r>
            <a:endParaRPr dirty="0"/>
          </a:p>
        </p:txBody>
      </p:sp>
      <p:sp>
        <p:nvSpPr>
          <p:cNvPr id="1066" name="Google Shape;1066;p46"/>
          <p:cNvSpPr txBox="1">
            <a:spLocks noGrp="1"/>
          </p:cNvSpPr>
          <p:nvPr>
            <p:ph type="subTitle" idx="2"/>
          </p:nvPr>
        </p:nvSpPr>
        <p:spPr>
          <a:xfrm>
            <a:off x="1697326" y="3335850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Tf-Idf</a:t>
            </a:r>
            <a:r>
              <a:rPr lang="en-US" sz="1200" dirty="0"/>
              <a:t> and Bag-of-Words</a:t>
            </a:r>
          </a:p>
        </p:txBody>
      </p:sp>
      <p:sp>
        <p:nvSpPr>
          <p:cNvPr id="1067" name="Google Shape;1067;p46"/>
          <p:cNvSpPr txBox="1">
            <a:spLocks noGrp="1"/>
          </p:cNvSpPr>
          <p:nvPr>
            <p:ph type="subTitle" idx="3"/>
          </p:nvPr>
        </p:nvSpPr>
        <p:spPr>
          <a:xfrm>
            <a:off x="5510368" y="290345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1068" name="Google Shape;1068;p46"/>
          <p:cNvSpPr txBox="1">
            <a:spLocks noGrp="1"/>
          </p:cNvSpPr>
          <p:nvPr>
            <p:ph type="subTitle" idx="4"/>
          </p:nvPr>
        </p:nvSpPr>
        <p:spPr>
          <a:xfrm>
            <a:off x="5510350" y="3335232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Performance evaluation of the classifiers</a:t>
            </a:r>
          </a:p>
        </p:txBody>
      </p:sp>
      <p:sp>
        <p:nvSpPr>
          <p:cNvPr id="1069" name="Google Shape;1069;p46"/>
          <p:cNvSpPr txBox="1">
            <a:spLocks noGrp="1"/>
          </p:cNvSpPr>
          <p:nvPr>
            <p:ph type="subTitle" idx="6"/>
          </p:nvPr>
        </p:nvSpPr>
        <p:spPr>
          <a:xfrm>
            <a:off x="1697186" y="15977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PROCESSING</a:t>
            </a:r>
            <a:endParaRPr dirty="0"/>
          </a:p>
        </p:txBody>
      </p:sp>
      <p:sp>
        <p:nvSpPr>
          <p:cNvPr id="1070" name="Google Shape;1070;p46"/>
          <p:cNvSpPr txBox="1">
            <a:spLocks noGrp="1"/>
          </p:cNvSpPr>
          <p:nvPr>
            <p:ph type="subTitle" idx="7"/>
          </p:nvPr>
        </p:nvSpPr>
        <p:spPr>
          <a:xfrm>
            <a:off x="1697174" y="2029251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Tokenization, stopwords, num, punct removal, lemmatization, case folding </a:t>
            </a:r>
            <a:endParaRPr sz="1200" dirty="0"/>
          </a:p>
        </p:txBody>
      </p:sp>
      <p:sp>
        <p:nvSpPr>
          <p:cNvPr id="1071" name="Google Shape;1071;p46"/>
          <p:cNvSpPr txBox="1">
            <a:spLocks noGrp="1"/>
          </p:cNvSpPr>
          <p:nvPr>
            <p:ph type="subTitle" idx="9"/>
          </p:nvPr>
        </p:nvSpPr>
        <p:spPr>
          <a:xfrm>
            <a:off x="5508796" y="16027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1072" name="Google Shape;1072;p46"/>
          <p:cNvSpPr txBox="1">
            <a:spLocks noGrp="1"/>
          </p:cNvSpPr>
          <p:nvPr>
            <p:ph type="subTitle" idx="13"/>
          </p:nvPr>
        </p:nvSpPr>
        <p:spPr>
          <a:xfrm>
            <a:off x="5508774" y="2034251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Training of classifiers on the two obtained representations</a:t>
            </a:r>
          </a:p>
        </p:txBody>
      </p:sp>
      <p:sp>
        <p:nvSpPr>
          <p:cNvPr id="1073" name="Google Shape;1073;p46"/>
          <p:cNvSpPr txBox="1">
            <a:spLocks noGrp="1"/>
          </p:cNvSpPr>
          <p:nvPr>
            <p:ph type="title" idx="15"/>
          </p:nvPr>
        </p:nvSpPr>
        <p:spPr>
          <a:xfrm>
            <a:off x="2896819" y="525367"/>
            <a:ext cx="59295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TEXT CLASSIFICATION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074" name="Google Shape;1074;p46"/>
          <p:cNvGrpSpPr/>
          <p:nvPr/>
        </p:nvGrpSpPr>
        <p:grpSpPr>
          <a:xfrm>
            <a:off x="8038754" y="4042861"/>
            <a:ext cx="784282" cy="782824"/>
            <a:chOff x="1683425" y="1404575"/>
            <a:chExt cx="819950" cy="818425"/>
          </a:xfrm>
        </p:grpSpPr>
        <p:sp>
          <p:nvSpPr>
            <p:cNvPr id="1075" name="Google Shape;1075;p46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321932" y="538429"/>
            <a:ext cx="937083" cy="937083"/>
            <a:chOff x="6083975" y="2384075"/>
            <a:chExt cx="476475" cy="476475"/>
          </a:xfrm>
        </p:grpSpPr>
        <p:sp>
          <p:nvSpPr>
            <p:cNvPr id="1084" name="Google Shape;1084;p46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6"/>
          <p:cNvSpPr txBox="1">
            <a:spLocks noGrp="1"/>
          </p:cNvSpPr>
          <p:nvPr>
            <p:ph type="title"/>
          </p:nvPr>
        </p:nvSpPr>
        <p:spPr>
          <a:xfrm>
            <a:off x="848238" y="2903501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89" name="Google Shape;1089;p46"/>
          <p:cNvSpPr txBox="1">
            <a:spLocks noGrp="1"/>
          </p:cNvSpPr>
          <p:nvPr>
            <p:ph type="title" idx="5"/>
          </p:nvPr>
        </p:nvSpPr>
        <p:spPr>
          <a:xfrm>
            <a:off x="4659043" y="2903463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90" name="Google Shape;1090;p46"/>
          <p:cNvSpPr txBox="1">
            <a:spLocks noGrp="1"/>
          </p:cNvSpPr>
          <p:nvPr>
            <p:ph type="title" idx="8"/>
          </p:nvPr>
        </p:nvSpPr>
        <p:spPr>
          <a:xfrm>
            <a:off x="848231" y="1597706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1" name="Google Shape;1091;p46"/>
          <p:cNvSpPr txBox="1">
            <a:spLocks noGrp="1"/>
          </p:cNvSpPr>
          <p:nvPr>
            <p:ph type="title" idx="14"/>
          </p:nvPr>
        </p:nvSpPr>
        <p:spPr>
          <a:xfrm>
            <a:off x="4659037" y="1602099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this phase, we made the following operations:</a:t>
            </a:r>
            <a:endParaRPr lang="en-US" dirty="0">
              <a:solidFill>
                <a:schemeClr val="accent4"/>
              </a:solidFill>
              <a:latin typeface="Gilda Display"/>
              <a:ea typeface="Gilda Display"/>
              <a:cs typeface="Gilda Display"/>
              <a:sym typeface="Gilda Displ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All the text was transformed in lowercase 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Number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Punctuation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Stop words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Extra space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Tokenization, using  </a:t>
            </a:r>
            <a:r>
              <a:rPr lang="en-US" dirty="0" err="1">
                <a:uFill>
                  <a:noFill/>
                </a:uFill>
              </a:rPr>
              <a:t>nltk’s</a:t>
            </a:r>
            <a:r>
              <a:rPr lang="en-US" dirty="0">
                <a:uFill>
                  <a:noFill/>
                </a:uFill>
              </a:rPr>
              <a:t> word tokenizer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Lemmatization, using wordnet </a:t>
            </a:r>
            <a:r>
              <a:rPr lang="en-US" dirty="0" err="1">
                <a:uFill>
                  <a:noFill/>
                </a:uFill>
              </a:rPr>
              <a:t>lemmatizer</a:t>
            </a:r>
            <a:endParaRPr lang="en-US" dirty="0">
              <a:uFill>
                <a:noFill/>
              </a:uFill>
            </a:endParaRP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TEXT PROCESSING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nal Control Consulting Toolkit by Slidesgo">
  <a:themeElements>
    <a:clrScheme name="Simple Light">
      <a:dk1>
        <a:srgbClr val="212222"/>
      </a:dk1>
      <a:lt1>
        <a:srgbClr val="FFFFFF"/>
      </a:lt1>
      <a:dk2>
        <a:srgbClr val="3949E8"/>
      </a:dk2>
      <a:lt2>
        <a:srgbClr val="F9BFBA"/>
      </a:lt2>
      <a:accent1>
        <a:srgbClr val="B4A7D6"/>
      </a:accent1>
      <a:accent2>
        <a:srgbClr val="8E7CC3"/>
      </a:accent2>
      <a:accent3>
        <a:srgbClr val="692BC9"/>
      </a:accent3>
      <a:accent4>
        <a:srgbClr val="FB7E8A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1117</Words>
  <Application>Microsoft Office PowerPoint</Application>
  <PresentationFormat>On-screen Show (16:9)</PresentationFormat>
  <Paragraphs>227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Assistant</vt:lpstr>
      <vt:lpstr>Roboto Condensed Light</vt:lpstr>
      <vt:lpstr>Passion One</vt:lpstr>
      <vt:lpstr>Montserrat</vt:lpstr>
      <vt:lpstr>Anek Latin</vt:lpstr>
      <vt:lpstr>Gilda Display</vt:lpstr>
      <vt:lpstr>Arial</vt:lpstr>
      <vt:lpstr>Internal Control Consulting Toolkit by Slidesgo</vt:lpstr>
      <vt:lpstr>Text Mining and Search</vt:lpstr>
      <vt:lpstr>Project Details</vt:lpstr>
      <vt:lpstr>Project Details</vt:lpstr>
      <vt:lpstr>Dataset</vt:lpstr>
      <vt:lpstr>Dataset</vt:lpstr>
      <vt:lpstr>Data Exploration</vt:lpstr>
      <vt:lpstr>Classification The goal of the classification task is to distinguish between negative and positive reviews.</vt:lpstr>
      <vt:lpstr>TEXT CLASSIFICATION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Clustering The goal of the clustering task is to group together similar reviews.</vt:lpstr>
      <vt:lpstr>CLUSTERING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Text Mining</dc:title>
  <cp:lastModifiedBy>f.cominetti1@campus.unimib.it</cp:lastModifiedBy>
  <cp:revision>27</cp:revision>
  <dcterms:modified xsi:type="dcterms:W3CDTF">2023-02-05T13:47:23Z</dcterms:modified>
</cp:coreProperties>
</file>