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4"/>
  </p:notesMasterIdLst>
  <p:sldIdLst>
    <p:sldId id="256" r:id="rId2"/>
    <p:sldId id="328" r:id="rId3"/>
    <p:sldId id="260" r:id="rId4"/>
    <p:sldId id="259" r:id="rId5"/>
    <p:sldId id="329" r:id="rId6"/>
    <p:sldId id="330" r:id="rId7"/>
    <p:sldId id="331" r:id="rId8"/>
    <p:sldId id="338" r:id="rId9"/>
    <p:sldId id="258" r:id="rId10"/>
    <p:sldId id="308" r:id="rId11"/>
    <p:sldId id="332" r:id="rId12"/>
    <p:sldId id="333" r:id="rId13"/>
    <p:sldId id="334" r:id="rId14"/>
    <p:sldId id="335" r:id="rId15"/>
    <p:sldId id="336" r:id="rId16"/>
    <p:sldId id="337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7" r:id="rId25"/>
    <p:sldId id="348" r:id="rId26"/>
    <p:sldId id="349" r:id="rId27"/>
    <p:sldId id="346" r:id="rId28"/>
    <p:sldId id="350" r:id="rId29"/>
    <p:sldId id="351" r:id="rId30"/>
    <p:sldId id="352" r:id="rId31"/>
    <p:sldId id="353" r:id="rId32"/>
    <p:sldId id="307" r:id="rId33"/>
  </p:sldIdLst>
  <p:sldSz cx="9144000" cy="5143500" type="screen16x9"/>
  <p:notesSz cx="6858000" cy="9144000"/>
  <p:embeddedFontLst>
    <p:embeddedFont>
      <p:font typeface="Anek Latin" pitchFamily="2" charset="77"/>
      <p:regular r:id="rId35"/>
      <p:bold r:id="rId36"/>
    </p:embeddedFont>
    <p:embeddedFont>
      <p:font typeface="Assistant" pitchFamily="2" charset="-79"/>
      <p:regular r:id="rId37"/>
      <p:bold r:id="rId38"/>
    </p:embeddedFont>
    <p:embeddedFont>
      <p:font typeface="Gilda Display" panose="02000000000000000000" pitchFamily="2" charset="77"/>
      <p:regular r:id="rId39"/>
    </p:embeddedFont>
    <p:embeddedFont>
      <p:font typeface="Montserrat" pitchFamily="2" charset="77"/>
      <p:regular r:id="rId40"/>
      <p:bold r:id="rId41"/>
      <p:italic r:id="rId42"/>
      <p:boldItalic r:id="rId43"/>
    </p:embeddedFont>
    <p:embeddedFont>
      <p:font typeface="Passion One" panose="02000506080000020004" pitchFamily="2" charset="77"/>
      <p:regular r:id="rId44"/>
      <p:bold r:id="rId45"/>
    </p:embeddedFont>
    <p:embeddedFont>
      <p:font typeface="Roboto Condensed Light" panose="020F0302020204030204" pitchFamily="34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222"/>
    <a:srgbClr val="3A4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37A3E3-71DD-40CB-B4DC-6FED39CE4359}">
  <a:tblStyle styleId="{ED37A3E3-71DD-40CB-B4DC-6FED39CE43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87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95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55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013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23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87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1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9a6d56c7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9a6d56c7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6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111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09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15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8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642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6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307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9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668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324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12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db4dd54ed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db4dd54ed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10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db4dd54edc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db4dd54edc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7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03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4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8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9a6d56c7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9a6d56c7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86250"/>
            <a:ext cx="4966800" cy="210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807100"/>
            <a:ext cx="4589100" cy="3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39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920" name="Google Shape;920;p3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21" name="Google Shape;921;p3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3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3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3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3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3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28" name="Google Shape;928;p3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3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3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3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3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3" name="Google Shape;933;p39"/>
          <p:cNvGrpSpPr/>
          <p:nvPr/>
        </p:nvGrpSpPr>
        <p:grpSpPr>
          <a:xfrm>
            <a:off x="-675521" y="-661898"/>
            <a:ext cx="3697846" cy="3337747"/>
            <a:chOff x="1740732" y="712175"/>
            <a:chExt cx="4287854" cy="3870300"/>
          </a:xfrm>
        </p:grpSpPr>
        <p:grpSp>
          <p:nvGrpSpPr>
            <p:cNvPr id="934" name="Google Shape;934;p39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35" name="Google Shape;935;p39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39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39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39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39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9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1" name="Google Shape;941;p39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42" name="Google Shape;942;p39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9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9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9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9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7" name="Google Shape;947;p39"/>
          <p:cNvGrpSpPr/>
          <p:nvPr/>
        </p:nvGrpSpPr>
        <p:grpSpPr>
          <a:xfrm>
            <a:off x="548482" y="319223"/>
            <a:ext cx="1144978" cy="1142849"/>
            <a:chOff x="1683425" y="1404575"/>
            <a:chExt cx="819950" cy="818425"/>
          </a:xfrm>
        </p:grpSpPr>
        <p:sp>
          <p:nvSpPr>
            <p:cNvPr id="948" name="Google Shape;948;p39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39"/>
          <p:cNvGrpSpPr/>
          <p:nvPr/>
        </p:nvGrpSpPr>
        <p:grpSpPr>
          <a:xfrm>
            <a:off x="7693826" y="2266681"/>
            <a:ext cx="1036782" cy="1182010"/>
            <a:chOff x="5131825" y="2444850"/>
            <a:chExt cx="748525" cy="853375"/>
          </a:xfrm>
        </p:grpSpPr>
        <p:sp>
          <p:nvSpPr>
            <p:cNvPr id="957" name="Google Shape;957;p39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39"/>
          <p:cNvGrpSpPr/>
          <p:nvPr/>
        </p:nvGrpSpPr>
        <p:grpSpPr>
          <a:xfrm>
            <a:off x="7973975" y="4291363"/>
            <a:ext cx="476475" cy="476475"/>
            <a:chOff x="6083975" y="2384075"/>
            <a:chExt cx="476475" cy="476475"/>
          </a:xfrm>
        </p:grpSpPr>
        <p:sp>
          <p:nvSpPr>
            <p:cNvPr id="962" name="Google Shape;962;p39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solidFill>
          <a:schemeClr val="dk1"/>
        </a:soli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0"/>
          <p:cNvGrpSpPr/>
          <p:nvPr/>
        </p:nvGrpSpPr>
        <p:grpSpPr>
          <a:xfrm>
            <a:off x="-1290658" y="1192902"/>
            <a:ext cx="3697846" cy="3337747"/>
            <a:chOff x="1740732" y="712175"/>
            <a:chExt cx="4287854" cy="3870300"/>
          </a:xfrm>
        </p:grpSpPr>
        <p:grpSp>
          <p:nvGrpSpPr>
            <p:cNvPr id="968" name="Google Shape;968;p40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69" name="Google Shape;969;p40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40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40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40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40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40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40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76" name="Google Shape;976;p40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40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40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40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40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81" name="Google Shape;981;p40"/>
          <p:cNvGrpSpPr/>
          <p:nvPr/>
        </p:nvGrpSpPr>
        <p:grpSpPr>
          <a:xfrm>
            <a:off x="6737717" y="1192902"/>
            <a:ext cx="3697846" cy="3337747"/>
            <a:chOff x="1740732" y="712175"/>
            <a:chExt cx="4287854" cy="3870300"/>
          </a:xfrm>
        </p:grpSpPr>
        <p:grpSp>
          <p:nvGrpSpPr>
            <p:cNvPr id="982" name="Google Shape;982;p40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983" name="Google Shape;983;p40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40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40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40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40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40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40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990" name="Google Shape;990;p40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40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40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40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40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5" name="Google Shape;995;p40"/>
          <p:cNvGrpSpPr/>
          <p:nvPr/>
        </p:nvGrpSpPr>
        <p:grpSpPr>
          <a:xfrm>
            <a:off x="8038979" y="1338511"/>
            <a:ext cx="768749" cy="768749"/>
            <a:chOff x="75704" y="2675011"/>
            <a:chExt cx="768749" cy="768749"/>
          </a:xfrm>
        </p:grpSpPr>
        <p:sp>
          <p:nvSpPr>
            <p:cNvPr id="996" name="Google Shape;996;p40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13" name="Google Shape;13;p3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14" name="Google Shape;14;p3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3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3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3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3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" name="Google Shape;19;p3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20" name="Google Shape;20;p3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3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1053700" y="3168600"/>
            <a:ext cx="3841200" cy="4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assion One"/>
              <a:buChar char="■"/>
              <a:defRPr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3"/>
          <p:cNvGrpSpPr/>
          <p:nvPr/>
        </p:nvGrpSpPr>
        <p:grpSpPr>
          <a:xfrm>
            <a:off x="5319598" y="1668927"/>
            <a:ext cx="3697846" cy="3337747"/>
            <a:chOff x="1740732" y="712175"/>
            <a:chExt cx="4287854" cy="3870300"/>
          </a:xfrm>
        </p:grpSpPr>
        <p:grpSp>
          <p:nvGrpSpPr>
            <p:cNvPr id="152" name="Google Shape;152;p13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53" name="Google Shape;153;p13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3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3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3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13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9" name="Google Shape;159;p13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60" name="Google Shape;160;p13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3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13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13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13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5" name="Google Shape;165;p13"/>
          <p:cNvGrpSpPr/>
          <p:nvPr/>
        </p:nvGrpSpPr>
        <p:grpSpPr>
          <a:xfrm>
            <a:off x="-1030833" y="-86323"/>
            <a:ext cx="3697846" cy="3337747"/>
            <a:chOff x="1740732" y="712175"/>
            <a:chExt cx="4287854" cy="3870300"/>
          </a:xfrm>
        </p:grpSpPr>
        <p:grpSp>
          <p:nvGrpSpPr>
            <p:cNvPr id="166" name="Google Shape;166;p13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67" name="Google Shape;167;p13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3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13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3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3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3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3" name="Google Shape;173;p13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74" name="Google Shape;174;p13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13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3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hasCustomPrompt="1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5" hasCustomPrompt="1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8" hasCustomPrompt="1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500">
                <a:solidFill>
                  <a:schemeClr val="lt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1"/>
        </a:solid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6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833" name="Google Shape;833;p3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34" name="Google Shape;834;p3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3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3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3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3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3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0" name="Google Shape;840;p3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41" name="Google Shape;841;p3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3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3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3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3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6" name="Google Shape;846;p36"/>
          <p:cNvSpPr txBox="1">
            <a:spLocks noGrp="1"/>
          </p:cNvSpPr>
          <p:nvPr>
            <p:ph type="title"/>
          </p:nvPr>
        </p:nvSpPr>
        <p:spPr>
          <a:xfrm>
            <a:off x="735189" y="879128"/>
            <a:ext cx="6199500" cy="110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36"/>
          <p:cNvSpPr txBox="1"/>
          <p:nvPr/>
        </p:nvSpPr>
        <p:spPr>
          <a:xfrm>
            <a:off x="720000" y="4343400"/>
            <a:ext cx="6974100" cy="34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8" name="Google Shape;848;p36"/>
          <p:cNvSpPr txBox="1">
            <a:spLocks noGrp="1"/>
          </p:cNvSpPr>
          <p:nvPr>
            <p:ph type="subTitle" idx="1"/>
          </p:nvPr>
        </p:nvSpPr>
        <p:spPr>
          <a:xfrm>
            <a:off x="731475" y="1983425"/>
            <a:ext cx="3473700" cy="131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36"/>
          <p:cNvSpPr txBox="1">
            <a:spLocks noGrp="1"/>
          </p:cNvSpPr>
          <p:nvPr>
            <p:ph type="subTitle" idx="2"/>
          </p:nvPr>
        </p:nvSpPr>
        <p:spPr>
          <a:xfrm>
            <a:off x="827549" y="3942925"/>
            <a:ext cx="3377400" cy="29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7"/>
          <p:cNvGrpSpPr/>
          <p:nvPr/>
        </p:nvGrpSpPr>
        <p:grpSpPr>
          <a:xfrm rot="10800000" flipH="1">
            <a:off x="5624398" y="-86323"/>
            <a:ext cx="3697846" cy="3337747"/>
            <a:chOff x="1740732" y="712175"/>
            <a:chExt cx="4287854" cy="3870300"/>
          </a:xfrm>
        </p:grpSpPr>
        <p:grpSp>
          <p:nvGrpSpPr>
            <p:cNvPr id="852" name="Google Shape;852;p37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53" name="Google Shape;853;p37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37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37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37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37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37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9" name="Google Shape;859;p37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60" name="Google Shape;860;p37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37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37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37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37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5" name="Google Shape;865;p37"/>
          <p:cNvGrpSpPr/>
          <p:nvPr/>
        </p:nvGrpSpPr>
        <p:grpSpPr>
          <a:xfrm rot="10800000" flipH="1">
            <a:off x="-726033" y="1668927"/>
            <a:ext cx="3697846" cy="3337747"/>
            <a:chOff x="1740732" y="712175"/>
            <a:chExt cx="4287854" cy="3870300"/>
          </a:xfrm>
        </p:grpSpPr>
        <p:grpSp>
          <p:nvGrpSpPr>
            <p:cNvPr id="866" name="Google Shape;866;p37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867" name="Google Shape;867;p37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37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37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37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37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37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3" name="Google Shape;873;p37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874" name="Google Shape;874;p37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37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37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7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37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79" name="Google Shape;879;p37"/>
          <p:cNvGrpSpPr/>
          <p:nvPr/>
        </p:nvGrpSpPr>
        <p:grpSpPr>
          <a:xfrm>
            <a:off x="467559" y="3958882"/>
            <a:ext cx="862952" cy="863121"/>
            <a:chOff x="343438" y="998376"/>
            <a:chExt cx="747921" cy="747939"/>
          </a:xfrm>
        </p:grpSpPr>
        <p:sp>
          <p:nvSpPr>
            <p:cNvPr id="880" name="Google Shape;880;p37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8036120" y="162026"/>
            <a:ext cx="949110" cy="949110"/>
            <a:chOff x="5767154" y="1918579"/>
            <a:chExt cx="1379119" cy="1379119"/>
          </a:xfrm>
        </p:grpSpPr>
        <p:sp>
          <p:nvSpPr>
            <p:cNvPr id="885" name="Google Shape;885;p37"/>
            <p:cNvSpPr/>
            <p:nvPr/>
          </p:nvSpPr>
          <p:spPr>
            <a:xfrm flipH="1">
              <a:off x="5767154" y="1918579"/>
              <a:ext cx="1379119" cy="1379119"/>
            </a:xfrm>
            <a:custGeom>
              <a:avLst/>
              <a:gdLst/>
              <a:ahLst/>
              <a:cxnLst/>
              <a:rect l="l" t="t" r="r" b="b"/>
              <a:pathLst>
                <a:path w="26406" h="26406" extrusionOk="0">
                  <a:moveTo>
                    <a:pt x="0" y="1"/>
                  </a:moveTo>
                  <a:lnTo>
                    <a:pt x="0" y="26406"/>
                  </a:lnTo>
                  <a:cubicBezTo>
                    <a:pt x="14576" y="26406"/>
                    <a:pt x="26405" y="14576"/>
                    <a:pt x="264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 flipH="1">
              <a:off x="5861574" y="2606265"/>
              <a:ext cx="659529" cy="601974"/>
            </a:xfrm>
            <a:custGeom>
              <a:avLst/>
              <a:gdLst/>
              <a:ahLst/>
              <a:cxnLst/>
              <a:rect l="l" t="t" r="r" b="b"/>
              <a:pathLst>
                <a:path w="12628" h="11526" extrusionOk="0">
                  <a:moveTo>
                    <a:pt x="6314" y="1"/>
                  </a:moveTo>
                  <a:cubicBezTo>
                    <a:pt x="4841" y="1"/>
                    <a:pt x="3369" y="564"/>
                    <a:pt x="2254" y="1691"/>
                  </a:cubicBezTo>
                  <a:cubicBezTo>
                    <a:pt x="1" y="3944"/>
                    <a:pt x="1" y="7582"/>
                    <a:pt x="2254" y="9835"/>
                  </a:cubicBezTo>
                  <a:cubicBezTo>
                    <a:pt x="3369" y="10962"/>
                    <a:pt x="4841" y="11525"/>
                    <a:pt x="6314" y="11525"/>
                  </a:cubicBezTo>
                  <a:cubicBezTo>
                    <a:pt x="7787" y="11525"/>
                    <a:pt x="9260" y="10962"/>
                    <a:pt x="10375" y="9835"/>
                  </a:cubicBezTo>
                  <a:cubicBezTo>
                    <a:pt x="12628" y="7582"/>
                    <a:pt x="12628" y="3944"/>
                    <a:pt x="10375" y="1691"/>
                  </a:cubicBezTo>
                  <a:cubicBezTo>
                    <a:pt x="9260" y="564"/>
                    <a:pt x="7787" y="1"/>
                    <a:pt x="63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 flipH="1">
              <a:off x="6505125" y="2259054"/>
              <a:ext cx="349402" cy="318483"/>
            </a:xfrm>
            <a:custGeom>
              <a:avLst/>
              <a:gdLst/>
              <a:ahLst/>
              <a:cxnLst/>
              <a:rect l="l" t="t" r="r" b="b"/>
              <a:pathLst>
                <a:path w="6690" h="6098" extrusionOk="0">
                  <a:moveTo>
                    <a:pt x="3333" y="1"/>
                  </a:moveTo>
                  <a:cubicBezTo>
                    <a:pt x="2553" y="1"/>
                    <a:pt x="1773" y="300"/>
                    <a:pt x="1174" y="899"/>
                  </a:cubicBezTo>
                  <a:cubicBezTo>
                    <a:pt x="0" y="2096"/>
                    <a:pt x="0" y="4020"/>
                    <a:pt x="1174" y="5217"/>
                  </a:cubicBezTo>
                  <a:cubicBezTo>
                    <a:pt x="1773" y="5804"/>
                    <a:pt x="2553" y="6097"/>
                    <a:pt x="3333" y="6097"/>
                  </a:cubicBezTo>
                  <a:cubicBezTo>
                    <a:pt x="4114" y="6097"/>
                    <a:pt x="4894" y="5804"/>
                    <a:pt x="5493" y="5217"/>
                  </a:cubicBezTo>
                  <a:cubicBezTo>
                    <a:pt x="6690" y="4020"/>
                    <a:pt x="6690" y="2096"/>
                    <a:pt x="5493" y="899"/>
                  </a:cubicBezTo>
                  <a:cubicBezTo>
                    <a:pt x="4894" y="300"/>
                    <a:pt x="4114" y="1"/>
                    <a:pt x="333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 flipH="1">
              <a:off x="6894953" y="2081635"/>
              <a:ext cx="129942" cy="129994"/>
            </a:xfrm>
            <a:custGeom>
              <a:avLst/>
              <a:gdLst/>
              <a:ahLst/>
              <a:cxnLst/>
              <a:rect l="l" t="t" r="r" b="b"/>
              <a:pathLst>
                <a:path w="2488" h="2489" extrusionOk="0">
                  <a:moveTo>
                    <a:pt x="1244" y="0"/>
                  </a:moveTo>
                  <a:cubicBezTo>
                    <a:pt x="563" y="0"/>
                    <a:pt x="0" y="564"/>
                    <a:pt x="0" y="1244"/>
                  </a:cubicBezTo>
                  <a:cubicBezTo>
                    <a:pt x="0" y="1925"/>
                    <a:pt x="563" y="2488"/>
                    <a:pt x="1244" y="2488"/>
                  </a:cubicBezTo>
                  <a:cubicBezTo>
                    <a:pt x="1925" y="2488"/>
                    <a:pt x="2488" y="1925"/>
                    <a:pt x="2488" y="1244"/>
                  </a:cubicBezTo>
                  <a:cubicBezTo>
                    <a:pt x="2488" y="564"/>
                    <a:pt x="1925" y="0"/>
                    <a:pt x="12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8"/>
          <p:cNvGrpSpPr/>
          <p:nvPr/>
        </p:nvGrpSpPr>
        <p:grpSpPr>
          <a:xfrm>
            <a:off x="241295" y="305553"/>
            <a:ext cx="8658595" cy="4520100"/>
            <a:chOff x="241295" y="305553"/>
            <a:chExt cx="8658595" cy="4520100"/>
          </a:xfrm>
        </p:grpSpPr>
        <p:grpSp>
          <p:nvGrpSpPr>
            <p:cNvPr id="891" name="Google Shape;891;p38"/>
            <p:cNvGrpSpPr/>
            <p:nvPr/>
          </p:nvGrpSpPr>
          <p:grpSpPr>
            <a:xfrm rot="5400000">
              <a:off x="2991105" y="-1762873"/>
              <a:ext cx="3158975" cy="8658595"/>
              <a:chOff x="2341559" y="-1865390"/>
              <a:chExt cx="2704833" cy="6113100"/>
            </a:xfrm>
          </p:grpSpPr>
          <p:cxnSp>
            <p:nvCxnSpPr>
              <p:cNvPr id="892" name="Google Shape;892;p38"/>
              <p:cNvCxnSpPr/>
              <p:nvPr/>
            </p:nvCxnSpPr>
            <p:spPr>
              <a:xfrm>
                <a:off x="2341559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38"/>
              <p:cNvCxnSpPr/>
              <p:nvPr/>
            </p:nvCxnSpPr>
            <p:spPr>
              <a:xfrm>
                <a:off x="3017768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38"/>
              <p:cNvCxnSpPr/>
              <p:nvPr/>
            </p:nvCxnSpPr>
            <p:spPr>
              <a:xfrm>
                <a:off x="3693976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38"/>
              <p:cNvCxnSpPr/>
              <p:nvPr/>
            </p:nvCxnSpPr>
            <p:spPr>
              <a:xfrm>
                <a:off x="4370184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38"/>
              <p:cNvCxnSpPr/>
              <p:nvPr/>
            </p:nvCxnSpPr>
            <p:spPr>
              <a:xfrm>
                <a:off x="5046393" y="-1865390"/>
                <a:ext cx="0" cy="611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7" name="Google Shape;897;p38"/>
            <p:cNvGrpSpPr/>
            <p:nvPr/>
          </p:nvGrpSpPr>
          <p:grpSpPr>
            <a:xfrm>
              <a:off x="964507" y="305553"/>
              <a:ext cx="7211705" cy="4520100"/>
              <a:chOff x="964507" y="305553"/>
              <a:chExt cx="7211705" cy="4520100"/>
            </a:xfrm>
          </p:grpSpPr>
          <p:cxnSp>
            <p:nvCxnSpPr>
              <p:cNvPr id="898" name="Google Shape;898;p38"/>
              <p:cNvCxnSpPr/>
              <p:nvPr/>
            </p:nvCxnSpPr>
            <p:spPr>
              <a:xfrm>
                <a:off x="964507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38"/>
              <p:cNvCxnSpPr/>
              <p:nvPr/>
            </p:nvCxnSpPr>
            <p:spPr>
              <a:xfrm>
                <a:off x="1765808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38"/>
              <p:cNvCxnSpPr/>
              <p:nvPr/>
            </p:nvCxnSpPr>
            <p:spPr>
              <a:xfrm>
                <a:off x="25671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38"/>
              <p:cNvCxnSpPr/>
              <p:nvPr/>
            </p:nvCxnSpPr>
            <p:spPr>
              <a:xfrm>
                <a:off x="3368409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38"/>
              <p:cNvCxnSpPr/>
              <p:nvPr/>
            </p:nvCxnSpPr>
            <p:spPr>
              <a:xfrm>
                <a:off x="4169710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38"/>
              <p:cNvCxnSpPr/>
              <p:nvPr/>
            </p:nvCxnSpPr>
            <p:spPr>
              <a:xfrm>
                <a:off x="49710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38"/>
              <p:cNvCxnSpPr/>
              <p:nvPr/>
            </p:nvCxnSpPr>
            <p:spPr>
              <a:xfrm>
                <a:off x="5772311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38"/>
              <p:cNvCxnSpPr/>
              <p:nvPr/>
            </p:nvCxnSpPr>
            <p:spPr>
              <a:xfrm>
                <a:off x="65736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38"/>
              <p:cNvCxnSpPr/>
              <p:nvPr/>
            </p:nvCxnSpPr>
            <p:spPr>
              <a:xfrm>
                <a:off x="7374912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38"/>
              <p:cNvCxnSpPr/>
              <p:nvPr/>
            </p:nvCxnSpPr>
            <p:spPr>
              <a:xfrm>
                <a:off x="8176213" y="305553"/>
                <a:ext cx="0" cy="452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8" name="Google Shape;908;p38"/>
          <p:cNvGrpSpPr/>
          <p:nvPr/>
        </p:nvGrpSpPr>
        <p:grpSpPr>
          <a:xfrm>
            <a:off x="7766254" y="3778811"/>
            <a:ext cx="768749" cy="768749"/>
            <a:chOff x="75704" y="2675011"/>
            <a:chExt cx="768749" cy="768749"/>
          </a:xfrm>
        </p:grpSpPr>
        <p:sp>
          <p:nvSpPr>
            <p:cNvPr id="909" name="Google Shape;909;p38"/>
            <p:cNvSpPr/>
            <p:nvPr/>
          </p:nvSpPr>
          <p:spPr>
            <a:xfrm>
              <a:off x="400098" y="2675011"/>
              <a:ext cx="121268" cy="768749"/>
            </a:xfrm>
            <a:custGeom>
              <a:avLst/>
              <a:gdLst/>
              <a:ahLst/>
              <a:cxnLst/>
              <a:rect l="l" t="t" r="r" b="b"/>
              <a:pathLst>
                <a:path w="2255" h="14295" extrusionOk="0">
                  <a:moveTo>
                    <a:pt x="1127" y="0"/>
                  </a:moveTo>
                  <a:cubicBezTo>
                    <a:pt x="494" y="0"/>
                    <a:pt x="1" y="3192"/>
                    <a:pt x="1" y="7159"/>
                  </a:cubicBezTo>
                  <a:cubicBezTo>
                    <a:pt x="1" y="11126"/>
                    <a:pt x="494" y="14294"/>
                    <a:pt x="1127" y="14294"/>
                  </a:cubicBezTo>
                  <a:cubicBezTo>
                    <a:pt x="1761" y="14294"/>
                    <a:pt x="2254" y="11102"/>
                    <a:pt x="2254" y="7159"/>
                  </a:cubicBezTo>
                  <a:cubicBezTo>
                    <a:pt x="2254" y="3192"/>
                    <a:pt x="1761" y="0"/>
                    <a:pt x="112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164063" y="2783860"/>
              <a:ext cx="593327" cy="551058"/>
            </a:xfrm>
            <a:custGeom>
              <a:avLst/>
              <a:gdLst/>
              <a:ahLst/>
              <a:cxnLst/>
              <a:rect l="l" t="t" r="r" b="b"/>
              <a:pathLst>
                <a:path w="11033" h="10247" extrusionOk="0">
                  <a:moveTo>
                    <a:pt x="10371" y="0"/>
                  </a:moveTo>
                  <a:cubicBezTo>
                    <a:pt x="9600" y="0"/>
                    <a:pt x="7214" y="1794"/>
                    <a:pt x="4695" y="4314"/>
                  </a:cubicBezTo>
                  <a:cubicBezTo>
                    <a:pt x="1925" y="7130"/>
                    <a:pt x="1" y="9735"/>
                    <a:pt x="447" y="10181"/>
                  </a:cubicBezTo>
                  <a:cubicBezTo>
                    <a:pt x="490" y="10225"/>
                    <a:pt x="555" y="10246"/>
                    <a:pt x="639" y="10246"/>
                  </a:cubicBezTo>
                  <a:cubicBezTo>
                    <a:pt x="1409" y="10246"/>
                    <a:pt x="3795" y="8452"/>
                    <a:pt x="6314" y="5933"/>
                  </a:cubicBezTo>
                  <a:cubicBezTo>
                    <a:pt x="9108" y="3140"/>
                    <a:pt x="11032" y="511"/>
                    <a:pt x="10563" y="65"/>
                  </a:cubicBezTo>
                  <a:cubicBezTo>
                    <a:pt x="10519" y="22"/>
                    <a:pt x="10454" y="0"/>
                    <a:pt x="103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5704" y="2998115"/>
              <a:ext cx="768749" cy="122505"/>
            </a:xfrm>
            <a:custGeom>
              <a:avLst/>
              <a:gdLst/>
              <a:ahLst/>
              <a:cxnLst/>
              <a:rect l="l" t="t" r="r" b="b"/>
              <a:pathLst>
                <a:path w="14295" h="2278" extrusionOk="0">
                  <a:moveTo>
                    <a:pt x="7159" y="1"/>
                  </a:moveTo>
                  <a:cubicBezTo>
                    <a:pt x="3216" y="1"/>
                    <a:pt x="1" y="517"/>
                    <a:pt x="1" y="1151"/>
                  </a:cubicBezTo>
                  <a:cubicBezTo>
                    <a:pt x="1" y="1761"/>
                    <a:pt x="3216" y="2278"/>
                    <a:pt x="7159" y="2278"/>
                  </a:cubicBezTo>
                  <a:cubicBezTo>
                    <a:pt x="11103" y="2278"/>
                    <a:pt x="14295" y="1785"/>
                    <a:pt x="14295" y="1151"/>
                  </a:cubicBezTo>
                  <a:cubicBezTo>
                    <a:pt x="14295" y="517"/>
                    <a:pt x="11103" y="1"/>
                    <a:pt x="71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165354" y="2783860"/>
              <a:ext cx="592036" cy="551058"/>
            </a:xfrm>
            <a:custGeom>
              <a:avLst/>
              <a:gdLst/>
              <a:ahLst/>
              <a:cxnLst/>
              <a:rect l="l" t="t" r="r" b="b"/>
              <a:pathLst>
                <a:path w="11009" h="10247" extrusionOk="0">
                  <a:moveTo>
                    <a:pt x="632" y="0"/>
                  </a:moveTo>
                  <a:cubicBezTo>
                    <a:pt x="550" y="0"/>
                    <a:pt x="488" y="22"/>
                    <a:pt x="446" y="65"/>
                  </a:cubicBezTo>
                  <a:cubicBezTo>
                    <a:pt x="0" y="511"/>
                    <a:pt x="1901" y="3140"/>
                    <a:pt x="4694" y="5933"/>
                  </a:cubicBezTo>
                  <a:cubicBezTo>
                    <a:pt x="7214" y="8452"/>
                    <a:pt x="9600" y="10246"/>
                    <a:pt x="10370" y="10246"/>
                  </a:cubicBezTo>
                  <a:cubicBezTo>
                    <a:pt x="10454" y="10246"/>
                    <a:pt x="10518" y="10225"/>
                    <a:pt x="10562" y="10181"/>
                  </a:cubicBezTo>
                  <a:cubicBezTo>
                    <a:pt x="11008" y="9735"/>
                    <a:pt x="9107" y="7107"/>
                    <a:pt x="6314" y="4314"/>
                  </a:cubicBezTo>
                  <a:cubicBezTo>
                    <a:pt x="3773" y="1794"/>
                    <a:pt x="1386" y="0"/>
                    <a:pt x="6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8"/>
          <p:cNvGrpSpPr/>
          <p:nvPr/>
        </p:nvGrpSpPr>
        <p:grpSpPr>
          <a:xfrm>
            <a:off x="625484" y="736207"/>
            <a:ext cx="862952" cy="863121"/>
            <a:chOff x="343438" y="998376"/>
            <a:chExt cx="747921" cy="747939"/>
          </a:xfrm>
        </p:grpSpPr>
        <p:sp>
          <p:nvSpPr>
            <p:cNvPr id="914" name="Google Shape;914;p38"/>
            <p:cNvSpPr/>
            <p:nvPr/>
          </p:nvSpPr>
          <p:spPr>
            <a:xfrm>
              <a:off x="702278" y="998376"/>
              <a:ext cx="389082" cy="390133"/>
            </a:xfrm>
            <a:custGeom>
              <a:avLst/>
              <a:gdLst/>
              <a:ahLst/>
              <a:cxnLst/>
              <a:rect l="l" t="t" r="r" b="b"/>
              <a:pathLst>
                <a:path w="9060" h="9085" extrusionOk="0">
                  <a:moveTo>
                    <a:pt x="0" y="1"/>
                  </a:moveTo>
                  <a:lnTo>
                    <a:pt x="9060" y="9084"/>
                  </a:lnTo>
                  <a:lnTo>
                    <a:pt x="90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582335" y="1118318"/>
              <a:ext cx="390112" cy="389102"/>
            </a:xfrm>
            <a:custGeom>
              <a:avLst/>
              <a:gdLst/>
              <a:ahLst/>
              <a:cxnLst/>
              <a:rect l="l" t="t" r="r" b="b"/>
              <a:pathLst>
                <a:path w="9084" h="9061" extrusionOk="0">
                  <a:moveTo>
                    <a:pt x="0" y="1"/>
                  </a:moveTo>
                  <a:lnTo>
                    <a:pt x="9083" y="9061"/>
                  </a:lnTo>
                  <a:lnTo>
                    <a:pt x="908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463381" y="1237271"/>
              <a:ext cx="389125" cy="390090"/>
            </a:xfrm>
            <a:custGeom>
              <a:avLst/>
              <a:gdLst/>
              <a:ahLst/>
              <a:cxnLst/>
              <a:rect l="l" t="t" r="r" b="b"/>
              <a:pathLst>
                <a:path w="9061" h="9084" extrusionOk="0">
                  <a:moveTo>
                    <a:pt x="0" y="0"/>
                  </a:moveTo>
                  <a:lnTo>
                    <a:pt x="9060" y="9084"/>
                  </a:lnTo>
                  <a:lnTo>
                    <a:pt x="906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343438" y="1356225"/>
              <a:ext cx="390112" cy="390090"/>
            </a:xfrm>
            <a:custGeom>
              <a:avLst/>
              <a:gdLst/>
              <a:ahLst/>
              <a:cxnLst/>
              <a:rect l="l" t="t" r="r" b="b"/>
              <a:pathLst>
                <a:path w="9084" h="9084" extrusionOk="0">
                  <a:moveTo>
                    <a:pt x="0" y="0"/>
                  </a:moveTo>
                  <a:lnTo>
                    <a:pt x="9084" y="9083"/>
                  </a:lnTo>
                  <a:lnTo>
                    <a:pt x="908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da Display"/>
              <a:buNone/>
              <a:defRPr sz="31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Latin"/>
              <a:buNone/>
              <a:defRPr sz="28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44"/>
          <p:cNvGrpSpPr/>
          <p:nvPr/>
        </p:nvGrpSpPr>
        <p:grpSpPr>
          <a:xfrm>
            <a:off x="5446154" y="1640152"/>
            <a:ext cx="3697846" cy="3337747"/>
            <a:chOff x="1740732" y="712175"/>
            <a:chExt cx="4287854" cy="3870300"/>
          </a:xfrm>
        </p:grpSpPr>
        <p:grpSp>
          <p:nvGrpSpPr>
            <p:cNvPr id="1011" name="Google Shape;1011;p44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012" name="Google Shape;1012;p44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44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44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44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44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4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8" name="Google Shape;1018;p44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019" name="Google Shape;1019;p44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4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4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4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4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4" name="Google Shape;1024;p44"/>
          <p:cNvSpPr txBox="1">
            <a:spLocks noGrp="1"/>
          </p:cNvSpPr>
          <p:nvPr>
            <p:ph type="ctrTitle"/>
          </p:nvPr>
        </p:nvSpPr>
        <p:spPr>
          <a:xfrm>
            <a:off x="720000" y="1086250"/>
            <a:ext cx="4966800" cy="21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Mining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>
                <a:solidFill>
                  <a:schemeClr val="accent4"/>
                </a:solidFill>
              </a:rPr>
              <a:t>Project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29" name="Google Shape;1029;p44"/>
          <p:cNvSpPr txBox="1"/>
          <p:nvPr/>
        </p:nvSpPr>
        <p:spPr>
          <a:xfrm>
            <a:off x="720000" y="3056625"/>
            <a:ext cx="408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Agazzi</a:t>
            </a:r>
            <a:r>
              <a:rPr lang="en" sz="2400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Ruben 844736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solidFill>
                  <a:schemeClr val="lt1"/>
                </a:solidFill>
                <a:latin typeface="Assistant"/>
                <a:cs typeface="Assistant"/>
                <a:sym typeface="Assistant"/>
              </a:rPr>
              <a:t>Cominetti</a:t>
            </a:r>
            <a:r>
              <a:rPr lang="en" sz="2400" dirty="0">
                <a:solidFill>
                  <a:schemeClr val="lt1"/>
                </a:solidFill>
                <a:latin typeface="Assistant"/>
                <a:cs typeface="Assistant"/>
                <a:sym typeface="Assistant"/>
              </a:rPr>
              <a:t> Fabrizio </a:t>
            </a:r>
            <a:r>
              <a:rPr lang="en" sz="2400" dirty="0" err="1">
                <a:solidFill>
                  <a:schemeClr val="lt1"/>
                </a:solidFill>
                <a:latin typeface="Assistant"/>
                <a:cs typeface="Assistant"/>
                <a:sym typeface="Assistant"/>
              </a:rPr>
              <a:t>xxxxxx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1030" name="Google Shape;1030;p44"/>
          <p:cNvGrpSpPr/>
          <p:nvPr/>
        </p:nvGrpSpPr>
        <p:grpSpPr>
          <a:xfrm>
            <a:off x="7639732" y="2106398"/>
            <a:ext cx="1144978" cy="1142849"/>
            <a:chOff x="1683425" y="1404575"/>
            <a:chExt cx="819950" cy="818425"/>
          </a:xfrm>
        </p:grpSpPr>
        <p:sp>
          <p:nvSpPr>
            <p:cNvPr id="1031" name="Google Shape;1031;p44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4"/>
          <p:cNvGrpSpPr/>
          <p:nvPr/>
        </p:nvGrpSpPr>
        <p:grpSpPr>
          <a:xfrm>
            <a:off x="6022976" y="3192556"/>
            <a:ext cx="1036782" cy="1182010"/>
            <a:chOff x="5131825" y="2444850"/>
            <a:chExt cx="748525" cy="853375"/>
          </a:xfrm>
        </p:grpSpPr>
        <p:sp>
          <p:nvSpPr>
            <p:cNvPr id="1040" name="Google Shape;1040;p44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4"/>
          <p:cNvGrpSpPr/>
          <p:nvPr/>
        </p:nvGrpSpPr>
        <p:grpSpPr>
          <a:xfrm>
            <a:off x="6659475" y="2439588"/>
            <a:ext cx="476475" cy="476475"/>
            <a:chOff x="6083975" y="2384075"/>
            <a:chExt cx="476475" cy="476475"/>
          </a:xfrm>
        </p:grpSpPr>
        <p:sp>
          <p:nvSpPr>
            <p:cNvPr id="1045" name="Google Shape;1045;p44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the preprocessing phase we made the following operations:</a:t>
            </a:r>
            <a:endParaRPr lang="en-US" dirty="0">
              <a:solidFill>
                <a:schemeClr val="accent4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All the text is transformed in lowercase 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Number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Punctuation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Stop words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Tokenization, using  </a:t>
            </a:r>
            <a:r>
              <a:rPr lang="en-US" dirty="0" err="1">
                <a:uFill>
                  <a:noFill/>
                </a:uFill>
              </a:rPr>
              <a:t>nltk’s</a:t>
            </a:r>
            <a:r>
              <a:rPr lang="en-US" dirty="0">
                <a:uFill>
                  <a:noFill/>
                </a:uFill>
              </a:rPr>
              <a:t> word tokenizer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Lemmatization, using wordnet </a:t>
            </a:r>
            <a:r>
              <a:rPr lang="en-US" dirty="0" err="1">
                <a:uFill>
                  <a:noFill/>
                </a:uFill>
              </a:rPr>
              <a:t>lemmatizer</a:t>
            </a:r>
            <a:endParaRPr lang="en-US" dirty="0">
              <a:uFill>
                <a:noFill/>
              </a:uFill>
            </a:endParaRP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PREPROCESSING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train the classifiers we need to get a numerical representation of the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choose the following text representations: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Bag of Words: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 and bi-grams, and the final vectorized text is composed of 25000 features.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TF-IDF: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 and bi-grams, and the final vectorized text is composed by 25000 features.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REPRESENTATION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536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the classification part we choose 3 different classifiers to train: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Support Vector Machine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Multi-Layer Perceptron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Logistic Regression</a:t>
            </a: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894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trained a Support Vector Machine on both TF-IDF and Bag of Words representation.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a process of trial and error we used the </a:t>
            </a:r>
            <a:r>
              <a:rPr lang="en-US" dirty="0" err="1"/>
              <a:t>svm</a:t>
            </a:r>
            <a:r>
              <a:rPr lang="en-US" dirty="0"/>
              <a:t> provided by the scikit-learn library(Linear SVC) with C parameter, which is a regularization parameter, equal to 0.001.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Support Vector Machine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76569"/>
              </p:ext>
            </p:extLst>
          </p:nvPr>
        </p:nvGraphicFramePr>
        <p:xfrm>
          <a:off x="491656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24191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FC2578-2F04-6D45-D97A-22C1A3E6B52D}"/>
              </a:ext>
            </a:extLst>
          </p:cNvPr>
          <p:cNvSpPr txBox="1"/>
          <p:nvPr/>
        </p:nvSpPr>
        <p:spPr>
          <a:xfrm>
            <a:off x="491656" y="4458214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AC1017-F408-022F-B783-8BC1D6168B29}"/>
              </a:ext>
            </a:extLst>
          </p:cNvPr>
          <p:cNvSpPr txBox="1"/>
          <p:nvPr/>
        </p:nvSpPr>
        <p:spPr>
          <a:xfrm>
            <a:off x="4800344" y="4458213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TF-IDF</a:t>
            </a:r>
          </a:p>
        </p:txBody>
      </p:sp>
    </p:spTree>
    <p:extLst>
      <p:ext uri="{BB962C8B-B14F-4D97-AF65-F5344CB8AC3E}">
        <p14:creationId xmlns:p14="http://schemas.microsoft.com/office/powerpoint/2010/main" val="379361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trained a Multi Layer Perceptron.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network architecture is composed by 3 Fully connected layers with </a:t>
            </a:r>
            <a:r>
              <a:rPr lang="en-US" dirty="0" err="1"/>
              <a:t>ReLU</a:t>
            </a:r>
            <a:r>
              <a:rPr lang="en-US" dirty="0"/>
              <a:t> activation, the layers have 128, 64 and 32 neurons; and an output layer with sigmoid activation function with 1 neuron.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choose binary cross-entropy as loss function and </a:t>
            </a:r>
            <a:r>
              <a:rPr lang="en-US" dirty="0" err="1"/>
              <a:t>adam</a:t>
            </a:r>
            <a:r>
              <a:rPr lang="en-US" dirty="0"/>
              <a:t> as optimizer.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Multi Layer Perceptron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5487"/>
              </p:ext>
            </p:extLst>
          </p:nvPr>
        </p:nvGraphicFramePr>
        <p:xfrm>
          <a:off x="491656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81567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FC2578-2F04-6D45-D97A-22C1A3E6B52D}"/>
              </a:ext>
            </a:extLst>
          </p:cNvPr>
          <p:cNvSpPr txBox="1"/>
          <p:nvPr/>
        </p:nvSpPr>
        <p:spPr>
          <a:xfrm>
            <a:off x="491656" y="4458214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AC1017-F408-022F-B783-8BC1D6168B29}"/>
              </a:ext>
            </a:extLst>
          </p:cNvPr>
          <p:cNvSpPr txBox="1"/>
          <p:nvPr/>
        </p:nvSpPr>
        <p:spPr>
          <a:xfrm>
            <a:off x="4800344" y="4458213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TF-IDF</a:t>
            </a:r>
          </a:p>
        </p:txBody>
      </p:sp>
    </p:spTree>
    <p:extLst>
      <p:ext uri="{BB962C8B-B14F-4D97-AF65-F5344CB8AC3E}">
        <p14:creationId xmlns:p14="http://schemas.microsoft.com/office/powerpoint/2010/main" val="158233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finally trained a logistic regression classifier.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a process of trial and error we choose the l2 norm as penalty, as C (regularization parameter) a value of 1 and we specified a limit of 500 iterations for the training.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Logistic regression</a:t>
            </a:r>
            <a:endParaRPr sz="2800" dirty="0">
              <a:solidFill>
                <a:schemeClr val="lt2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C696029-7DC6-BD7E-9929-96D729EC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94433"/>
              </p:ext>
            </p:extLst>
          </p:nvPr>
        </p:nvGraphicFramePr>
        <p:xfrm>
          <a:off x="491656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graphicFrame>
        <p:nvGraphicFramePr>
          <p:cNvPr id="27" name="Tabella 4">
            <a:extLst>
              <a:ext uri="{FF2B5EF4-FFF2-40B4-BE49-F238E27FC236}">
                <a16:creationId xmlns:a16="http://schemas.microsoft.com/office/drawing/2014/main" id="{9B574F22-FEA5-993F-0159-FBAAE94A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43432"/>
              </p:ext>
            </p:extLst>
          </p:nvPr>
        </p:nvGraphicFramePr>
        <p:xfrm>
          <a:off x="4800344" y="2679589"/>
          <a:ext cx="3852000" cy="1586499"/>
        </p:xfrm>
        <a:graphic>
          <a:graphicData uri="http://schemas.openxmlformats.org/drawingml/2006/table">
            <a:tbl>
              <a:tblPr firstRow="1" bandRow="1">
                <a:tableStyleId>{ED37A3E3-71DD-40CB-B4DC-6FED39CE4359}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01073502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4022972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995476894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69567091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Class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Precision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Recall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F1-Measure</a:t>
                      </a:r>
                    </a:p>
                  </a:txBody>
                  <a:tcPr>
                    <a:solidFill>
                      <a:srgbClr val="3A4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1447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59982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8339"/>
                  </a:ext>
                </a:extLst>
              </a:tr>
              <a:tr h="3561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59510"/>
                  </a:ext>
                </a:extLst>
              </a:tr>
            </a:tbl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FC2578-2F04-6D45-D97A-22C1A3E6B52D}"/>
              </a:ext>
            </a:extLst>
          </p:cNvPr>
          <p:cNvSpPr txBox="1"/>
          <p:nvPr/>
        </p:nvSpPr>
        <p:spPr>
          <a:xfrm>
            <a:off x="491656" y="4458214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Bag of Words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6AC1017-F408-022F-B783-8BC1D6168B29}"/>
              </a:ext>
            </a:extLst>
          </p:cNvPr>
          <p:cNvSpPr txBox="1"/>
          <p:nvPr/>
        </p:nvSpPr>
        <p:spPr>
          <a:xfrm>
            <a:off x="4800344" y="4458213"/>
            <a:ext cx="248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Trained using TF-IDF</a:t>
            </a:r>
          </a:p>
        </p:txBody>
      </p:sp>
    </p:spTree>
    <p:extLst>
      <p:ext uri="{BB962C8B-B14F-4D97-AF65-F5344CB8AC3E}">
        <p14:creationId xmlns:p14="http://schemas.microsoft.com/office/powerpoint/2010/main" val="120272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seeing the classification results we can say that all the three models performs very well, with all accuracies around 80% in the binary classification task. In particular, the best models, in terms of accuracy, are the Logistic Regression trained on TF-IDF dataset and the SVM trained on the Bag of Word dataset.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 EVALUATION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354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3" y="1482162"/>
            <a:ext cx="3939725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31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 task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of the clustering task is to group together similar reviews.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18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REPRESENTATION</a:t>
            </a:r>
            <a:endParaRPr dirty="0"/>
          </a:p>
        </p:txBody>
      </p:sp>
      <p:sp>
        <p:nvSpPr>
          <p:cNvPr id="1066" name="Google Shape;1066;p46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Text representation using TF-IDF and dimensionality reduction</a:t>
            </a:r>
          </a:p>
        </p:txBody>
      </p:sp>
      <p:sp>
        <p:nvSpPr>
          <p:cNvPr id="1067" name="Google Shape;1067;p46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1068" name="Google Shape;1068;p46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Performance evaluation of the clustering algorithms</a:t>
            </a:r>
          </a:p>
        </p:txBody>
      </p:sp>
      <p:sp>
        <p:nvSpPr>
          <p:cNvPr id="1069" name="Google Shape;1069;p46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070" name="Google Shape;1070;p46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Text pre-processing: tokenization, stop words removal, lemmatization, etc.</a:t>
            </a:r>
            <a:endParaRPr sz="1200" dirty="0"/>
          </a:p>
        </p:txBody>
      </p:sp>
      <p:sp>
        <p:nvSpPr>
          <p:cNvPr id="1071" name="Google Shape;1071;p46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072" name="Google Shape;1072;p46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Find clusters using obtained text representation</a:t>
            </a:r>
          </a:p>
        </p:txBody>
      </p:sp>
      <p:sp>
        <p:nvSpPr>
          <p:cNvPr id="1073" name="Google Shape;1073;p46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8038754" y="4042861"/>
            <a:ext cx="784282" cy="782824"/>
            <a:chOff x="1683425" y="1404575"/>
            <a:chExt cx="819950" cy="818425"/>
          </a:xfrm>
        </p:grpSpPr>
        <p:sp>
          <p:nvSpPr>
            <p:cNvPr id="1075" name="Google Shape;1075;p46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21932" y="538429"/>
            <a:ext cx="937083" cy="937083"/>
            <a:chOff x="6083975" y="2384075"/>
            <a:chExt cx="476475" cy="476475"/>
          </a:xfrm>
        </p:grpSpPr>
        <p:sp>
          <p:nvSpPr>
            <p:cNvPr id="1084" name="Google Shape;1084;p46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89" name="Google Shape;1089;p46"/>
          <p:cNvSpPr txBox="1">
            <a:spLocks noGrp="1"/>
          </p:cNvSpPr>
          <p:nvPr>
            <p:ph type="title" idx="5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title" idx="8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1" name="Google Shape;1091;p46"/>
          <p:cNvSpPr txBox="1">
            <a:spLocks noGrp="1"/>
          </p:cNvSpPr>
          <p:nvPr>
            <p:ph type="title" idx="14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888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Project details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779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the preprocessing phase we made the following operations:</a:t>
            </a:r>
            <a:endParaRPr lang="en-US" dirty="0">
              <a:solidFill>
                <a:schemeClr val="accent4"/>
              </a:solidFill>
              <a:latin typeface="Gilda Display"/>
              <a:ea typeface="Gilda Display"/>
              <a:cs typeface="Gilda Display"/>
              <a:sym typeface="Gilda Displ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All the text is transformed in lowercase 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Number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Punctuation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Stop words removal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Tokenization, using  </a:t>
            </a:r>
            <a:r>
              <a:rPr lang="en-US" dirty="0" err="1">
                <a:uFill>
                  <a:noFill/>
                </a:uFill>
              </a:rPr>
              <a:t>nltk’s</a:t>
            </a:r>
            <a:r>
              <a:rPr lang="en-US" dirty="0">
                <a:uFill>
                  <a:noFill/>
                </a:uFill>
              </a:rPr>
              <a:t> word tokenizer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Lemmatization, using wordnet </a:t>
            </a:r>
            <a:r>
              <a:rPr lang="en-US" dirty="0" err="1">
                <a:uFill>
                  <a:noFill/>
                </a:uFill>
              </a:rPr>
              <a:t>lemmatizer</a:t>
            </a:r>
            <a:endParaRPr lang="en-US" dirty="0">
              <a:uFill>
                <a:noFill/>
              </a:uFill>
            </a:endParaRP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PREPROCESSING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441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perform the clustering step, we need to get a numerical representation of the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followed the following steps to perform text representation: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lt"/>
              <a:buAutoNum type="arabicPeriod"/>
            </a:pPr>
            <a:r>
              <a:rPr lang="en-US" dirty="0">
                <a:uFill>
                  <a:noFill/>
                </a:uFill>
              </a:rPr>
              <a:t>TF-IDF: we considered </a:t>
            </a:r>
            <a:r>
              <a:rPr lang="en-US" dirty="0" err="1">
                <a:uFill>
                  <a:noFill/>
                </a:uFill>
              </a:rPr>
              <a:t>uni</a:t>
            </a:r>
            <a:r>
              <a:rPr lang="en-US" dirty="0">
                <a:uFill>
                  <a:noFill/>
                </a:uFill>
              </a:rPr>
              <a:t>-grams and bi-grams, and the final vectorized text is composed by 25000 features.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lt"/>
              <a:buAutoNum type="arabicPeriod"/>
            </a:pPr>
            <a:r>
              <a:rPr lang="en-US" dirty="0">
                <a:uFill>
                  <a:noFill/>
                </a:uFill>
              </a:rPr>
              <a:t>SVD: we performed SVD in order to obtain shorter and denser vectors that represent text. After SVD all vectors have a length of 200.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TEXT REPRESENTATION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300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96"/>
          <p:cNvGrpSpPr/>
          <p:nvPr/>
        </p:nvGrpSpPr>
        <p:grpSpPr>
          <a:xfrm>
            <a:off x="5631179" y="1567202"/>
            <a:ext cx="3697846" cy="3337747"/>
            <a:chOff x="1740732" y="712175"/>
            <a:chExt cx="4287854" cy="3870300"/>
          </a:xfrm>
        </p:grpSpPr>
        <p:grpSp>
          <p:nvGrpSpPr>
            <p:cNvPr id="2771" name="Google Shape;2771;p96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2772" name="Google Shape;2772;p96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3" name="Google Shape;2773;p96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4" name="Google Shape;2774;p96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5" name="Google Shape;2775;p96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6" name="Google Shape;2776;p96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7" name="Google Shape;2777;p96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78" name="Google Shape;2778;p96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2779" name="Google Shape;2779;p96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0" name="Google Shape;2780;p96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1" name="Google Shape;2781;p96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2" name="Google Shape;2782;p96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3" name="Google Shape;2783;p96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5"/>
            <a:ext cx="46830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ssistant" pitchFamily="2" charset="-79"/>
                <a:ea typeface="Gilda Display"/>
                <a:cs typeface="Assistant" pitchFamily="2" charset="-79"/>
                <a:sym typeface="Gilda Display"/>
              </a:rPr>
              <a:t>We used the following clustering algorithms to perform this step: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DBSCAN: is a partitional, partial and exclusive clustering algorithm. It creates clusters selecting dense regions of points. It is not needed to specify the number of clusters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dirty="0">
                <a:uFill>
                  <a:noFill/>
                </a:uFill>
              </a:rPr>
              <a:t>K-Means: is a partitional, total and exclusive clustering algorithm. It assigns points to clusters based on their Euclidean distance. It is needed to specify the number of clusters.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CLUSTERING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787" name="Google Shape;2787;p96"/>
          <p:cNvGrpSpPr/>
          <p:nvPr/>
        </p:nvGrpSpPr>
        <p:grpSpPr>
          <a:xfrm>
            <a:off x="6052175" y="2085988"/>
            <a:ext cx="1299989" cy="649605"/>
            <a:chOff x="7477975" y="3397900"/>
            <a:chExt cx="1299989" cy="649605"/>
          </a:xfrm>
        </p:grpSpPr>
        <p:sp>
          <p:nvSpPr>
            <p:cNvPr id="2788" name="Google Shape;2788;p96"/>
            <p:cNvSpPr/>
            <p:nvPr/>
          </p:nvSpPr>
          <p:spPr>
            <a:xfrm>
              <a:off x="7477975" y="3397900"/>
              <a:ext cx="1299989" cy="649601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4"/>
                  </a:lnTo>
                  <a:lnTo>
                    <a:pt x="36310" y="18144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6"/>
            <p:cNvSpPr/>
            <p:nvPr/>
          </p:nvSpPr>
          <p:spPr>
            <a:xfrm>
              <a:off x="7740984" y="3661769"/>
              <a:ext cx="773119" cy="385736"/>
            </a:xfrm>
            <a:custGeom>
              <a:avLst/>
              <a:gdLst/>
              <a:ahLst/>
              <a:cxnLst/>
              <a:rect l="l" t="t" r="r" b="b"/>
              <a:pathLst>
                <a:path w="21594" h="10774" extrusionOk="0">
                  <a:moveTo>
                    <a:pt x="10797" y="0"/>
                  </a:moveTo>
                  <a:cubicBezTo>
                    <a:pt x="4836" y="0"/>
                    <a:pt x="1" y="4812"/>
                    <a:pt x="1" y="10774"/>
                  </a:cubicBezTo>
                  <a:lnTo>
                    <a:pt x="4413" y="10774"/>
                  </a:lnTo>
                  <a:cubicBezTo>
                    <a:pt x="4413" y="7253"/>
                    <a:pt x="7277" y="4390"/>
                    <a:pt x="10797" y="4390"/>
                  </a:cubicBezTo>
                  <a:cubicBezTo>
                    <a:pt x="14341" y="4390"/>
                    <a:pt x="17181" y="7253"/>
                    <a:pt x="17181" y="10774"/>
                  </a:cubicBezTo>
                  <a:lnTo>
                    <a:pt x="21594" y="10774"/>
                  </a:lnTo>
                  <a:cubicBezTo>
                    <a:pt x="21594" y="4812"/>
                    <a:pt x="16759" y="0"/>
                    <a:pt x="10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6"/>
            <p:cNvSpPr/>
            <p:nvPr/>
          </p:nvSpPr>
          <p:spPr>
            <a:xfrm>
              <a:off x="7622512" y="3542437"/>
              <a:ext cx="1010096" cy="505066"/>
            </a:xfrm>
            <a:custGeom>
              <a:avLst/>
              <a:gdLst/>
              <a:ahLst/>
              <a:cxnLst/>
              <a:rect l="l" t="t" r="r" b="b"/>
              <a:pathLst>
                <a:path w="28213" h="14107" extrusionOk="0">
                  <a:moveTo>
                    <a:pt x="14106" y="1"/>
                  </a:moveTo>
                  <a:cubicBezTo>
                    <a:pt x="6314" y="1"/>
                    <a:pt x="0" y="6314"/>
                    <a:pt x="0" y="14107"/>
                  </a:cubicBezTo>
                  <a:lnTo>
                    <a:pt x="211" y="14107"/>
                  </a:lnTo>
                  <a:cubicBezTo>
                    <a:pt x="211" y="6432"/>
                    <a:pt x="6431" y="235"/>
                    <a:pt x="14106" y="235"/>
                  </a:cubicBezTo>
                  <a:cubicBezTo>
                    <a:pt x="21781" y="235"/>
                    <a:pt x="28001" y="6432"/>
                    <a:pt x="28001" y="14107"/>
                  </a:cubicBezTo>
                  <a:lnTo>
                    <a:pt x="28212" y="14107"/>
                  </a:lnTo>
                  <a:cubicBezTo>
                    <a:pt x="28212" y="6314"/>
                    <a:pt x="21899" y="1"/>
                    <a:pt x="1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6"/>
            <p:cNvSpPr/>
            <p:nvPr/>
          </p:nvSpPr>
          <p:spPr>
            <a:xfrm>
              <a:off x="7497273" y="3417234"/>
              <a:ext cx="1260534" cy="630267"/>
            </a:xfrm>
            <a:custGeom>
              <a:avLst/>
              <a:gdLst/>
              <a:ahLst/>
              <a:cxnLst/>
              <a:rect l="l" t="t" r="r" b="b"/>
              <a:pathLst>
                <a:path w="35208" h="17604" extrusionOk="0">
                  <a:moveTo>
                    <a:pt x="17604" y="0"/>
                  </a:moveTo>
                  <a:cubicBezTo>
                    <a:pt x="7887" y="0"/>
                    <a:pt x="1" y="7887"/>
                    <a:pt x="1" y="17604"/>
                  </a:cubicBezTo>
                  <a:lnTo>
                    <a:pt x="283" y="17604"/>
                  </a:lnTo>
                  <a:cubicBezTo>
                    <a:pt x="283" y="8051"/>
                    <a:pt x="8028" y="282"/>
                    <a:pt x="17604" y="282"/>
                  </a:cubicBezTo>
                  <a:cubicBezTo>
                    <a:pt x="27180" y="282"/>
                    <a:pt x="34949" y="8051"/>
                    <a:pt x="34949" y="17604"/>
                  </a:cubicBezTo>
                  <a:lnTo>
                    <a:pt x="35207" y="17604"/>
                  </a:lnTo>
                  <a:cubicBezTo>
                    <a:pt x="35207" y="7887"/>
                    <a:pt x="27345" y="0"/>
                    <a:pt x="17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96"/>
          <p:cNvGrpSpPr/>
          <p:nvPr/>
        </p:nvGrpSpPr>
        <p:grpSpPr>
          <a:xfrm>
            <a:off x="7835523" y="1111127"/>
            <a:ext cx="836489" cy="960744"/>
            <a:chOff x="9922150" y="3979925"/>
            <a:chExt cx="598475" cy="687375"/>
          </a:xfrm>
        </p:grpSpPr>
        <p:sp>
          <p:nvSpPr>
            <p:cNvPr id="2793" name="Google Shape;2793;p96"/>
            <p:cNvSpPr/>
            <p:nvPr/>
          </p:nvSpPr>
          <p:spPr>
            <a:xfrm>
              <a:off x="10176925" y="3979925"/>
              <a:ext cx="343700" cy="687375"/>
            </a:xfrm>
            <a:custGeom>
              <a:avLst/>
              <a:gdLst/>
              <a:ahLst/>
              <a:cxnLst/>
              <a:rect l="l" t="t" r="r" b="b"/>
              <a:pathLst>
                <a:path w="13748" h="27495" extrusionOk="0">
                  <a:moveTo>
                    <a:pt x="0" y="1"/>
                  </a:moveTo>
                  <a:lnTo>
                    <a:pt x="0" y="27495"/>
                  </a:lnTo>
                  <a:cubicBezTo>
                    <a:pt x="7591" y="27495"/>
                    <a:pt x="13747" y="21338"/>
                    <a:pt x="13747" y="13748"/>
                  </a:cubicBezTo>
                  <a:cubicBezTo>
                    <a:pt x="13747" y="6157"/>
                    <a:pt x="759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6"/>
            <p:cNvSpPr/>
            <p:nvPr/>
          </p:nvSpPr>
          <p:spPr>
            <a:xfrm>
              <a:off x="9922150" y="4079350"/>
              <a:ext cx="481850" cy="481375"/>
            </a:xfrm>
            <a:custGeom>
              <a:avLst/>
              <a:gdLst/>
              <a:ahLst/>
              <a:cxnLst/>
              <a:rect l="l" t="t" r="r" b="b"/>
              <a:pathLst>
                <a:path w="19274" h="19255" extrusionOk="0">
                  <a:moveTo>
                    <a:pt x="9637" y="1"/>
                  </a:moveTo>
                  <a:cubicBezTo>
                    <a:pt x="4303" y="1"/>
                    <a:pt x="1" y="4303"/>
                    <a:pt x="1" y="9618"/>
                  </a:cubicBezTo>
                  <a:cubicBezTo>
                    <a:pt x="1" y="14952"/>
                    <a:pt x="4303" y="19254"/>
                    <a:pt x="9637" y="19254"/>
                  </a:cubicBezTo>
                  <a:cubicBezTo>
                    <a:pt x="14952" y="19254"/>
                    <a:pt x="19273" y="14952"/>
                    <a:pt x="19273" y="9618"/>
                  </a:cubicBezTo>
                  <a:cubicBezTo>
                    <a:pt x="19273" y="4303"/>
                    <a:pt x="14952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6"/>
            <p:cNvSpPr/>
            <p:nvPr/>
          </p:nvSpPr>
          <p:spPr>
            <a:xfrm>
              <a:off x="10050250" y="4217500"/>
              <a:ext cx="225150" cy="205075"/>
            </a:xfrm>
            <a:custGeom>
              <a:avLst/>
              <a:gdLst/>
              <a:ahLst/>
              <a:cxnLst/>
              <a:rect l="l" t="t" r="r" b="b"/>
              <a:pathLst>
                <a:path w="9006" h="8203" extrusionOk="0">
                  <a:moveTo>
                    <a:pt x="4513" y="0"/>
                  </a:moveTo>
                  <a:cubicBezTo>
                    <a:pt x="3461" y="0"/>
                    <a:pt x="2410" y="402"/>
                    <a:pt x="1607" y="1205"/>
                  </a:cubicBezTo>
                  <a:cubicBezTo>
                    <a:pt x="1" y="2811"/>
                    <a:pt x="1" y="5392"/>
                    <a:pt x="1607" y="6998"/>
                  </a:cubicBezTo>
                  <a:cubicBezTo>
                    <a:pt x="2410" y="7801"/>
                    <a:pt x="3461" y="8203"/>
                    <a:pt x="4513" y="8203"/>
                  </a:cubicBezTo>
                  <a:cubicBezTo>
                    <a:pt x="5564" y="8203"/>
                    <a:pt x="6616" y="7801"/>
                    <a:pt x="7419" y="6998"/>
                  </a:cubicBezTo>
                  <a:cubicBezTo>
                    <a:pt x="9006" y="5392"/>
                    <a:pt x="9006" y="2811"/>
                    <a:pt x="7419" y="1205"/>
                  </a:cubicBezTo>
                  <a:cubicBezTo>
                    <a:pt x="6616" y="402"/>
                    <a:pt x="5564" y="0"/>
                    <a:pt x="4513" y="0"/>
                  </a:cubicBezTo>
                  <a:close/>
                </a:path>
              </a:pathLst>
            </a:custGeom>
            <a:solidFill>
              <a:srgbClr val="201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96"/>
          <p:cNvGrpSpPr/>
          <p:nvPr/>
        </p:nvGrpSpPr>
        <p:grpSpPr>
          <a:xfrm>
            <a:off x="7183060" y="632361"/>
            <a:ext cx="276605" cy="990131"/>
            <a:chOff x="9413100" y="4275325"/>
            <a:chExt cx="197900" cy="708400"/>
          </a:xfrm>
        </p:grpSpPr>
        <p:sp>
          <p:nvSpPr>
            <p:cNvPr id="2797" name="Google Shape;2797;p96"/>
            <p:cNvSpPr/>
            <p:nvPr/>
          </p:nvSpPr>
          <p:spPr>
            <a:xfrm>
              <a:off x="9413100" y="42753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9"/>
                  </a:cubicBezTo>
                  <a:lnTo>
                    <a:pt x="7916" y="3959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6"/>
            <p:cNvSpPr/>
            <p:nvPr/>
          </p:nvSpPr>
          <p:spPr>
            <a:xfrm>
              <a:off x="9413100" y="437715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6"/>
            <p:cNvSpPr/>
            <p:nvPr/>
          </p:nvSpPr>
          <p:spPr>
            <a:xfrm>
              <a:off x="9413100" y="447847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79"/>
                    <a:pt x="1" y="3958"/>
                  </a:cubicBezTo>
                  <a:lnTo>
                    <a:pt x="7916" y="3958"/>
                  </a:lnTo>
                  <a:cubicBezTo>
                    <a:pt x="7916" y="1779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6"/>
            <p:cNvSpPr/>
            <p:nvPr/>
          </p:nvSpPr>
          <p:spPr>
            <a:xfrm>
              <a:off x="9413100" y="4580300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59"/>
                    <a:pt x="1" y="3958"/>
                  </a:cubicBezTo>
                  <a:lnTo>
                    <a:pt x="7916" y="3958"/>
                  </a:lnTo>
                  <a:cubicBezTo>
                    <a:pt x="7916" y="1759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6"/>
            <p:cNvSpPr/>
            <p:nvPr/>
          </p:nvSpPr>
          <p:spPr>
            <a:xfrm>
              <a:off x="9413100" y="46816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6"/>
            <p:cNvSpPr/>
            <p:nvPr/>
          </p:nvSpPr>
          <p:spPr>
            <a:xfrm>
              <a:off x="9413100" y="4783425"/>
              <a:ext cx="197900" cy="98975"/>
            </a:xfrm>
            <a:custGeom>
              <a:avLst/>
              <a:gdLst/>
              <a:ahLst/>
              <a:cxnLst/>
              <a:rect l="l" t="t" r="r" b="b"/>
              <a:pathLst>
                <a:path w="7916" h="3959" extrusionOk="0">
                  <a:moveTo>
                    <a:pt x="3958" y="1"/>
                  </a:moveTo>
                  <a:cubicBezTo>
                    <a:pt x="1779" y="1"/>
                    <a:pt x="1" y="1760"/>
                    <a:pt x="1" y="3959"/>
                  </a:cubicBezTo>
                  <a:lnTo>
                    <a:pt x="7916" y="3959"/>
                  </a:lnTo>
                  <a:cubicBezTo>
                    <a:pt x="7916" y="1760"/>
                    <a:pt x="6138" y="1"/>
                    <a:pt x="3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6"/>
            <p:cNvSpPr/>
            <p:nvPr/>
          </p:nvSpPr>
          <p:spPr>
            <a:xfrm>
              <a:off x="9413100" y="4884775"/>
              <a:ext cx="197900" cy="98950"/>
            </a:xfrm>
            <a:custGeom>
              <a:avLst/>
              <a:gdLst/>
              <a:ahLst/>
              <a:cxnLst/>
              <a:rect l="l" t="t" r="r" b="b"/>
              <a:pathLst>
                <a:path w="7916" h="3958" extrusionOk="0">
                  <a:moveTo>
                    <a:pt x="3958" y="0"/>
                  </a:moveTo>
                  <a:cubicBezTo>
                    <a:pt x="1779" y="0"/>
                    <a:pt x="1" y="1778"/>
                    <a:pt x="1" y="3958"/>
                  </a:cubicBezTo>
                  <a:lnTo>
                    <a:pt x="7916" y="3958"/>
                  </a:lnTo>
                  <a:cubicBezTo>
                    <a:pt x="7916" y="1778"/>
                    <a:pt x="6138" y="0"/>
                    <a:pt x="395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96"/>
          <p:cNvGrpSpPr/>
          <p:nvPr/>
        </p:nvGrpSpPr>
        <p:grpSpPr>
          <a:xfrm>
            <a:off x="5552500" y="3747876"/>
            <a:ext cx="1406922" cy="703035"/>
            <a:chOff x="6611850" y="4334176"/>
            <a:chExt cx="1406922" cy="703035"/>
          </a:xfrm>
        </p:grpSpPr>
        <p:sp>
          <p:nvSpPr>
            <p:cNvPr id="2805" name="Google Shape;2805;p96"/>
            <p:cNvSpPr/>
            <p:nvPr/>
          </p:nvSpPr>
          <p:spPr>
            <a:xfrm>
              <a:off x="6611850" y="4334176"/>
              <a:ext cx="1406922" cy="703035"/>
            </a:xfrm>
            <a:custGeom>
              <a:avLst/>
              <a:gdLst/>
              <a:ahLst/>
              <a:cxnLst/>
              <a:rect l="l" t="t" r="r" b="b"/>
              <a:pathLst>
                <a:path w="36310" h="18144" extrusionOk="0">
                  <a:moveTo>
                    <a:pt x="0" y="0"/>
                  </a:moveTo>
                  <a:lnTo>
                    <a:pt x="0" y="18143"/>
                  </a:lnTo>
                  <a:lnTo>
                    <a:pt x="36310" y="18143"/>
                  </a:lnTo>
                  <a:lnTo>
                    <a:pt x="3631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6"/>
            <p:cNvSpPr/>
            <p:nvPr/>
          </p:nvSpPr>
          <p:spPr>
            <a:xfrm>
              <a:off x="6695510" y="4419657"/>
              <a:ext cx="1247786" cy="10966"/>
            </a:xfrm>
            <a:custGeom>
              <a:avLst/>
              <a:gdLst/>
              <a:ahLst/>
              <a:cxnLst/>
              <a:rect l="l" t="t" r="r" b="b"/>
              <a:pathLst>
                <a:path w="32203" h="283" extrusionOk="0">
                  <a:moveTo>
                    <a:pt x="0" y="1"/>
                  </a:moveTo>
                  <a:lnTo>
                    <a:pt x="0" y="282"/>
                  </a:lnTo>
                  <a:lnTo>
                    <a:pt x="32203" y="28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6"/>
            <p:cNvSpPr/>
            <p:nvPr/>
          </p:nvSpPr>
          <p:spPr>
            <a:xfrm>
              <a:off x="6695510" y="4538811"/>
              <a:ext cx="1247786" cy="22784"/>
            </a:xfrm>
            <a:custGeom>
              <a:avLst/>
              <a:gdLst/>
              <a:ahLst/>
              <a:cxnLst/>
              <a:rect l="l" t="t" r="r" b="b"/>
              <a:pathLst>
                <a:path w="32203" h="588" extrusionOk="0">
                  <a:moveTo>
                    <a:pt x="0" y="0"/>
                  </a:moveTo>
                  <a:lnTo>
                    <a:pt x="0" y="587"/>
                  </a:lnTo>
                  <a:lnTo>
                    <a:pt x="32203" y="587"/>
                  </a:lnTo>
                  <a:lnTo>
                    <a:pt x="32203" y="0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6"/>
            <p:cNvSpPr/>
            <p:nvPr/>
          </p:nvSpPr>
          <p:spPr>
            <a:xfrm>
              <a:off x="6695510" y="4657036"/>
              <a:ext cx="1247786" cy="34602"/>
            </a:xfrm>
            <a:custGeom>
              <a:avLst/>
              <a:gdLst/>
              <a:ahLst/>
              <a:cxnLst/>
              <a:rect l="l" t="t" r="r" b="b"/>
              <a:pathLst>
                <a:path w="32203" h="893" extrusionOk="0">
                  <a:moveTo>
                    <a:pt x="0" y="1"/>
                  </a:moveTo>
                  <a:lnTo>
                    <a:pt x="0" y="892"/>
                  </a:lnTo>
                  <a:lnTo>
                    <a:pt x="32203" y="892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6"/>
            <p:cNvSpPr/>
            <p:nvPr/>
          </p:nvSpPr>
          <p:spPr>
            <a:xfrm>
              <a:off x="6695510" y="4777082"/>
              <a:ext cx="1247786" cy="45528"/>
            </a:xfrm>
            <a:custGeom>
              <a:avLst/>
              <a:gdLst/>
              <a:ahLst/>
              <a:cxnLst/>
              <a:rect l="l" t="t" r="r" b="b"/>
              <a:pathLst>
                <a:path w="32203" h="1175" extrusionOk="0">
                  <a:moveTo>
                    <a:pt x="0" y="1"/>
                  </a:moveTo>
                  <a:lnTo>
                    <a:pt x="0" y="1174"/>
                  </a:lnTo>
                  <a:lnTo>
                    <a:pt x="32203" y="1174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6"/>
            <p:cNvSpPr/>
            <p:nvPr/>
          </p:nvSpPr>
          <p:spPr>
            <a:xfrm>
              <a:off x="6695510" y="4895306"/>
              <a:ext cx="1247786" cy="57346"/>
            </a:xfrm>
            <a:custGeom>
              <a:avLst/>
              <a:gdLst/>
              <a:ahLst/>
              <a:cxnLst/>
              <a:rect l="l" t="t" r="r" b="b"/>
              <a:pathLst>
                <a:path w="32203" h="1480" extrusionOk="0">
                  <a:moveTo>
                    <a:pt x="0" y="1"/>
                  </a:moveTo>
                  <a:lnTo>
                    <a:pt x="0" y="1480"/>
                  </a:lnTo>
                  <a:lnTo>
                    <a:pt x="32203" y="1480"/>
                  </a:lnTo>
                  <a:lnTo>
                    <a:pt x="32203" y="1"/>
                  </a:lnTo>
                  <a:close/>
                </a:path>
              </a:pathLst>
            </a:custGeom>
            <a:gradFill>
              <a:gsLst>
                <a:gs pos="0">
                  <a:srgbClr val="747FEF"/>
                </a:gs>
                <a:gs pos="100000">
                  <a:srgbClr val="1F2DC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96"/>
          <p:cNvGrpSpPr/>
          <p:nvPr/>
        </p:nvGrpSpPr>
        <p:grpSpPr>
          <a:xfrm>
            <a:off x="7517511" y="3112644"/>
            <a:ext cx="1300022" cy="1050224"/>
            <a:chOff x="7545672" y="963144"/>
            <a:chExt cx="782533" cy="632170"/>
          </a:xfrm>
        </p:grpSpPr>
        <p:sp>
          <p:nvSpPr>
            <p:cNvPr id="2812" name="Google Shape;2812;p96"/>
            <p:cNvSpPr/>
            <p:nvPr/>
          </p:nvSpPr>
          <p:spPr>
            <a:xfrm flipH="1">
              <a:off x="7555223" y="1043101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6"/>
            <p:cNvSpPr/>
            <p:nvPr/>
          </p:nvSpPr>
          <p:spPr>
            <a:xfrm flipH="1">
              <a:off x="7971428" y="963144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1" y="0"/>
                  </a:moveTo>
                  <a:cubicBezTo>
                    <a:pt x="3234" y="0"/>
                    <a:pt x="1186" y="1009"/>
                    <a:pt x="0" y="3028"/>
                  </a:cubicBezTo>
                  <a:lnTo>
                    <a:pt x="10562" y="3028"/>
                  </a:lnTo>
                  <a:cubicBezTo>
                    <a:pt x="9377" y="1009"/>
                    <a:pt x="7329" y="0"/>
                    <a:pt x="5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6"/>
            <p:cNvSpPr/>
            <p:nvPr/>
          </p:nvSpPr>
          <p:spPr>
            <a:xfrm flipH="1">
              <a:off x="7555223" y="1213962"/>
              <a:ext cx="772982" cy="18460"/>
            </a:xfrm>
            <a:custGeom>
              <a:avLst/>
              <a:gdLst/>
              <a:ahLst/>
              <a:cxnLst/>
              <a:rect l="l" t="t" r="r" b="b"/>
              <a:pathLst>
                <a:path w="2654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6"/>
            <p:cNvSpPr/>
            <p:nvPr/>
          </p:nvSpPr>
          <p:spPr>
            <a:xfrm flipH="1">
              <a:off x="7637246" y="1133831"/>
              <a:ext cx="307568" cy="87673"/>
            </a:xfrm>
            <a:custGeom>
              <a:avLst/>
              <a:gdLst/>
              <a:ahLst/>
              <a:cxnLst/>
              <a:rect l="l" t="t" r="r" b="b"/>
              <a:pathLst>
                <a:path w="10563" h="3011" extrusionOk="0">
                  <a:moveTo>
                    <a:pt x="5273" y="0"/>
                  </a:moveTo>
                  <a:cubicBezTo>
                    <a:pt x="3222" y="0"/>
                    <a:pt x="1174" y="1003"/>
                    <a:pt x="1" y="3010"/>
                  </a:cubicBezTo>
                  <a:lnTo>
                    <a:pt x="10563" y="3010"/>
                  </a:lnTo>
                  <a:cubicBezTo>
                    <a:pt x="9377" y="1003"/>
                    <a:pt x="7324" y="0"/>
                    <a:pt x="52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6"/>
            <p:cNvSpPr/>
            <p:nvPr/>
          </p:nvSpPr>
          <p:spPr>
            <a:xfrm flipH="1">
              <a:off x="7545672" y="1406662"/>
              <a:ext cx="772953" cy="17820"/>
            </a:xfrm>
            <a:custGeom>
              <a:avLst/>
              <a:gdLst/>
              <a:ahLst/>
              <a:cxnLst/>
              <a:rect l="l" t="t" r="r" b="b"/>
              <a:pathLst>
                <a:path w="26546" h="612" extrusionOk="0">
                  <a:moveTo>
                    <a:pt x="0" y="1"/>
                  </a:moveTo>
                  <a:lnTo>
                    <a:pt x="0" y="611"/>
                  </a:lnTo>
                  <a:lnTo>
                    <a:pt x="26546" y="611"/>
                  </a:lnTo>
                  <a:lnTo>
                    <a:pt x="2654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6"/>
            <p:cNvSpPr/>
            <p:nvPr/>
          </p:nvSpPr>
          <p:spPr>
            <a:xfrm flipH="1">
              <a:off x="7961878" y="1326531"/>
              <a:ext cx="307568" cy="87702"/>
            </a:xfrm>
            <a:custGeom>
              <a:avLst/>
              <a:gdLst/>
              <a:ahLst/>
              <a:cxnLst/>
              <a:rect l="l" t="t" r="r" b="b"/>
              <a:pathLst>
                <a:path w="10563" h="3012" extrusionOk="0">
                  <a:moveTo>
                    <a:pt x="5273" y="1"/>
                  </a:moveTo>
                  <a:cubicBezTo>
                    <a:pt x="3222" y="1"/>
                    <a:pt x="1175" y="1004"/>
                    <a:pt x="1" y="3011"/>
                  </a:cubicBezTo>
                  <a:lnTo>
                    <a:pt x="10563" y="3011"/>
                  </a:lnTo>
                  <a:cubicBezTo>
                    <a:pt x="9378" y="1004"/>
                    <a:pt x="7324" y="1"/>
                    <a:pt x="527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6"/>
            <p:cNvSpPr/>
            <p:nvPr/>
          </p:nvSpPr>
          <p:spPr>
            <a:xfrm flipH="1">
              <a:off x="7545672" y="1576854"/>
              <a:ext cx="772953" cy="18460"/>
            </a:xfrm>
            <a:custGeom>
              <a:avLst/>
              <a:gdLst/>
              <a:ahLst/>
              <a:cxnLst/>
              <a:rect l="l" t="t" r="r" b="b"/>
              <a:pathLst>
                <a:path w="26546" h="634" extrusionOk="0">
                  <a:moveTo>
                    <a:pt x="0" y="0"/>
                  </a:moveTo>
                  <a:lnTo>
                    <a:pt x="0" y="634"/>
                  </a:lnTo>
                  <a:lnTo>
                    <a:pt x="26546" y="634"/>
                  </a:lnTo>
                  <a:lnTo>
                    <a:pt x="2654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6"/>
            <p:cNvSpPr/>
            <p:nvPr/>
          </p:nvSpPr>
          <p:spPr>
            <a:xfrm flipH="1">
              <a:off x="7628366" y="1496897"/>
              <a:ext cx="307568" cy="88168"/>
            </a:xfrm>
            <a:custGeom>
              <a:avLst/>
              <a:gdLst/>
              <a:ahLst/>
              <a:cxnLst/>
              <a:rect l="l" t="t" r="r" b="b"/>
              <a:pathLst>
                <a:path w="10563" h="3028" extrusionOk="0">
                  <a:moveTo>
                    <a:pt x="5282" y="0"/>
                  </a:moveTo>
                  <a:cubicBezTo>
                    <a:pt x="3234" y="0"/>
                    <a:pt x="1186" y="1009"/>
                    <a:pt x="1" y="3028"/>
                  </a:cubicBezTo>
                  <a:lnTo>
                    <a:pt x="10563" y="3028"/>
                  </a:lnTo>
                  <a:cubicBezTo>
                    <a:pt x="9377" y="1009"/>
                    <a:pt x="7330" y="0"/>
                    <a:pt x="5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C9A2C6"/>
                </a:gs>
                <a:gs pos="100000">
                  <a:srgbClr val="9984D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690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19999" y="1148634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performed the first clustering using the </a:t>
            </a:r>
            <a:r>
              <a:rPr lang="en-US" dirty="0" err="1"/>
              <a:t>Dbscan</a:t>
            </a:r>
            <a:r>
              <a:rPr lang="en-US" dirty="0"/>
              <a:t> algorithm. In particular, we set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Minimum distance between two points that are in the same cluster equal to 0.25 and we set the minimum number of elements per cluster equal to 3. 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>
                <a:solidFill>
                  <a:schemeClr val="accent4"/>
                </a:solidFill>
              </a:rPr>
              <a:t>DBscan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48188A-D887-B40F-FB59-F741B5FF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036188"/>
            <a:ext cx="3759160" cy="2810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3C589F-8E71-2489-49D7-B655C72403DE}"/>
              </a:ext>
            </a:extLst>
          </p:cNvPr>
          <p:cNvSpPr txBox="1"/>
          <p:nvPr/>
        </p:nvSpPr>
        <p:spPr>
          <a:xfrm>
            <a:off x="4572000" y="4374245"/>
            <a:ext cx="34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Plot of the reviews of the clusters (points not assigned to any clusters are omitted).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0668F1C-6AB8-A3CD-F4A2-07753228A7D0}"/>
              </a:ext>
            </a:extLst>
          </p:cNvPr>
          <p:cNvSpPr txBox="1"/>
          <p:nvPr/>
        </p:nvSpPr>
        <p:spPr>
          <a:xfrm>
            <a:off x="4664840" y="2438274"/>
            <a:ext cx="3759160" cy="646331"/>
          </a:xfrm>
          <a:prstGeom prst="rect">
            <a:avLst/>
          </a:prstGeom>
          <a:solidFill>
            <a:srgbClr val="3A49E8"/>
          </a:solidFill>
          <a:ln cap="rnd">
            <a:noFill/>
          </a:ln>
          <a:effectLst>
            <a:outerShdw blurRad="50800" dist="50800" dir="2700000" sx="102491" sy="102491" algn="ctr" rotWithShape="0">
              <a:schemeClr val="bg1">
                <a:alpha val="672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There were 6 clusters found, 342 reviews were assigned to a cluster. The average silhouette measure was equal to 0.24</a:t>
            </a:r>
          </a:p>
        </p:txBody>
      </p:sp>
    </p:spTree>
    <p:extLst>
      <p:ext uri="{BB962C8B-B14F-4D97-AF65-F5344CB8AC3E}">
        <p14:creationId xmlns:p14="http://schemas.microsoft.com/office/powerpoint/2010/main" val="2444590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80" y="2282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D</a:t>
            </a:r>
            <a:r>
              <a:rPr lang="it-IT" sz="2800" dirty="0">
                <a:solidFill>
                  <a:schemeClr val="accent4"/>
                </a:solidFill>
              </a:rPr>
              <a:t>b</a:t>
            </a:r>
            <a:r>
              <a:rPr lang="en" sz="2800" dirty="0">
                <a:solidFill>
                  <a:schemeClr val="accent4"/>
                </a:solidFill>
              </a:rPr>
              <a:t>scan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27B252-043B-72CB-2D87-38E96F1D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59" y="2571750"/>
            <a:ext cx="4516162" cy="2343522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6C55F4-39DD-0B19-DAAE-7D96574A1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80" y="905745"/>
            <a:ext cx="4189480" cy="21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79" y="250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D</a:t>
            </a:r>
            <a:r>
              <a:rPr lang="it-IT" sz="2800" dirty="0">
                <a:solidFill>
                  <a:schemeClr val="accent4"/>
                </a:solidFill>
              </a:rPr>
              <a:t>b</a:t>
            </a:r>
            <a:r>
              <a:rPr lang="en" sz="2800" dirty="0">
                <a:solidFill>
                  <a:schemeClr val="accent4"/>
                </a:solidFill>
              </a:rPr>
              <a:t>scan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43BD88-B606-3B6E-62A0-E0FF8EFA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9" y="824772"/>
            <a:ext cx="4443959" cy="2306054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9EC2CD6-D552-47B1-E0E7-F56AC5F9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02" y="2656429"/>
            <a:ext cx="4309884" cy="22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6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79" y="250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D</a:t>
            </a:r>
            <a:r>
              <a:rPr lang="it-IT" sz="2800" dirty="0">
                <a:solidFill>
                  <a:schemeClr val="accent4"/>
                </a:solidFill>
              </a:rPr>
              <a:t>b</a:t>
            </a:r>
            <a:r>
              <a:rPr lang="en" sz="2800" dirty="0">
                <a:solidFill>
                  <a:schemeClr val="accent4"/>
                </a:solidFill>
              </a:rPr>
              <a:t>scan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D87B74-019F-E8A5-B2E3-21470AD3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3" y="857974"/>
            <a:ext cx="4309881" cy="223647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CF496B-026C-47E1-4509-C0C520A08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03" y="2656429"/>
            <a:ext cx="4309883" cy="22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performed the second clustering using the K-Means algorithm. In particular, we set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clusters equal to 4. The silhouette measure was equal to 0.17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K-Means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3C589F-8E71-2489-49D7-B655C72403DE}"/>
              </a:ext>
            </a:extLst>
          </p:cNvPr>
          <p:cNvSpPr txBox="1"/>
          <p:nvPr/>
        </p:nvSpPr>
        <p:spPr>
          <a:xfrm>
            <a:off x="4442991" y="4466578"/>
            <a:ext cx="290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Plot of the clusters of the reviews.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946AD1-0DF7-1A8D-58AA-708A2552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913241"/>
            <a:ext cx="3722991" cy="28378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2C90FC-36AE-5040-B3BF-0779564F14C2}"/>
              </a:ext>
            </a:extLst>
          </p:cNvPr>
          <p:cNvSpPr txBox="1"/>
          <p:nvPr/>
        </p:nvSpPr>
        <p:spPr>
          <a:xfrm>
            <a:off x="4572000" y="2242945"/>
            <a:ext cx="3759160" cy="276999"/>
          </a:xfrm>
          <a:prstGeom prst="rect">
            <a:avLst/>
          </a:prstGeom>
          <a:solidFill>
            <a:srgbClr val="3A49E8"/>
          </a:solidFill>
          <a:ln cap="rnd">
            <a:noFill/>
          </a:ln>
          <a:effectLst>
            <a:outerShdw blurRad="50800" dist="50800" dir="2700000" sx="102491" sy="102491" algn="ctr" rotWithShape="0">
              <a:schemeClr val="bg1">
                <a:alpha val="672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average silhouette measure was equal to 0.24</a:t>
            </a:r>
          </a:p>
        </p:txBody>
      </p:sp>
    </p:spTree>
    <p:extLst>
      <p:ext uri="{BB962C8B-B14F-4D97-AF65-F5344CB8AC3E}">
        <p14:creationId xmlns:p14="http://schemas.microsoft.com/office/powerpoint/2010/main" val="1272589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79" y="250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K-Means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7E949D-89B3-BDA0-CA76-20058A93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4" y="823291"/>
            <a:ext cx="4309883" cy="223648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A2A2E0-B449-92FE-F711-67D25C1CE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02" y="2656429"/>
            <a:ext cx="4309883" cy="22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219179" y="250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K-Means Clusters Word Clouds</a:t>
            </a:r>
            <a:endParaRPr sz="2800" dirty="0">
              <a:solidFill>
                <a:schemeClr val="lt2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8ADF90-85FC-9B50-5AB7-5398631D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9" y="893322"/>
            <a:ext cx="4352823" cy="2258762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F4A6B3-6B3E-3189-FE43-57EE0B7CC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34148"/>
            <a:ext cx="4352821" cy="22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Project details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project is divided in two tasks: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sz="1600" dirty="0">
                <a:uFill>
                  <a:noFill/>
                </a:uFill>
              </a:rPr>
              <a:t>Text classification</a:t>
            </a:r>
            <a:endParaRPr lang="en-US" sz="16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</a:pPr>
            <a:r>
              <a:rPr lang="en-US" sz="1600" dirty="0">
                <a:uFill>
                  <a:noFill/>
                </a:uFill>
              </a:rPr>
              <a:t>Text clustering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 can see from the average silhouette measure, the algorithm that performs “better” is the DBSCAN, even though only 300 reviews out of 50000 are assigned to a cluster. In the other hand the k-means algorithm have a lower average silhouette but all the reviews are assigned to a cluster.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CONCLUSIONI CLUSTERING</a:t>
            </a:r>
            <a:endParaRPr sz="2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31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6"/>
          <p:cNvSpPr txBox="1">
            <a:spLocks noGrp="1"/>
          </p:cNvSpPr>
          <p:nvPr>
            <p:ph type="title" idx="4294967295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</a:t>
            </a:r>
            <a:endParaRPr/>
          </a:p>
        </p:txBody>
      </p:sp>
      <p:sp>
        <p:nvSpPr>
          <p:cNvPr id="2785" name="Google Shape;2785;p96"/>
          <p:cNvSpPr txBox="1">
            <a:spLocks noGrp="1"/>
          </p:cNvSpPr>
          <p:nvPr>
            <p:ph type="body" idx="1"/>
          </p:nvPr>
        </p:nvSpPr>
        <p:spPr>
          <a:xfrm>
            <a:off x="726900" y="1259226"/>
            <a:ext cx="7272112" cy="9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very satisfied with the classification task; all the classifiers achieved good values of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clustering task the results, measured with the average silhouette measure, are not too high, maybe an improvement could be made for the text representation, for example using embeddings like </a:t>
            </a:r>
            <a:r>
              <a:rPr lang="en-US" dirty="0" err="1"/>
              <a:t>GloVe</a:t>
            </a:r>
            <a:r>
              <a:rPr lang="en-US" dirty="0"/>
              <a:t> or word2vec.</a:t>
            </a:r>
          </a:p>
        </p:txBody>
      </p:sp>
      <p:sp>
        <p:nvSpPr>
          <p:cNvPr id="2786" name="Google Shape;2786;p9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lt2"/>
                </a:solidFill>
              </a:rPr>
              <a:t>CONCLUSIONS</a:t>
            </a:r>
            <a:endParaRPr sz="2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98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95"/>
          <p:cNvSpPr txBox="1">
            <a:spLocks noGrp="1"/>
          </p:cNvSpPr>
          <p:nvPr>
            <p:ph type="title"/>
          </p:nvPr>
        </p:nvSpPr>
        <p:spPr>
          <a:xfrm>
            <a:off x="735189" y="879128"/>
            <a:ext cx="61995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THANK </a:t>
            </a:r>
            <a:r>
              <a:rPr lang="en">
                <a:solidFill>
                  <a:schemeClr val="lt2"/>
                </a:solidFill>
              </a:rPr>
              <a:t>YOU!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754" name="Google Shape;2754;p95"/>
          <p:cNvGrpSpPr/>
          <p:nvPr/>
        </p:nvGrpSpPr>
        <p:grpSpPr>
          <a:xfrm>
            <a:off x="6819114" y="1317506"/>
            <a:ext cx="1036782" cy="1182010"/>
            <a:chOff x="5131825" y="2444850"/>
            <a:chExt cx="748525" cy="853375"/>
          </a:xfrm>
        </p:grpSpPr>
        <p:sp>
          <p:nvSpPr>
            <p:cNvPr id="2755" name="Google Shape;2755;p95"/>
            <p:cNvSpPr/>
            <p:nvPr/>
          </p:nvSpPr>
          <p:spPr>
            <a:xfrm>
              <a:off x="5131825" y="2444850"/>
              <a:ext cx="364000" cy="749275"/>
            </a:xfrm>
            <a:custGeom>
              <a:avLst/>
              <a:gdLst/>
              <a:ahLst/>
              <a:cxnLst/>
              <a:rect l="l" t="t" r="r" b="b"/>
              <a:pathLst>
                <a:path w="14560" h="29971" extrusionOk="0">
                  <a:moveTo>
                    <a:pt x="0" y="1"/>
                  </a:moveTo>
                  <a:lnTo>
                    <a:pt x="0" y="29971"/>
                  </a:lnTo>
                  <a:lnTo>
                    <a:pt x="14560" y="29971"/>
                  </a:lnTo>
                  <a:lnTo>
                    <a:pt x="14560" y="25655"/>
                  </a:lnTo>
                  <a:lnTo>
                    <a:pt x="4256" y="25655"/>
                  </a:lnTo>
                  <a:lnTo>
                    <a:pt x="4256" y="4286"/>
                  </a:lnTo>
                  <a:lnTo>
                    <a:pt x="14560" y="4286"/>
                  </a:lnTo>
                  <a:lnTo>
                    <a:pt x="1456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5"/>
            <p:cNvSpPr/>
            <p:nvPr/>
          </p:nvSpPr>
          <p:spPr>
            <a:xfrm>
              <a:off x="5533050" y="2548950"/>
              <a:ext cx="347300" cy="749275"/>
            </a:xfrm>
            <a:custGeom>
              <a:avLst/>
              <a:gdLst/>
              <a:ahLst/>
              <a:cxnLst/>
              <a:rect l="l" t="t" r="r" b="b"/>
              <a:pathLst>
                <a:path w="13892" h="29971" extrusionOk="0">
                  <a:moveTo>
                    <a:pt x="0" y="1"/>
                  </a:moveTo>
                  <a:lnTo>
                    <a:pt x="0" y="4287"/>
                  </a:lnTo>
                  <a:lnTo>
                    <a:pt x="9605" y="4287"/>
                  </a:lnTo>
                  <a:lnTo>
                    <a:pt x="9605" y="25685"/>
                  </a:lnTo>
                  <a:lnTo>
                    <a:pt x="0" y="25685"/>
                  </a:lnTo>
                  <a:lnTo>
                    <a:pt x="0" y="29971"/>
                  </a:lnTo>
                  <a:lnTo>
                    <a:pt x="13891" y="29971"/>
                  </a:lnTo>
                  <a:lnTo>
                    <a:pt x="138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5"/>
            <p:cNvSpPr/>
            <p:nvPr/>
          </p:nvSpPr>
          <p:spPr>
            <a:xfrm>
              <a:off x="5308125" y="2621900"/>
              <a:ext cx="187700" cy="394425"/>
            </a:xfrm>
            <a:custGeom>
              <a:avLst/>
              <a:gdLst/>
              <a:ahLst/>
              <a:cxnLst/>
              <a:rect l="l" t="t" r="r" b="b"/>
              <a:pathLst>
                <a:path w="7508" h="15777" extrusionOk="0">
                  <a:moveTo>
                    <a:pt x="0" y="1"/>
                  </a:moveTo>
                  <a:lnTo>
                    <a:pt x="0" y="15776"/>
                  </a:lnTo>
                  <a:lnTo>
                    <a:pt x="7508" y="15776"/>
                  </a:lnTo>
                  <a:lnTo>
                    <a:pt x="7508" y="13527"/>
                  </a:lnTo>
                  <a:lnTo>
                    <a:pt x="2249" y="13527"/>
                  </a:lnTo>
                  <a:lnTo>
                    <a:pt x="2249" y="2250"/>
                  </a:lnTo>
                  <a:lnTo>
                    <a:pt x="7508" y="2250"/>
                  </a:lnTo>
                  <a:lnTo>
                    <a:pt x="75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5"/>
            <p:cNvSpPr/>
            <p:nvPr/>
          </p:nvSpPr>
          <p:spPr>
            <a:xfrm>
              <a:off x="5533050" y="2726775"/>
              <a:ext cx="169475" cy="394400"/>
            </a:xfrm>
            <a:custGeom>
              <a:avLst/>
              <a:gdLst/>
              <a:ahLst/>
              <a:cxnLst/>
              <a:rect l="l" t="t" r="r" b="b"/>
              <a:pathLst>
                <a:path w="6779" h="15776" extrusionOk="0">
                  <a:moveTo>
                    <a:pt x="0" y="0"/>
                  </a:moveTo>
                  <a:lnTo>
                    <a:pt x="0" y="2250"/>
                  </a:lnTo>
                  <a:lnTo>
                    <a:pt x="4560" y="2250"/>
                  </a:lnTo>
                  <a:lnTo>
                    <a:pt x="4560" y="13526"/>
                  </a:lnTo>
                  <a:lnTo>
                    <a:pt x="0" y="13526"/>
                  </a:lnTo>
                  <a:lnTo>
                    <a:pt x="0" y="15776"/>
                  </a:lnTo>
                  <a:lnTo>
                    <a:pt x="6779" y="15776"/>
                  </a:lnTo>
                  <a:lnTo>
                    <a:pt x="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9" name="Google Shape;2759;p95"/>
          <p:cNvGrpSpPr/>
          <p:nvPr/>
        </p:nvGrpSpPr>
        <p:grpSpPr>
          <a:xfrm>
            <a:off x="6047025" y="3131038"/>
            <a:ext cx="772100" cy="766775"/>
            <a:chOff x="7658800" y="538425"/>
            <a:chExt cx="772100" cy="766775"/>
          </a:xfrm>
        </p:grpSpPr>
        <p:sp>
          <p:nvSpPr>
            <p:cNvPr id="2760" name="Google Shape;2760;p95"/>
            <p:cNvSpPr/>
            <p:nvPr/>
          </p:nvSpPr>
          <p:spPr>
            <a:xfrm>
              <a:off x="7658800" y="555925"/>
              <a:ext cx="748525" cy="749275"/>
            </a:xfrm>
            <a:custGeom>
              <a:avLst/>
              <a:gdLst/>
              <a:ahLst/>
              <a:cxnLst/>
              <a:rect l="l" t="t" r="r" b="b"/>
              <a:pathLst>
                <a:path w="29941" h="29971" extrusionOk="0">
                  <a:moveTo>
                    <a:pt x="1" y="0"/>
                  </a:moveTo>
                  <a:lnTo>
                    <a:pt x="1" y="29970"/>
                  </a:lnTo>
                  <a:lnTo>
                    <a:pt x="29941" y="29970"/>
                  </a:lnTo>
                  <a:lnTo>
                    <a:pt x="29941" y="21338"/>
                  </a:lnTo>
                  <a:cubicBezTo>
                    <a:pt x="29941" y="9544"/>
                    <a:pt x="20397" y="0"/>
                    <a:pt x="863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5"/>
            <p:cNvSpPr/>
            <p:nvPr/>
          </p:nvSpPr>
          <p:spPr>
            <a:xfrm>
              <a:off x="7809275" y="538425"/>
              <a:ext cx="621625" cy="622375"/>
            </a:xfrm>
            <a:custGeom>
              <a:avLst/>
              <a:gdLst/>
              <a:ahLst/>
              <a:cxnLst/>
              <a:rect l="l" t="t" r="r" b="b"/>
              <a:pathLst>
                <a:path w="24865" h="24895" fill="none" extrusionOk="0">
                  <a:moveTo>
                    <a:pt x="0" y="24895"/>
                  </a:moveTo>
                  <a:lnTo>
                    <a:pt x="24864" y="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2" name="Google Shape;2762;p95"/>
          <p:cNvGrpSpPr/>
          <p:nvPr/>
        </p:nvGrpSpPr>
        <p:grpSpPr>
          <a:xfrm>
            <a:off x="7882721" y="3576392"/>
            <a:ext cx="689645" cy="667057"/>
            <a:chOff x="7740424" y="3661674"/>
            <a:chExt cx="1159457" cy="1121480"/>
          </a:xfrm>
        </p:grpSpPr>
        <p:sp>
          <p:nvSpPr>
            <p:cNvPr id="2763" name="Google Shape;2763;p95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5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5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ttangolo 7">
            <a:extLst>
              <a:ext uri="{FF2B5EF4-FFF2-40B4-BE49-F238E27FC236}">
                <a16:creationId xmlns:a16="http://schemas.microsoft.com/office/drawing/2014/main" id="{BB321E40-3338-8D0E-A6DF-208C2E54C981}"/>
              </a:ext>
            </a:extLst>
          </p:cNvPr>
          <p:cNvSpPr/>
          <p:nvPr/>
        </p:nvSpPr>
        <p:spPr>
          <a:xfrm>
            <a:off x="735189" y="4442791"/>
            <a:ext cx="6874402" cy="208722"/>
          </a:xfrm>
          <a:prstGeom prst="rect">
            <a:avLst/>
          </a:prstGeom>
          <a:solidFill>
            <a:srgbClr val="20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4" y="1482162"/>
            <a:ext cx="38412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used for the project is the «IMDB Reviews» dataset(Kaggle link)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9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 exploration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4" y="2637600"/>
            <a:ext cx="4209455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this phase we observed that the dataset is composed by 50000 reviews, half positive and half negative.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dataset is composed by training and test dataset, both with 25000 reviews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27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7"/>
          <p:cNvSpPr txBox="1">
            <a:spLocks noGrp="1"/>
          </p:cNvSpPr>
          <p:nvPr>
            <p:ph type="title"/>
          </p:nvPr>
        </p:nvSpPr>
        <p:spPr>
          <a:xfrm>
            <a:off x="1053693" y="1482162"/>
            <a:ext cx="3939725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</a:t>
            </a:r>
            <a:endParaRPr dirty="0"/>
          </a:p>
        </p:txBody>
      </p:sp>
      <p:sp>
        <p:nvSpPr>
          <p:cNvPr id="1097" name="Google Shape;1097;p47"/>
          <p:cNvSpPr txBox="1">
            <a:spLocks noGrp="1"/>
          </p:cNvSpPr>
          <p:nvPr>
            <p:ph type="title" idx="2"/>
          </p:nvPr>
        </p:nvSpPr>
        <p:spPr>
          <a:xfrm>
            <a:off x="6209975" y="1791144"/>
            <a:ext cx="14715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99" name="Google Shape;1099;p47"/>
          <p:cNvSpPr/>
          <p:nvPr/>
        </p:nvSpPr>
        <p:spPr>
          <a:xfrm>
            <a:off x="5345550" y="884827"/>
            <a:ext cx="812961" cy="703674"/>
          </a:xfrm>
          <a:custGeom>
            <a:avLst/>
            <a:gdLst/>
            <a:ahLst/>
            <a:cxnLst/>
            <a:rect l="l" t="t" r="r" b="b"/>
            <a:pathLst>
              <a:path w="24652" h="21338" extrusionOk="0">
                <a:moveTo>
                  <a:pt x="6170" y="0"/>
                </a:moveTo>
                <a:lnTo>
                  <a:pt x="0" y="10669"/>
                </a:lnTo>
                <a:lnTo>
                  <a:pt x="6170" y="21338"/>
                </a:lnTo>
                <a:lnTo>
                  <a:pt x="18481" y="21338"/>
                </a:lnTo>
                <a:lnTo>
                  <a:pt x="24651" y="10669"/>
                </a:lnTo>
                <a:lnTo>
                  <a:pt x="184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73000">
                <a:srgbClr val="C9A2C6"/>
              </a:gs>
              <a:gs pos="87000">
                <a:srgbClr val="9984D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7740424" y="3661674"/>
            <a:ext cx="1159457" cy="1121480"/>
            <a:chOff x="7740424" y="3661674"/>
            <a:chExt cx="1159457" cy="1121480"/>
          </a:xfrm>
        </p:grpSpPr>
        <p:sp>
          <p:nvSpPr>
            <p:cNvPr id="1101" name="Google Shape;1101;p47"/>
            <p:cNvSpPr/>
            <p:nvPr/>
          </p:nvSpPr>
          <p:spPr>
            <a:xfrm>
              <a:off x="8241704" y="4184189"/>
              <a:ext cx="658177" cy="598966"/>
            </a:xfrm>
            <a:custGeom>
              <a:avLst/>
              <a:gdLst/>
              <a:ahLst/>
              <a:cxnLst/>
              <a:rect l="l" t="t" r="r" b="b"/>
              <a:pathLst>
                <a:path w="20275" h="18451" extrusionOk="0">
                  <a:moveTo>
                    <a:pt x="10122" y="0"/>
                  </a:moveTo>
                  <a:cubicBezTo>
                    <a:pt x="7759" y="0"/>
                    <a:pt x="5396" y="897"/>
                    <a:pt x="3587" y="2690"/>
                  </a:cubicBezTo>
                  <a:cubicBezTo>
                    <a:pt x="1" y="6308"/>
                    <a:pt x="1" y="12143"/>
                    <a:pt x="3587" y="15761"/>
                  </a:cubicBezTo>
                  <a:cubicBezTo>
                    <a:pt x="5396" y="17554"/>
                    <a:pt x="7759" y="18451"/>
                    <a:pt x="10122" y="18451"/>
                  </a:cubicBezTo>
                  <a:cubicBezTo>
                    <a:pt x="12486" y="18451"/>
                    <a:pt x="14849" y="17554"/>
                    <a:pt x="16657" y="15761"/>
                  </a:cubicBezTo>
                  <a:cubicBezTo>
                    <a:pt x="20275" y="12143"/>
                    <a:pt x="20275" y="6308"/>
                    <a:pt x="16657" y="2690"/>
                  </a:cubicBezTo>
                  <a:cubicBezTo>
                    <a:pt x="14849" y="897"/>
                    <a:pt x="12486" y="0"/>
                    <a:pt x="101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7908167" y="3837079"/>
              <a:ext cx="349329" cy="318490"/>
            </a:xfrm>
            <a:custGeom>
              <a:avLst/>
              <a:gdLst/>
              <a:ahLst/>
              <a:cxnLst/>
              <a:rect l="l" t="t" r="r" b="b"/>
              <a:pathLst>
                <a:path w="10761" h="9811" extrusionOk="0">
                  <a:moveTo>
                    <a:pt x="5381" y="1"/>
                  </a:moveTo>
                  <a:cubicBezTo>
                    <a:pt x="4127" y="1"/>
                    <a:pt x="2873" y="480"/>
                    <a:pt x="1916" y="1437"/>
                  </a:cubicBezTo>
                  <a:cubicBezTo>
                    <a:pt x="1" y="3352"/>
                    <a:pt x="1" y="6483"/>
                    <a:pt x="1916" y="8398"/>
                  </a:cubicBezTo>
                  <a:cubicBezTo>
                    <a:pt x="2873" y="9340"/>
                    <a:pt x="4127" y="9811"/>
                    <a:pt x="5381" y="9811"/>
                  </a:cubicBezTo>
                  <a:cubicBezTo>
                    <a:pt x="6635" y="9811"/>
                    <a:pt x="7889" y="9340"/>
                    <a:pt x="8846" y="8398"/>
                  </a:cubicBezTo>
                  <a:cubicBezTo>
                    <a:pt x="10761" y="6483"/>
                    <a:pt x="10761" y="3352"/>
                    <a:pt x="8846" y="1437"/>
                  </a:cubicBezTo>
                  <a:cubicBezTo>
                    <a:pt x="7889" y="480"/>
                    <a:pt x="6635" y="1"/>
                    <a:pt x="53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7740424" y="3661674"/>
              <a:ext cx="128324" cy="128324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1976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1"/>
                    <a:pt x="882" y="3952"/>
                    <a:pt x="1976" y="3952"/>
                  </a:cubicBezTo>
                  <a:cubicBezTo>
                    <a:pt x="3071" y="3952"/>
                    <a:pt x="3952" y="3071"/>
                    <a:pt x="3952" y="1977"/>
                  </a:cubicBezTo>
                  <a:cubicBezTo>
                    <a:pt x="3952" y="882"/>
                    <a:pt x="3071" y="1"/>
                    <a:pt x="19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79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>
            <a:spLocks noGrp="1"/>
          </p:cNvSpPr>
          <p:nvPr>
            <p:ph type="title"/>
          </p:nvPr>
        </p:nvSpPr>
        <p:spPr>
          <a:xfrm>
            <a:off x="4715875" y="1332162"/>
            <a:ext cx="34365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 task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2" name="Google Shape;1112;p48"/>
          <p:cNvSpPr txBox="1">
            <a:spLocks noGrp="1"/>
          </p:cNvSpPr>
          <p:nvPr>
            <p:ph type="subTitle" idx="1"/>
          </p:nvPr>
        </p:nvSpPr>
        <p:spPr>
          <a:xfrm>
            <a:off x="4715875" y="26376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of the classification task is to distinguish between negative and positive reviews.</a:t>
            </a:r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516854" y="902877"/>
            <a:ext cx="3697846" cy="3337747"/>
            <a:chOff x="1740732" y="712175"/>
            <a:chExt cx="4287854" cy="3870300"/>
          </a:xfrm>
        </p:grpSpPr>
        <p:grpSp>
          <p:nvGrpSpPr>
            <p:cNvPr id="1114" name="Google Shape;1114;p48"/>
            <p:cNvGrpSpPr/>
            <p:nvPr/>
          </p:nvGrpSpPr>
          <p:grpSpPr>
            <a:xfrm>
              <a:off x="2341558" y="712175"/>
              <a:ext cx="3381042" cy="3870300"/>
              <a:chOff x="2341558" y="712175"/>
              <a:chExt cx="3381042" cy="3870300"/>
            </a:xfrm>
          </p:grpSpPr>
          <p:cxnSp>
            <p:nvCxnSpPr>
              <p:cNvPr id="1115" name="Google Shape;1115;p48"/>
              <p:cNvCxnSpPr/>
              <p:nvPr/>
            </p:nvCxnSpPr>
            <p:spPr>
              <a:xfrm>
                <a:off x="2341558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48"/>
              <p:cNvCxnSpPr/>
              <p:nvPr/>
            </p:nvCxnSpPr>
            <p:spPr>
              <a:xfrm>
                <a:off x="3017767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48"/>
              <p:cNvCxnSpPr/>
              <p:nvPr/>
            </p:nvCxnSpPr>
            <p:spPr>
              <a:xfrm>
                <a:off x="3693975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48"/>
              <p:cNvCxnSpPr/>
              <p:nvPr/>
            </p:nvCxnSpPr>
            <p:spPr>
              <a:xfrm>
                <a:off x="4370183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48"/>
              <p:cNvCxnSpPr/>
              <p:nvPr/>
            </p:nvCxnSpPr>
            <p:spPr>
              <a:xfrm>
                <a:off x="5046392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48"/>
              <p:cNvCxnSpPr/>
              <p:nvPr/>
            </p:nvCxnSpPr>
            <p:spPr>
              <a:xfrm>
                <a:off x="5722600" y="712175"/>
                <a:ext cx="0" cy="387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48"/>
            <p:cNvGrpSpPr/>
            <p:nvPr/>
          </p:nvGrpSpPr>
          <p:grpSpPr>
            <a:xfrm rot="5400000">
              <a:off x="2532242" y="516414"/>
              <a:ext cx="2704835" cy="4287854"/>
              <a:chOff x="2341561" y="712175"/>
              <a:chExt cx="2704835" cy="3535500"/>
            </a:xfrm>
          </p:grpSpPr>
          <p:cxnSp>
            <p:nvCxnSpPr>
              <p:cNvPr id="1122" name="Google Shape;1122;p48"/>
              <p:cNvCxnSpPr/>
              <p:nvPr/>
            </p:nvCxnSpPr>
            <p:spPr>
              <a:xfrm>
                <a:off x="2341561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48"/>
              <p:cNvCxnSpPr/>
              <p:nvPr/>
            </p:nvCxnSpPr>
            <p:spPr>
              <a:xfrm>
                <a:off x="3017770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48"/>
              <p:cNvCxnSpPr/>
              <p:nvPr/>
            </p:nvCxnSpPr>
            <p:spPr>
              <a:xfrm>
                <a:off x="3693979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48"/>
              <p:cNvCxnSpPr/>
              <p:nvPr/>
            </p:nvCxnSpPr>
            <p:spPr>
              <a:xfrm>
                <a:off x="4370188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48"/>
              <p:cNvCxnSpPr/>
              <p:nvPr/>
            </p:nvCxnSpPr>
            <p:spPr>
              <a:xfrm>
                <a:off x="5046396" y="712175"/>
                <a:ext cx="0" cy="353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27" name="Google Shape;1127;p48"/>
          <p:cNvGrpSpPr/>
          <p:nvPr/>
        </p:nvGrpSpPr>
        <p:grpSpPr>
          <a:xfrm>
            <a:off x="1075024" y="2616028"/>
            <a:ext cx="1081611" cy="1083828"/>
            <a:chOff x="1200100" y="2959772"/>
            <a:chExt cx="791230" cy="792793"/>
          </a:xfrm>
        </p:grpSpPr>
        <p:sp>
          <p:nvSpPr>
            <p:cNvPr id="1128" name="Google Shape;1128;p48"/>
            <p:cNvSpPr/>
            <p:nvPr/>
          </p:nvSpPr>
          <p:spPr>
            <a:xfrm>
              <a:off x="1593763" y="2959772"/>
              <a:ext cx="397566" cy="397542"/>
            </a:xfrm>
            <a:custGeom>
              <a:avLst/>
              <a:gdLst/>
              <a:ahLst/>
              <a:cxnLst/>
              <a:rect l="l" t="t" r="r" b="b"/>
              <a:pathLst>
                <a:path w="9514" h="9514" extrusionOk="0">
                  <a:moveTo>
                    <a:pt x="9514" y="0"/>
                  </a:moveTo>
                  <a:cubicBezTo>
                    <a:pt x="4255" y="0"/>
                    <a:pt x="0" y="4255"/>
                    <a:pt x="0" y="9514"/>
                  </a:cubicBezTo>
                  <a:lnTo>
                    <a:pt x="9514" y="9514"/>
                  </a:lnTo>
                  <a:lnTo>
                    <a:pt x="95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200100" y="3353686"/>
              <a:ext cx="398862" cy="39888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2819375" y="1478162"/>
            <a:ext cx="1057050" cy="1057800"/>
            <a:chOff x="2027375" y="1011125"/>
            <a:chExt cx="1057050" cy="1057800"/>
          </a:xfrm>
        </p:grpSpPr>
        <p:sp>
          <p:nvSpPr>
            <p:cNvPr id="1131" name="Google Shape;1131;p48"/>
            <p:cNvSpPr/>
            <p:nvPr/>
          </p:nvSpPr>
          <p:spPr>
            <a:xfrm>
              <a:off x="2027375" y="1011125"/>
              <a:ext cx="1057050" cy="1057800"/>
            </a:xfrm>
            <a:custGeom>
              <a:avLst/>
              <a:gdLst/>
              <a:ahLst/>
              <a:cxnLst/>
              <a:rect l="l" t="t" r="r" b="b"/>
              <a:pathLst>
                <a:path w="42282" h="42312" extrusionOk="0">
                  <a:moveTo>
                    <a:pt x="1" y="1"/>
                  </a:moveTo>
                  <a:lnTo>
                    <a:pt x="1" y="42311"/>
                  </a:lnTo>
                  <a:lnTo>
                    <a:pt x="42281" y="42311"/>
                  </a:lnTo>
                  <a:lnTo>
                    <a:pt x="4228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8"/>
            <p:cNvGrpSpPr/>
            <p:nvPr/>
          </p:nvGrpSpPr>
          <p:grpSpPr>
            <a:xfrm>
              <a:off x="2170250" y="1172696"/>
              <a:ext cx="772075" cy="772825"/>
              <a:chOff x="5119675" y="1446071"/>
              <a:chExt cx="772075" cy="772825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5505700" y="1446071"/>
                <a:ext cx="25" cy="7728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0913" fill="none" extrusionOk="0">
                    <a:moveTo>
                      <a:pt x="0" y="0"/>
                    </a:moveTo>
                    <a:lnTo>
                      <a:pt x="0" y="30912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1"/>
                    </a:moveTo>
                    <a:lnTo>
                      <a:pt x="1" y="2185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5119675" y="1832846"/>
                <a:ext cx="77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83" h="1" fill="none" extrusionOk="0">
                    <a:moveTo>
                      <a:pt x="30882" y="0"/>
                    </a:moveTo>
                    <a:lnTo>
                      <a:pt x="0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5232125" y="1559271"/>
                <a:ext cx="546400" cy="54640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21856" fill="none" extrusionOk="0">
                    <a:moveTo>
                      <a:pt x="21855" y="21855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5364350" y="1472646"/>
                <a:ext cx="2827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1308" h="28786" fill="none" extrusionOk="0">
                    <a:moveTo>
                      <a:pt x="11308" y="1"/>
                    </a:moveTo>
                    <a:lnTo>
                      <a:pt x="0" y="28785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151575" y="1677821"/>
                <a:ext cx="707500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28300" h="12342" fill="none" extrusionOk="0">
                    <a:moveTo>
                      <a:pt x="28299" y="1"/>
                    </a:moveTo>
                    <a:lnTo>
                      <a:pt x="1" y="1234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146250" y="1691496"/>
                <a:ext cx="71890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1278" fill="none" extrusionOk="0">
                    <a:moveTo>
                      <a:pt x="28755" y="11278"/>
                    </a:moveTo>
                    <a:lnTo>
                      <a:pt x="1" y="1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351425" y="1478746"/>
                <a:ext cx="309300" cy="707475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28299" fill="none" extrusionOk="0">
                    <a:moveTo>
                      <a:pt x="12372" y="28298"/>
                    </a:moveTo>
                    <a:lnTo>
                      <a:pt x="1" y="0"/>
                    </a:lnTo>
                  </a:path>
                </a:pathLst>
              </a:custGeom>
              <a:noFill/>
              <a:ln w="1900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88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"/>
          <p:cNvSpPr txBox="1">
            <a:spLocks noGrp="1"/>
          </p:cNvSpPr>
          <p:nvPr>
            <p:ph type="subTitle" idx="1"/>
          </p:nvPr>
        </p:nvSpPr>
        <p:spPr>
          <a:xfrm>
            <a:off x="1697338" y="29041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REPRESENTATION</a:t>
            </a:r>
            <a:endParaRPr dirty="0"/>
          </a:p>
        </p:txBody>
      </p:sp>
      <p:sp>
        <p:nvSpPr>
          <p:cNvPr id="1066" name="Google Shape;1066;p46"/>
          <p:cNvSpPr txBox="1">
            <a:spLocks noGrp="1"/>
          </p:cNvSpPr>
          <p:nvPr>
            <p:ph type="subTitle" idx="2"/>
          </p:nvPr>
        </p:nvSpPr>
        <p:spPr>
          <a:xfrm>
            <a:off x="1697326" y="3335850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Text representation using TF-IDF and Bag of Words</a:t>
            </a:r>
          </a:p>
        </p:txBody>
      </p:sp>
      <p:sp>
        <p:nvSpPr>
          <p:cNvPr id="1067" name="Google Shape;1067;p46"/>
          <p:cNvSpPr txBox="1">
            <a:spLocks noGrp="1"/>
          </p:cNvSpPr>
          <p:nvPr>
            <p:ph type="subTitle" idx="3"/>
          </p:nvPr>
        </p:nvSpPr>
        <p:spPr>
          <a:xfrm>
            <a:off x="5510368" y="290345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1068" name="Google Shape;1068;p46"/>
          <p:cNvSpPr txBox="1">
            <a:spLocks noGrp="1"/>
          </p:cNvSpPr>
          <p:nvPr>
            <p:ph type="subTitle" idx="4"/>
          </p:nvPr>
        </p:nvSpPr>
        <p:spPr>
          <a:xfrm>
            <a:off x="5510350" y="3335232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Performance evaluation of the classifiers</a:t>
            </a:r>
          </a:p>
        </p:txBody>
      </p:sp>
      <p:sp>
        <p:nvSpPr>
          <p:cNvPr id="1069" name="Google Shape;1069;p46"/>
          <p:cNvSpPr txBox="1">
            <a:spLocks noGrp="1"/>
          </p:cNvSpPr>
          <p:nvPr>
            <p:ph type="subTitle" idx="6"/>
          </p:nvPr>
        </p:nvSpPr>
        <p:spPr>
          <a:xfrm>
            <a:off x="1697186" y="1597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070" name="Google Shape;1070;p46"/>
          <p:cNvSpPr txBox="1">
            <a:spLocks noGrp="1"/>
          </p:cNvSpPr>
          <p:nvPr>
            <p:ph type="subTitle" idx="7"/>
          </p:nvPr>
        </p:nvSpPr>
        <p:spPr>
          <a:xfrm>
            <a:off x="1697174" y="2029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Text pre-processing: tokenization, stop words removal, lemmatization, etc.</a:t>
            </a:r>
            <a:endParaRPr sz="1200" dirty="0"/>
          </a:p>
        </p:txBody>
      </p:sp>
      <p:sp>
        <p:nvSpPr>
          <p:cNvPr id="1071" name="Google Shape;1071;p46"/>
          <p:cNvSpPr txBox="1">
            <a:spLocks noGrp="1"/>
          </p:cNvSpPr>
          <p:nvPr>
            <p:ph type="subTitle" idx="9"/>
          </p:nvPr>
        </p:nvSpPr>
        <p:spPr>
          <a:xfrm>
            <a:off x="5508796" y="1602700"/>
            <a:ext cx="2790000" cy="4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1072" name="Google Shape;1072;p46"/>
          <p:cNvSpPr txBox="1">
            <a:spLocks noGrp="1"/>
          </p:cNvSpPr>
          <p:nvPr>
            <p:ph type="subTitle" idx="13"/>
          </p:nvPr>
        </p:nvSpPr>
        <p:spPr>
          <a:xfrm>
            <a:off x="5508774" y="2034251"/>
            <a:ext cx="27900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Training of some classifiers on the two obtained representations</a:t>
            </a:r>
          </a:p>
        </p:txBody>
      </p:sp>
      <p:sp>
        <p:nvSpPr>
          <p:cNvPr id="1073" name="Google Shape;1073;p46"/>
          <p:cNvSpPr txBox="1">
            <a:spLocks noGrp="1"/>
          </p:cNvSpPr>
          <p:nvPr>
            <p:ph type="title" idx="15"/>
          </p:nvPr>
        </p:nvSpPr>
        <p:spPr>
          <a:xfrm>
            <a:off x="720000" y="525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CLASSIFICATION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074" name="Google Shape;1074;p46"/>
          <p:cNvGrpSpPr/>
          <p:nvPr/>
        </p:nvGrpSpPr>
        <p:grpSpPr>
          <a:xfrm>
            <a:off x="8038754" y="4042861"/>
            <a:ext cx="784282" cy="782824"/>
            <a:chOff x="1683425" y="1404575"/>
            <a:chExt cx="819950" cy="818425"/>
          </a:xfrm>
        </p:grpSpPr>
        <p:sp>
          <p:nvSpPr>
            <p:cNvPr id="1075" name="Google Shape;1075;p46"/>
            <p:cNvSpPr/>
            <p:nvPr/>
          </p:nvSpPr>
          <p:spPr>
            <a:xfrm>
              <a:off x="2019300" y="1404575"/>
              <a:ext cx="148200" cy="409600"/>
            </a:xfrm>
            <a:custGeom>
              <a:avLst/>
              <a:gdLst/>
              <a:ahLst/>
              <a:cxnLst/>
              <a:rect l="l" t="t" r="r" b="b"/>
              <a:pathLst>
                <a:path w="5928" h="16384" extrusionOk="0">
                  <a:moveTo>
                    <a:pt x="2949" y="0"/>
                  </a:moveTo>
                  <a:cubicBezTo>
                    <a:pt x="1308" y="0"/>
                    <a:pt x="1" y="1550"/>
                    <a:pt x="1" y="5198"/>
                  </a:cubicBezTo>
                  <a:cubicBezTo>
                    <a:pt x="1" y="8815"/>
                    <a:pt x="2949" y="16383"/>
                    <a:pt x="2949" y="16383"/>
                  </a:cubicBezTo>
                  <a:cubicBezTo>
                    <a:pt x="2949" y="16383"/>
                    <a:pt x="5928" y="8845"/>
                    <a:pt x="5928" y="5198"/>
                  </a:cubicBezTo>
                  <a:cubicBezTo>
                    <a:pt x="5928" y="1550"/>
                    <a:pt x="4590" y="0"/>
                    <a:pt x="2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09377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9937" y="1"/>
                  </a:moveTo>
                  <a:cubicBezTo>
                    <a:pt x="8834" y="1"/>
                    <a:pt x="7447" y="666"/>
                    <a:pt x="5836" y="2277"/>
                  </a:cubicBezTo>
                  <a:cubicBezTo>
                    <a:pt x="3253" y="4830"/>
                    <a:pt x="0" y="12277"/>
                    <a:pt x="0" y="12277"/>
                  </a:cubicBezTo>
                  <a:cubicBezTo>
                    <a:pt x="0" y="12277"/>
                    <a:pt x="7417" y="9025"/>
                    <a:pt x="10000" y="6441"/>
                  </a:cubicBezTo>
                  <a:cubicBezTo>
                    <a:pt x="12554" y="3858"/>
                    <a:pt x="12736" y="1852"/>
                    <a:pt x="11611" y="666"/>
                  </a:cubicBezTo>
                  <a:cubicBezTo>
                    <a:pt x="11165" y="243"/>
                    <a:pt x="10603" y="1"/>
                    <a:pt x="9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094525" y="1739675"/>
              <a:ext cx="408850" cy="148200"/>
            </a:xfrm>
            <a:custGeom>
              <a:avLst/>
              <a:gdLst/>
              <a:ahLst/>
              <a:cxnLst/>
              <a:rect l="l" t="t" r="r" b="b"/>
              <a:pathLst>
                <a:path w="16354" h="5928" extrusionOk="0">
                  <a:moveTo>
                    <a:pt x="11156" y="1"/>
                  </a:moveTo>
                  <a:cubicBezTo>
                    <a:pt x="7539" y="1"/>
                    <a:pt x="1" y="2949"/>
                    <a:pt x="1" y="2949"/>
                  </a:cubicBezTo>
                  <a:cubicBezTo>
                    <a:pt x="1" y="2949"/>
                    <a:pt x="7508" y="5928"/>
                    <a:pt x="11156" y="5928"/>
                  </a:cubicBezTo>
                  <a:cubicBezTo>
                    <a:pt x="14773" y="5928"/>
                    <a:pt x="16354" y="4590"/>
                    <a:pt x="16354" y="2949"/>
                  </a:cubicBezTo>
                  <a:cubicBezTo>
                    <a:pt x="16354" y="1338"/>
                    <a:pt x="14803" y="1"/>
                    <a:pt x="1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093775" y="181337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0" y="1"/>
                  </a:moveTo>
                  <a:cubicBezTo>
                    <a:pt x="0" y="1"/>
                    <a:pt x="3253" y="7418"/>
                    <a:pt x="5836" y="10001"/>
                  </a:cubicBezTo>
                  <a:cubicBezTo>
                    <a:pt x="7429" y="11612"/>
                    <a:pt x="8820" y="12278"/>
                    <a:pt x="9929" y="12278"/>
                  </a:cubicBezTo>
                  <a:cubicBezTo>
                    <a:pt x="10599" y="12278"/>
                    <a:pt x="11165" y="12035"/>
                    <a:pt x="11611" y="11612"/>
                  </a:cubicBezTo>
                  <a:cubicBezTo>
                    <a:pt x="12736" y="10427"/>
                    <a:pt x="12584" y="8421"/>
                    <a:pt x="10000" y="5837"/>
                  </a:cubicBezTo>
                  <a:cubicBezTo>
                    <a:pt x="7447" y="3253"/>
                    <a:pt x="1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020050" y="1814150"/>
              <a:ext cx="148225" cy="408850"/>
            </a:xfrm>
            <a:custGeom>
              <a:avLst/>
              <a:gdLst/>
              <a:ahLst/>
              <a:cxnLst/>
              <a:rect l="l" t="t" r="r" b="b"/>
              <a:pathLst>
                <a:path w="5929" h="16354" extrusionOk="0">
                  <a:moveTo>
                    <a:pt x="2980" y="0"/>
                  </a:moveTo>
                  <a:cubicBezTo>
                    <a:pt x="2980" y="0"/>
                    <a:pt x="1" y="7508"/>
                    <a:pt x="1" y="11156"/>
                  </a:cubicBezTo>
                  <a:cubicBezTo>
                    <a:pt x="1" y="14803"/>
                    <a:pt x="1338" y="16353"/>
                    <a:pt x="2980" y="16353"/>
                  </a:cubicBezTo>
                  <a:cubicBezTo>
                    <a:pt x="4591" y="16353"/>
                    <a:pt x="5928" y="14803"/>
                    <a:pt x="5928" y="11156"/>
                  </a:cubicBezTo>
                  <a:cubicBezTo>
                    <a:pt x="5928" y="7538"/>
                    <a:pt x="2980" y="0"/>
                    <a:pt x="298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775375" y="1813375"/>
              <a:ext cx="317650" cy="306950"/>
            </a:xfrm>
            <a:custGeom>
              <a:avLst/>
              <a:gdLst/>
              <a:ahLst/>
              <a:cxnLst/>
              <a:rect l="l" t="t" r="r" b="b"/>
              <a:pathLst>
                <a:path w="12706" h="12278" extrusionOk="0">
                  <a:moveTo>
                    <a:pt x="12706" y="1"/>
                  </a:moveTo>
                  <a:lnTo>
                    <a:pt x="12706" y="1"/>
                  </a:lnTo>
                  <a:cubicBezTo>
                    <a:pt x="12706" y="1"/>
                    <a:pt x="5320" y="3253"/>
                    <a:pt x="2736" y="5837"/>
                  </a:cubicBezTo>
                  <a:cubicBezTo>
                    <a:pt x="183" y="8421"/>
                    <a:pt x="1" y="10427"/>
                    <a:pt x="1125" y="11612"/>
                  </a:cubicBezTo>
                  <a:cubicBezTo>
                    <a:pt x="1571" y="12035"/>
                    <a:pt x="2134" y="12278"/>
                    <a:pt x="2800" y="12278"/>
                  </a:cubicBezTo>
                  <a:cubicBezTo>
                    <a:pt x="3903" y="12278"/>
                    <a:pt x="5289" y="11612"/>
                    <a:pt x="6900" y="10001"/>
                  </a:cubicBezTo>
                  <a:cubicBezTo>
                    <a:pt x="9484" y="7448"/>
                    <a:pt x="12706" y="1"/>
                    <a:pt x="127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683425" y="1739675"/>
              <a:ext cx="409600" cy="148200"/>
            </a:xfrm>
            <a:custGeom>
              <a:avLst/>
              <a:gdLst/>
              <a:ahLst/>
              <a:cxnLst/>
              <a:rect l="l" t="t" r="r" b="b"/>
              <a:pathLst>
                <a:path w="16384" h="5928" extrusionOk="0">
                  <a:moveTo>
                    <a:pt x="5229" y="1"/>
                  </a:moveTo>
                  <a:cubicBezTo>
                    <a:pt x="1612" y="1"/>
                    <a:pt x="1" y="1338"/>
                    <a:pt x="31" y="2979"/>
                  </a:cubicBezTo>
                  <a:cubicBezTo>
                    <a:pt x="31" y="4590"/>
                    <a:pt x="1581" y="5928"/>
                    <a:pt x="5229" y="5928"/>
                  </a:cubicBezTo>
                  <a:cubicBezTo>
                    <a:pt x="8846" y="5928"/>
                    <a:pt x="16384" y="2979"/>
                    <a:pt x="16384" y="2979"/>
                  </a:cubicBezTo>
                  <a:cubicBezTo>
                    <a:pt x="16384" y="2979"/>
                    <a:pt x="8876" y="1"/>
                    <a:pt x="5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76125" y="1507225"/>
              <a:ext cx="318425" cy="306950"/>
            </a:xfrm>
            <a:custGeom>
              <a:avLst/>
              <a:gdLst/>
              <a:ahLst/>
              <a:cxnLst/>
              <a:rect l="l" t="t" r="r" b="b"/>
              <a:pathLst>
                <a:path w="12737" h="12278" extrusionOk="0">
                  <a:moveTo>
                    <a:pt x="2787" y="1"/>
                  </a:moveTo>
                  <a:cubicBezTo>
                    <a:pt x="2120" y="1"/>
                    <a:pt x="1560" y="243"/>
                    <a:pt x="1126" y="666"/>
                  </a:cubicBezTo>
                  <a:cubicBezTo>
                    <a:pt x="1" y="1852"/>
                    <a:pt x="153" y="3858"/>
                    <a:pt x="2737" y="6441"/>
                  </a:cubicBezTo>
                  <a:cubicBezTo>
                    <a:pt x="5290" y="9025"/>
                    <a:pt x="12737" y="12277"/>
                    <a:pt x="12737" y="12277"/>
                  </a:cubicBezTo>
                  <a:cubicBezTo>
                    <a:pt x="12737" y="12277"/>
                    <a:pt x="9484" y="4861"/>
                    <a:pt x="6901" y="2277"/>
                  </a:cubicBezTo>
                  <a:cubicBezTo>
                    <a:pt x="5290" y="666"/>
                    <a:pt x="3891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21932" y="538429"/>
            <a:ext cx="937083" cy="937083"/>
            <a:chOff x="6083975" y="2384075"/>
            <a:chExt cx="476475" cy="476475"/>
          </a:xfrm>
        </p:grpSpPr>
        <p:sp>
          <p:nvSpPr>
            <p:cNvPr id="1084" name="Google Shape;1084;p46"/>
            <p:cNvSpPr/>
            <p:nvPr/>
          </p:nvSpPr>
          <p:spPr>
            <a:xfrm>
              <a:off x="6308125" y="2384075"/>
              <a:ext cx="237875" cy="237850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5" y="0"/>
                  </a:moveTo>
                  <a:cubicBezTo>
                    <a:pt x="4256" y="0"/>
                    <a:pt x="1" y="4255"/>
                    <a:pt x="1" y="9514"/>
                  </a:cubicBezTo>
                  <a:lnTo>
                    <a:pt x="9515" y="9514"/>
                  </a:lnTo>
                  <a:lnTo>
                    <a:pt x="9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321825" y="2608225"/>
              <a:ext cx="238625" cy="237875"/>
            </a:xfrm>
            <a:custGeom>
              <a:avLst/>
              <a:gdLst/>
              <a:ahLst/>
              <a:cxnLst/>
              <a:rect l="l" t="t" r="r" b="b"/>
              <a:pathLst>
                <a:path w="9545" h="9515" extrusionOk="0">
                  <a:moveTo>
                    <a:pt x="0" y="1"/>
                  </a:moveTo>
                  <a:lnTo>
                    <a:pt x="0" y="9515"/>
                  </a:lnTo>
                  <a:lnTo>
                    <a:pt x="9544" y="9515"/>
                  </a:lnTo>
                  <a:cubicBezTo>
                    <a:pt x="9544" y="4256"/>
                    <a:pt x="5289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097650" y="2621900"/>
              <a:ext cx="238625" cy="238650"/>
            </a:xfrm>
            <a:custGeom>
              <a:avLst/>
              <a:gdLst/>
              <a:ahLst/>
              <a:cxnLst/>
              <a:rect l="l" t="t" r="r" b="b"/>
              <a:pathLst>
                <a:path w="9545" h="9546" extrusionOk="0">
                  <a:moveTo>
                    <a:pt x="0" y="1"/>
                  </a:moveTo>
                  <a:lnTo>
                    <a:pt x="0" y="9545"/>
                  </a:lnTo>
                  <a:cubicBezTo>
                    <a:pt x="5289" y="9545"/>
                    <a:pt x="9545" y="5290"/>
                    <a:pt x="95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3000">
                  <a:srgbClr val="C9A2C6"/>
                </a:gs>
                <a:gs pos="87000">
                  <a:srgbClr val="9984D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083975" y="2396975"/>
              <a:ext cx="237850" cy="238625"/>
            </a:xfrm>
            <a:custGeom>
              <a:avLst/>
              <a:gdLst/>
              <a:ahLst/>
              <a:cxnLst/>
              <a:rect l="l" t="t" r="r" b="b"/>
              <a:pathLst>
                <a:path w="9514" h="9545" extrusionOk="0">
                  <a:moveTo>
                    <a:pt x="0" y="1"/>
                  </a:moveTo>
                  <a:cubicBezTo>
                    <a:pt x="0" y="5290"/>
                    <a:pt x="4256" y="9545"/>
                    <a:pt x="9514" y="9545"/>
                  </a:cubicBezTo>
                  <a:lnTo>
                    <a:pt x="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 txBox="1">
            <a:spLocks noGrp="1"/>
          </p:cNvSpPr>
          <p:nvPr>
            <p:ph type="title"/>
          </p:nvPr>
        </p:nvSpPr>
        <p:spPr>
          <a:xfrm>
            <a:off x="848238" y="2903501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89" name="Google Shape;1089;p46"/>
          <p:cNvSpPr txBox="1">
            <a:spLocks noGrp="1"/>
          </p:cNvSpPr>
          <p:nvPr>
            <p:ph type="title" idx="5"/>
          </p:nvPr>
        </p:nvSpPr>
        <p:spPr>
          <a:xfrm>
            <a:off x="4659043" y="2903463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title" idx="8"/>
          </p:nvPr>
        </p:nvSpPr>
        <p:spPr>
          <a:xfrm>
            <a:off x="848231" y="1597706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1" name="Google Shape;1091;p46"/>
          <p:cNvSpPr txBox="1">
            <a:spLocks noGrp="1"/>
          </p:cNvSpPr>
          <p:nvPr>
            <p:ph type="title" idx="14"/>
          </p:nvPr>
        </p:nvSpPr>
        <p:spPr>
          <a:xfrm>
            <a:off x="4659037" y="1602099"/>
            <a:ext cx="8511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l Control Consulting Toolkit by Slidesgo">
  <a:themeElements>
    <a:clrScheme name="Simple Light">
      <a:dk1>
        <a:srgbClr val="212222"/>
      </a:dk1>
      <a:lt1>
        <a:srgbClr val="FFFFFF"/>
      </a:lt1>
      <a:dk2>
        <a:srgbClr val="3949E8"/>
      </a:dk2>
      <a:lt2>
        <a:srgbClr val="F9BFBA"/>
      </a:lt2>
      <a:accent1>
        <a:srgbClr val="B4A7D6"/>
      </a:accent1>
      <a:accent2>
        <a:srgbClr val="8E7CC3"/>
      </a:accent2>
      <a:accent3>
        <a:srgbClr val="692BC9"/>
      </a:accent3>
      <a:accent4>
        <a:srgbClr val="FB7E8A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1139</Words>
  <Application>Microsoft Macintosh PowerPoint</Application>
  <PresentationFormat>Presentazione su schermo (16:9)</PresentationFormat>
  <Paragraphs>231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0" baseType="lpstr">
      <vt:lpstr>Assistant</vt:lpstr>
      <vt:lpstr>Anek Latin</vt:lpstr>
      <vt:lpstr>Gilda Display</vt:lpstr>
      <vt:lpstr>Arial</vt:lpstr>
      <vt:lpstr>Roboto Condensed Light</vt:lpstr>
      <vt:lpstr>Montserrat</vt:lpstr>
      <vt:lpstr>Passion One</vt:lpstr>
      <vt:lpstr>Internal Control Consulting Toolkit by Slidesgo</vt:lpstr>
      <vt:lpstr>Text Mining Project</vt:lpstr>
      <vt:lpstr>Project details</vt:lpstr>
      <vt:lpstr>Project details</vt:lpstr>
      <vt:lpstr>Dataset</vt:lpstr>
      <vt:lpstr>Dataset</vt:lpstr>
      <vt:lpstr>Data exploration</vt:lpstr>
      <vt:lpstr>Classification</vt:lpstr>
      <vt:lpstr>Classification task</vt:lpstr>
      <vt:lpstr>CLASSIFICATION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Clustering</vt:lpstr>
      <vt:lpstr>Clustering task</vt:lpstr>
      <vt:lpstr>CLUSTERING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ALTERNATIVE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Text Mining</dc:title>
  <cp:lastModifiedBy>r.agazzi2@campus.unimib.it</cp:lastModifiedBy>
  <cp:revision>7</cp:revision>
  <dcterms:modified xsi:type="dcterms:W3CDTF">2023-02-03T20:46:58Z</dcterms:modified>
</cp:coreProperties>
</file>