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4"/>
  </p:notesMasterIdLst>
  <p:sldIdLst>
    <p:sldId id="256" r:id="rId2"/>
    <p:sldId id="328" r:id="rId3"/>
    <p:sldId id="260" r:id="rId4"/>
    <p:sldId id="259" r:id="rId5"/>
    <p:sldId id="329" r:id="rId6"/>
    <p:sldId id="330" r:id="rId7"/>
    <p:sldId id="331" r:id="rId8"/>
    <p:sldId id="338" r:id="rId9"/>
    <p:sldId id="258" r:id="rId10"/>
    <p:sldId id="308" r:id="rId11"/>
    <p:sldId id="332" r:id="rId12"/>
    <p:sldId id="333" r:id="rId13"/>
    <p:sldId id="334" r:id="rId14"/>
    <p:sldId id="335" r:id="rId15"/>
    <p:sldId id="336" r:id="rId16"/>
    <p:sldId id="337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7" r:id="rId25"/>
    <p:sldId id="348" r:id="rId26"/>
    <p:sldId id="349" r:id="rId27"/>
    <p:sldId id="346" r:id="rId28"/>
    <p:sldId id="350" r:id="rId29"/>
    <p:sldId id="351" r:id="rId30"/>
    <p:sldId id="352" r:id="rId31"/>
    <p:sldId id="353" r:id="rId32"/>
    <p:sldId id="307" r:id="rId33"/>
  </p:sldIdLst>
  <p:sldSz cx="9144000" cy="5143500" type="screen16x9"/>
  <p:notesSz cx="6858000" cy="9144000"/>
  <p:embeddedFontLst>
    <p:embeddedFont>
      <p:font typeface="Anek Latin" panose="020B0604020202020204" charset="0"/>
      <p:regular r:id="rId35"/>
      <p:bold r:id="rId36"/>
    </p:embeddedFont>
    <p:embeddedFont>
      <p:font typeface="Assistant" panose="020B0604020202020204" pitchFamily="2" charset="-79"/>
      <p:regular r:id="rId37"/>
      <p:bold r:id="rId38"/>
    </p:embeddedFont>
    <p:embeddedFont>
      <p:font typeface="Gilda Display" panose="020B0604020202020204" charset="0"/>
      <p:regular r:id="rId39"/>
    </p:embeddedFont>
    <p:embeddedFont>
      <p:font typeface="Montserrat" panose="020B0604020202020204" pitchFamily="2" charset="0"/>
      <p:regular r:id="rId40"/>
      <p:bold r:id="rId41"/>
      <p:italic r:id="rId42"/>
      <p:boldItalic r:id="rId43"/>
    </p:embeddedFont>
    <p:embeddedFont>
      <p:font typeface="Passion One" panose="020B0604020202020204" charset="0"/>
      <p:regular r:id="rId44"/>
      <p:bold r:id="rId45"/>
    </p:embeddedFont>
    <p:embeddedFont>
      <p:font typeface="Roboto Condensed Light" panose="020B0604020202020204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222"/>
    <a:srgbClr val="3A4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37A3E3-71DD-40CB-B4DC-6FED39CE4359}">
  <a:tblStyle styleId="{ED37A3E3-71DD-40CB-B4DC-6FED39CE43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87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95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5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013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2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87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1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9a6d56c7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9a6d56c7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6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11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09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15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8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642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6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307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9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668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24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12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10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db4dd54edc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db4dd54edc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7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03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4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8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9a6d56c7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9a6d56c7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86250"/>
            <a:ext cx="4966800" cy="210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807100"/>
            <a:ext cx="4589100" cy="3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39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920" name="Google Shape;920;p3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21" name="Google Shape;921;p3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3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3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3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3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3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28" name="Google Shape;928;p3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3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3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3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3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3" name="Google Shape;933;p39"/>
          <p:cNvGrpSpPr/>
          <p:nvPr/>
        </p:nvGrpSpPr>
        <p:grpSpPr>
          <a:xfrm>
            <a:off x="-675521" y="-661898"/>
            <a:ext cx="3697846" cy="3337747"/>
            <a:chOff x="1740732" y="712175"/>
            <a:chExt cx="4287854" cy="3870300"/>
          </a:xfrm>
        </p:grpSpPr>
        <p:grpSp>
          <p:nvGrpSpPr>
            <p:cNvPr id="934" name="Google Shape;934;p3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35" name="Google Shape;935;p3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3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3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3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3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1" name="Google Shape;941;p3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42" name="Google Shape;942;p3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7" name="Google Shape;947;p39"/>
          <p:cNvGrpSpPr/>
          <p:nvPr/>
        </p:nvGrpSpPr>
        <p:grpSpPr>
          <a:xfrm>
            <a:off x="548482" y="319223"/>
            <a:ext cx="1144978" cy="1142849"/>
            <a:chOff x="1683425" y="1404575"/>
            <a:chExt cx="819950" cy="818425"/>
          </a:xfrm>
        </p:grpSpPr>
        <p:sp>
          <p:nvSpPr>
            <p:cNvPr id="948" name="Google Shape;948;p39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39"/>
          <p:cNvGrpSpPr/>
          <p:nvPr/>
        </p:nvGrpSpPr>
        <p:grpSpPr>
          <a:xfrm>
            <a:off x="7693826" y="2266681"/>
            <a:ext cx="1036782" cy="1182010"/>
            <a:chOff x="5131825" y="2444850"/>
            <a:chExt cx="748525" cy="853375"/>
          </a:xfrm>
        </p:grpSpPr>
        <p:sp>
          <p:nvSpPr>
            <p:cNvPr id="957" name="Google Shape;957;p39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9"/>
          <p:cNvGrpSpPr/>
          <p:nvPr/>
        </p:nvGrpSpPr>
        <p:grpSpPr>
          <a:xfrm>
            <a:off x="7973975" y="4291363"/>
            <a:ext cx="476475" cy="476475"/>
            <a:chOff x="6083975" y="2384075"/>
            <a:chExt cx="476475" cy="476475"/>
          </a:xfrm>
        </p:grpSpPr>
        <p:sp>
          <p:nvSpPr>
            <p:cNvPr id="962" name="Google Shape;962;p39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solidFill>
          <a:schemeClr val="dk1"/>
        </a:soli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0"/>
          <p:cNvGrpSpPr/>
          <p:nvPr/>
        </p:nvGrpSpPr>
        <p:grpSpPr>
          <a:xfrm>
            <a:off x="-1290658" y="1192902"/>
            <a:ext cx="3697846" cy="3337747"/>
            <a:chOff x="1740732" y="712175"/>
            <a:chExt cx="4287854" cy="3870300"/>
          </a:xfrm>
        </p:grpSpPr>
        <p:grpSp>
          <p:nvGrpSpPr>
            <p:cNvPr id="968" name="Google Shape;968;p40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69" name="Google Shape;969;p40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40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40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40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40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40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40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76" name="Google Shape;976;p40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40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40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40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40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81" name="Google Shape;981;p40"/>
          <p:cNvGrpSpPr/>
          <p:nvPr/>
        </p:nvGrpSpPr>
        <p:grpSpPr>
          <a:xfrm>
            <a:off x="6737717" y="1192902"/>
            <a:ext cx="3697846" cy="3337747"/>
            <a:chOff x="1740732" y="712175"/>
            <a:chExt cx="4287854" cy="3870300"/>
          </a:xfrm>
        </p:grpSpPr>
        <p:grpSp>
          <p:nvGrpSpPr>
            <p:cNvPr id="982" name="Google Shape;982;p40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83" name="Google Shape;983;p40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40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40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40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40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40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40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90" name="Google Shape;990;p40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40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40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40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40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5" name="Google Shape;995;p40"/>
          <p:cNvGrpSpPr/>
          <p:nvPr/>
        </p:nvGrpSpPr>
        <p:grpSpPr>
          <a:xfrm>
            <a:off x="8038979" y="1338511"/>
            <a:ext cx="768749" cy="768749"/>
            <a:chOff x="75704" y="2675011"/>
            <a:chExt cx="768749" cy="768749"/>
          </a:xfrm>
        </p:grpSpPr>
        <p:sp>
          <p:nvSpPr>
            <p:cNvPr id="996" name="Google Shape;996;p40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13" name="Google Shape;13;p3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14" name="Google Shape;14;p3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3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3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3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3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" name="Google Shape;19;p3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20" name="Google Shape;20;p3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3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1053700" y="3168600"/>
            <a:ext cx="3841200" cy="4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assion One"/>
              <a:buChar char="■"/>
              <a:defRPr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3"/>
          <p:cNvGrpSpPr/>
          <p:nvPr/>
        </p:nvGrpSpPr>
        <p:grpSpPr>
          <a:xfrm>
            <a:off x="5319598" y="1668927"/>
            <a:ext cx="3697846" cy="3337747"/>
            <a:chOff x="1740732" y="712175"/>
            <a:chExt cx="4287854" cy="3870300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53" name="Google Shape;153;p13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3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3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3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13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" name="Google Shape;159;p13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60" name="Google Shape;160;p13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3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13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13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13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5" name="Google Shape;165;p13"/>
          <p:cNvGrpSpPr/>
          <p:nvPr/>
        </p:nvGrpSpPr>
        <p:grpSpPr>
          <a:xfrm>
            <a:off x="-1030833" y="-86323"/>
            <a:ext cx="3697846" cy="3337747"/>
            <a:chOff x="1740732" y="712175"/>
            <a:chExt cx="4287854" cy="3870300"/>
          </a:xfrm>
        </p:grpSpPr>
        <p:grpSp>
          <p:nvGrpSpPr>
            <p:cNvPr id="166" name="Google Shape;166;p13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67" name="Google Shape;167;p13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3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3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3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3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3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3" name="Google Shape;173;p13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74" name="Google Shape;174;p13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13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3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hasCustomPrompt="1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5" hasCustomPrompt="1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8" hasCustomPrompt="1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1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6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833" name="Google Shape;833;p3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34" name="Google Shape;834;p3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3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3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3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3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3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0" name="Google Shape;840;p3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41" name="Google Shape;841;p3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3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3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3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3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6" name="Google Shape;846;p36"/>
          <p:cNvSpPr txBox="1">
            <a:spLocks noGrp="1"/>
          </p:cNvSpPr>
          <p:nvPr>
            <p:ph type="title"/>
          </p:nvPr>
        </p:nvSpPr>
        <p:spPr>
          <a:xfrm>
            <a:off x="735189" y="879128"/>
            <a:ext cx="6199500" cy="11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36"/>
          <p:cNvSpPr txBox="1"/>
          <p:nvPr/>
        </p:nvSpPr>
        <p:spPr>
          <a:xfrm>
            <a:off x="720000" y="4343400"/>
            <a:ext cx="6974100" cy="3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8" name="Google Shape;848;p36"/>
          <p:cNvSpPr txBox="1">
            <a:spLocks noGrp="1"/>
          </p:cNvSpPr>
          <p:nvPr>
            <p:ph type="subTitle" idx="1"/>
          </p:nvPr>
        </p:nvSpPr>
        <p:spPr>
          <a:xfrm>
            <a:off x="731475" y="1983425"/>
            <a:ext cx="3473700" cy="131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36"/>
          <p:cNvSpPr txBox="1">
            <a:spLocks noGrp="1"/>
          </p:cNvSpPr>
          <p:nvPr>
            <p:ph type="subTitle" idx="2"/>
          </p:nvPr>
        </p:nvSpPr>
        <p:spPr>
          <a:xfrm>
            <a:off x="827549" y="3942925"/>
            <a:ext cx="3377400" cy="29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7"/>
          <p:cNvGrpSpPr/>
          <p:nvPr/>
        </p:nvGrpSpPr>
        <p:grpSpPr>
          <a:xfrm rot="10800000" flipH="1">
            <a:off x="5624398" y="-86323"/>
            <a:ext cx="3697846" cy="3337747"/>
            <a:chOff x="1740732" y="712175"/>
            <a:chExt cx="4287854" cy="3870300"/>
          </a:xfrm>
        </p:grpSpPr>
        <p:grpSp>
          <p:nvGrpSpPr>
            <p:cNvPr id="852" name="Google Shape;852;p37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53" name="Google Shape;853;p37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37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37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37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37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37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9" name="Google Shape;859;p37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60" name="Google Shape;860;p37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37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37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37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37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5" name="Google Shape;865;p37"/>
          <p:cNvGrpSpPr/>
          <p:nvPr/>
        </p:nvGrpSpPr>
        <p:grpSpPr>
          <a:xfrm rot="10800000" flipH="1">
            <a:off x="-726033" y="1668927"/>
            <a:ext cx="3697846" cy="3337747"/>
            <a:chOff x="1740732" y="712175"/>
            <a:chExt cx="4287854" cy="3870300"/>
          </a:xfrm>
        </p:grpSpPr>
        <p:grpSp>
          <p:nvGrpSpPr>
            <p:cNvPr id="866" name="Google Shape;866;p37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67" name="Google Shape;867;p37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37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37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37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37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37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3" name="Google Shape;873;p37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74" name="Google Shape;874;p37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37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37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7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37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79" name="Google Shape;879;p37"/>
          <p:cNvGrpSpPr/>
          <p:nvPr/>
        </p:nvGrpSpPr>
        <p:grpSpPr>
          <a:xfrm>
            <a:off x="467559" y="3958882"/>
            <a:ext cx="862952" cy="863121"/>
            <a:chOff x="343438" y="998376"/>
            <a:chExt cx="747921" cy="747939"/>
          </a:xfrm>
        </p:grpSpPr>
        <p:sp>
          <p:nvSpPr>
            <p:cNvPr id="880" name="Google Shape;880;p37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8036120" y="162026"/>
            <a:ext cx="949110" cy="949110"/>
            <a:chOff x="5767154" y="1918579"/>
            <a:chExt cx="1379119" cy="1379119"/>
          </a:xfrm>
        </p:grpSpPr>
        <p:sp>
          <p:nvSpPr>
            <p:cNvPr id="885" name="Google Shape;885;p37"/>
            <p:cNvSpPr/>
            <p:nvPr/>
          </p:nvSpPr>
          <p:spPr>
            <a:xfrm flipH="1">
              <a:off x="5767154" y="1918579"/>
              <a:ext cx="1379119" cy="1379119"/>
            </a:xfrm>
            <a:custGeom>
              <a:avLst/>
              <a:gdLst/>
              <a:ahLst/>
              <a:cxnLst/>
              <a:rect l="l" t="t" r="r" b="b"/>
              <a:pathLst>
                <a:path w="26406" h="26406" extrusionOk="0">
                  <a:moveTo>
                    <a:pt x="0" y="1"/>
                  </a:moveTo>
                  <a:lnTo>
                    <a:pt x="0" y="26406"/>
                  </a:lnTo>
                  <a:cubicBezTo>
                    <a:pt x="14576" y="26406"/>
                    <a:pt x="26405" y="14576"/>
                    <a:pt x="264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 flipH="1">
              <a:off x="5861574" y="2606265"/>
              <a:ext cx="659529" cy="601974"/>
            </a:xfrm>
            <a:custGeom>
              <a:avLst/>
              <a:gdLst/>
              <a:ahLst/>
              <a:cxnLst/>
              <a:rect l="l" t="t" r="r" b="b"/>
              <a:pathLst>
                <a:path w="12628" h="11526" extrusionOk="0">
                  <a:moveTo>
                    <a:pt x="6314" y="1"/>
                  </a:moveTo>
                  <a:cubicBezTo>
                    <a:pt x="4841" y="1"/>
                    <a:pt x="3369" y="564"/>
                    <a:pt x="2254" y="1691"/>
                  </a:cubicBezTo>
                  <a:cubicBezTo>
                    <a:pt x="1" y="3944"/>
                    <a:pt x="1" y="7582"/>
                    <a:pt x="2254" y="9835"/>
                  </a:cubicBezTo>
                  <a:cubicBezTo>
                    <a:pt x="3369" y="10962"/>
                    <a:pt x="4841" y="11525"/>
                    <a:pt x="6314" y="11525"/>
                  </a:cubicBezTo>
                  <a:cubicBezTo>
                    <a:pt x="7787" y="11525"/>
                    <a:pt x="9260" y="10962"/>
                    <a:pt x="10375" y="9835"/>
                  </a:cubicBezTo>
                  <a:cubicBezTo>
                    <a:pt x="12628" y="7582"/>
                    <a:pt x="12628" y="3944"/>
                    <a:pt x="10375" y="1691"/>
                  </a:cubicBezTo>
                  <a:cubicBezTo>
                    <a:pt x="9260" y="564"/>
                    <a:pt x="7787" y="1"/>
                    <a:pt x="63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 flipH="1">
              <a:off x="6505125" y="2259054"/>
              <a:ext cx="349402" cy="318483"/>
            </a:xfrm>
            <a:custGeom>
              <a:avLst/>
              <a:gdLst/>
              <a:ahLst/>
              <a:cxnLst/>
              <a:rect l="l" t="t" r="r" b="b"/>
              <a:pathLst>
                <a:path w="6690" h="6098" extrusionOk="0">
                  <a:moveTo>
                    <a:pt x="3333" y="1"/>
                  </a:moveTo>
                  <a:cubicBezTo>
                    <a:pt x="2553" y="1"/>
                    <a:pt x="1773" y="300"/>
                    <a:pt x="1174" y="899"/>
                  </a:cubicBezTo>
                  <a:cubicBezTo>
                    <a:pt x="0" y="2096"/>
                    <a:pt x="0" y="4020"/>
                    <a:pt x="1174" y="5217"/>
                  </a:cubicBezTo>
                  <a:cubicBezTo>
                    <a:pt x="1773" y="5804"/>
                    <a:pt x="2553" y="6097"/>
                    <a:pt x="3333" y="6097"/>
                  </a:cubicBezTo>
                  <a:cubicBezTo>
                    <a:pt x="4114" y="6097"/>
                    <a:pt x="4894" y="5804"/>
                    <a:pt x="5493" y="5217"/>
                  </a:cubicBezTo>
                  <a:cubicBezTo>
                    <a:pt x="6690" y="4020"/>
                    <a:pt x="6690" y="2096"/>
                    <a:pt x="5493" y="899"/>
                  </a:cubicBezTo>
                  <a:cubicBezTo>
                    <a:pt x="4894" y="300"/>
                    <a:pt x="4114" y="1"/>
                    <a:pt x="333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 flipH="1">
              <a:off x="6894953" y="2081635"/>
              <a:ext cx="129942" cy="129994"/>
            </a:xfrm>
            <a:custGeom>
              <a:avLst/>
              <a:gdLst/>
              <a:ahLst/>
              <a:cxnLst/>
              <a:rect l="l" t="t" r="r" b="b"/>
              <a:pathLst>
                <a:path w="2488" h="2489" extrusionOk="0">
                  <a:moveTo>
                    <a:pt x="1244" y="0"/>
                  </a:moveTo>
                  <a:cubicBezTo>
                    <a:pt x="563" y="0"/>
                    <a:pt x="0" y="564"/>
                    <a:pt x="0" y="1244"/>
                  </a:cubicBezTo>
                  <a:cubicBezTo>
                    <a:pt x="0" y="1925"/>
                    <a:pt x="563" y="2488"/>
                    <a:pt x="1244" y="2488"/>
                  </a:cubicBezTo>
                  <a:cubicBezTo>
                    <a:pt x="1925" y="2488"/>
                    <a:pt x="2488" y="1925"/>
                    <a:pt x="2488" y="1244"/>
                  </a:cubicBezTo>
                  <a:cubicBezTo>
                    <a:pt x="2488" y="564"/>
                    <a:pt x="1925" y="0"/>
                    <a:pt x="12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8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891" name="Google Shape;891;p38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892" name="Google Shape;892;p38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38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38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38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38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7" name="Google Shape;897;p38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898" name="Google Shape;898;p38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38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38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38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38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38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38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38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38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38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8" name="Google Shape;908;p38"/>
          <p:cNvGrpSpPr/>
          <p:nvPr/>
        </p:nvGrpSpPr>
        <p:grpSpPr>
          <a:xfrm>
            <a:off x="7766254" y="3778811"/>
            <a:ext cx="768749" cy="768749"/>
            <a:chOff x="75704" y="2675011"/>
            <a:chExt cx="768749" cy="768749"/>
          </a:xfrm>
        </p:grpSpPr>
        <p:sp>
          <p:nvSpPr>
            <p:cNvPr id="909" name="Google Shape;909;p38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8"/>
          <p:cNvGrpSpPr/>
          <p:nvPr/>
        </p:nvGrpSpPr>
        <p:grpSpPr>
          <a:xfrm>
            <a:off x="625484" y="736207"/>
            <a:ext cx="862952" cy="863121"/>
            <a:chOff x="343438" y="998376"/>
            <a:chExt cx="747921" cy="747939"/>
          </a:xfrm>
        </p:grpSpPr>
        <p:sp>
          <p:nvSpPr>
            <p:cNvPr id="914" name="Google Shape;914;p38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da Display"/>
              <a:buNone/>
              <a:defRPr sz="31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44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1011" name="Google Shape;1011;p44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012" name="Google Shape;1012;p44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44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44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4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44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4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8" name="Google Shape;1018;p44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019" name="Google Shape;1019;p44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4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4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4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4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4" name="Google Shape;1024;p44"/>
          <p:cNvSpPr txBox="1">
            <a:spLocks noGrp="1"/>
          </p:cNvSpPr>
          <p:nvPr>
            <p:ph type="ctrTitle"/>
          </p:nvPr>
        </p:nvSpPr>
        <p:spPr>
          <a:xfrm>
            <a:off x="720000" y="1086250"/>
            <a:ext cx="4966800" cy="21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Mining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>
                <a:solidFill>
                  <a:schemeClr val="accent4"/>
                </a:solidFill>
              </a:rPr>
              <a:t>Project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29" name="Google Shape;1029;p44"/>
          <p:cNvSpPr txBox="1"/>
          <p:nvPr/>
        </p:nvSpPr>
        <p:spPr>
          <a:xfrm>
            <a:off x="720000" y="3056625"/>
            <a:ext cx="408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Agazzi</a:t>
            </a:r>
            <a:r>
              <a:rPr lang="en" sz="2400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Ruben 844736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ssistant"/>
                <a:cs typeface="Assistant"/>
                <a:sym typeface="Assistant"/>
              </a:rPr>
              <a:t>Cominetti Fabrizio 882737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1030" name="Google Shape;1030;p44"/>
          <p:cNvGrpSpPr/>
          <p:nvPr/>
        </p:nvGrpSpPr>
        <p:grpSpPr>
          <a:xfrm>
            <a:off x="7639732" y="2106398"/>
            <a:ext cx="1144978" cy="1142849"/>
            <a:chOff x="1683425" y="1404575"/>
            <a:chExt cx="819950" cy="818425"/>
          </a:xfrm>
        </p:grpSpPr>
        <p:sp>
          <p:nvSpPr>
            <p:cNvPr id="1031" name="Google Shape;1031;p44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4"/>
          <p:cNvGrpSpPr/>
          <p:nvPr/>
        </p:nvGrpSpPr>
        <p:grpSpPr>
          <a:xfrm>
            <a:off x="6022976" y="3192556"/>
            <a:ext cx="1036782" cy="1182010"/>
            <a:chOff x="5131825" y="2444850"/>
            <a:chExt cx="748525" cy="853375"/>
          </a:xfrm>
        </p:grpSpPr>
        <p:sp>
          <p:nvSpPr>
            <p:cNvPr id="1040" name="Google Shape;1040;p44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6659475" y="2439588"/>
            <a:ext cx="476475" cy="476475"/>
            <a:chOff x="6083975" y="2384075"/>
            <a:chExt cx="476475" cy="476475"/>
          </a:xfrm>
        </p:grpSpPr>
        <p:sp>
          <p:nvSpPr>
            <p:cNvPr id="1045" name="Google Shape;1045;p44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the preprocessing phase we made the following operations:</a:t>
            </a:r>
            <a:endParaRPr lang="en-US" dirty="0">
              <a:solidFill>
                <a:schemeClr val="accent4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All the text is transformed in lowercase 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Number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Punctuation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Stop words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Tokenization, using  </a:t>
            </a:r>
            <a:r>
              <a:rPr lang="en-US" dirty="0" err="1">
                <a:uFill>
                  <a:noFill/>
                </a:uFill>
              </a:rPr>
              <a:t>nltk’s</a:t>
            </a:r>
            <a:r>
              <a:rPr lang="en-US" dirty="0">
                <a:uFill>
                  <a:noFill/>
                </a:uFill>
              </a:rPr>
              <a:t> word tokenizer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Lemmatization, using wordnet </a:t>
            </a:r>
            <a:r>
              <a:rPr lang="en-US" dirty="0" err="1">
                <a:uFill>
                  <a:noFill/>
                </a:uFill>
              </a:rPr>
              <a:t>lemmatizer</a:t>
            </a:r>
            <a:endParaRPr lang="en-US" dirty="0">
              <a:uFill>
                <a:noFill/>
              </a:uFill>
            </a:endParaRP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PREPROCESSING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train the classifiers we need to get a numerical representation of the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choose the following text representations: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Bag of Words: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 and bi-grams, and the final vectorized text is composed of 25000 features.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TF-IDF: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 and bi-grams, and the final vectorized text is composed by 25000 features.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REPRESENTATION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536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classification part we choose 3 different classifiers to train: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Support Vector Machine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Multi-Layer Perceptron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Logistic Regression</a:t>
            </a: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894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trained a Support Vector Machine on both TF-IDF and Bag of Words representation.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a process of trial and error we used the </a:t>
            </a:r>
            <a:r>
              <a:rPr lang="en-US" dirty="0" err="1"/>
              <a:t>svm</a:t>
            </a:r>
            <a:r>
              <a:rPr lang="en-US" dirty="0"/>
              <a:t> provided by the scikit-learn library(Linear SVC) with C parameter, which is a regularization parameter, equal to 0.001.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Support Vector Machine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76569"/>
              </p:ext>
            </p:extLst>
          </p:nvPr>
        </p:nvGraphicFramePr>
        <p:xfrm>
          <a:off x="491656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24191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FC2578-2F04-6D45-D97A-22C1A3E6B52D}"/>
              </a:ext>
            </a:extLst>
          </p:cNvPr>
          <p:cNvSpPr txBox="1"/>
          <p:nvPr/>
        </p:nvSpPr>
        <p:spPr>
          <a:xfrm>
            <a:off x="491656" y="4458214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AC1017-F408-022F-B783-8BC1D6168B29}"/>
              </a:ext>
            </a:extLst>
          </p:cNvPr>
          <p:cNvSpPr txBox="1"/>
          <p:nvPr/>
        </p:nvSpPr>
        <p:spPr>
          <a:xfrm>
            <a:off x="4800344" y="4458213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TF-IDF</a:t>
            </a:r>
          </a:p>
        </p:txBody>
      </p:sp>
    </p:spTree>
    <p:extLst>
      <p:ext uri="{BB962C8B-B14F-4D97-AF65-F5344CB8AC3E}">
        <p14:creationId xmlns:p14="http://schemas.microsoft.com/office/powerpoint/2010/main" val="379361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trained a Multi Layer Perceptron.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network architecture is composed by 3 Fully connected layers with </a:t>
            </a:r>
            <a:r>
              <a:rPr lang="en-US" dirty="0" err="1"/>
              <a:t>ReLU</a:t>
            </a:r>
            <a:r>
              <a:rPr lang="en-US" dirty="0"/>
              <a:t> activation, the layers have 128, 64 and 32 neurons; and an output layer with sigmoid activation function with 1 neuron.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choose binary cross-entropy as loss function and </a:t>
            </a:r>
            <a:r>
              <a:rPr lang="en-US" dirty="0" err="1"/>
              <a:t>adam</a:t>
            </a:r>
            <a:r>
              <a:rPr lang="en-US" dirty="0"/>
              <a:t> as optimizer.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Multi Layer Perceptron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5487"/>
              </p:ext>
            </p:extLst>
          </p:nvPr>
        </p:nvGraphicFramePr>
        <p:xfrm>
          <a:off x="491656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81567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FC2578-2F04-6D45-D97A-22C1A3E6B52D}"/>
              </a:ext>
            </a:extLst>
          </p:cNvPr>
          <p:cNvSpPr txBox="1"/>
          <p:nvPr/>
        </p:nvSpPr>
        <p:spPr>
          <a:xfrm>
            <a:off x="491656" y="4458214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AC1017-F408-022F-B783-8BC1D6168B29}"/>
              </a:ext>
            </a:extLst>
          </p:cNvPr>
          <p:cNvSpPr txBox="1"/>
          <p:nvPr/>
        </p:nvSpPr>
        <p:spPr>
          <a:xfrm>
            <a:off x="4800344" y="4458213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TF-IDF</a:t>
            </a:r>
          </a:p>
        </p:txBody>
      </p:sp>
    </p:spTree>
    <p:extLst>
      <p:ext uri="{BB962C8B-B14F-4D97-AF65-F5344CB8AC3E}">
        <p14:creationId xmlns:p14="http://schemas.microsoft.com/office/powerpoint/2010/main" val="158233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finally trained a logistic regression classifier.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a process of trial and error we choose the l2 norm as penalty, as C (regularization parameter) a value of 1 and we specified a limit of 500 iterations for the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Logistic regression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94433"/>
              </p:ext>
            </p:extLst>
          </p:nvPr>
        </p:nvGraphicFramePr>
        <p:xfrm>
          <a:off x="491656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43432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FC2578-2F04-6D45-D97A-22C1A3E6B52D}"/>
              </a:ext>
            </a:extLst>
          </p:cNvPr>
          <p:cNvSpPr txBox="1"/>
          <p:nvPr/>
        </p:nvSpPr>
        <p:spPr>
          <a:xfrm>
            <a:off x="491656" y="4458214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AC1017-F408-022F-B783-8BC1D6168B29}"/>
              </a:ext>
            </a:extLst>
          </p:cNvPr>
          <p:cNvSpPr txBox="1"/>
          <p:nvPr/>
        </p:nvSpPr>
        <p:spPr>
          <a:xfrm>
            <a:off x="4800344" y="4458213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TF-IDF</a:t>
            </a:r>
          </a:p>
        </p:txBody>
      </p:sp>
    </p:spTree>
    <p:extLst>
      <p:ext uri="{BB962C8B-B14F-4D97-AF65-F5344CB8AC3E}">
        <p14:creationId xmlns:p14="http://schemas.microsoft.com/office/powerpoint/2010/main" val="120272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seeing the classification results we can say that all the three models performs very well, with all accuracies around 80% in the binary classification task. In particular, the best models, in terms of accuracy, are the Logistic Regression trained on TF-IDF dataset and the SVM trained on the Bag of Word dataset.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 EVALUATION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354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3" y="1482162"/>
            <a:ext cx="3939725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31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 task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of the clustering task is to group together similar reviews.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18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REPRESENTATION</a:t>
            </a:r>
            <a:endParaRPr dirty="0"/>
          </a:p>
        </p:txBody>
      </p:sp>
      <p:sp>
        <p:nvSpPr>
          <p:cNvPr id="1066" name="Google Shape;1066;p46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Text representation using TF-IDF and dimensionality reduction</a:t>
            </a:r>
          </a:p>
        </p:txBody>
      </p:sp>
      <p:sp>
        <p:nvSpPr>
          <p:cNvPr id="1067" name="Google Shape;1067;p46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1068" name="Google Shape;1068;p46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Performance evaluation of the clustering algorithms</a:t>
            </a:r>
          </a:p>
        </p:txBody>
      </p:sp>
      <p:sp>
        <p:nvSpPr>
          <p:cNvPr id="1069" name="Google Shape;1069;p46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070" name="Google Shape;1070;p46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Text pre-processing: tokenization, stop words removal, lemmatization, etc.</a:t>
            </a:r>
            <a:endParaRPr sz="1200" dirty="0"/>
          </a:p>
        </p:txBody>
      </p:sp>
      <p:sp>
        <p:nvSpPr>
          <p:cNvPr id="1071" name="Google Shape;1071;p46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072" name="Google Shape;1072;p46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Find clusters using obtained text representation</a:t>
            </a:r>
          </a:p>
        </p:txBody>
      </p:sp>
      <p:sp>
        <p:nvSpPr>
          <p:cNvPr id="1073" name="Google Shape;1073;p46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8038754" y="4042861"/>
            <a:ext cx="784282" cy="782824"/>
            <a:chOff x="1683425" y="1404575"/>
            <a:chExt cx="819950" cy="818425"/>
          </a:xfrm>
        </p:grpSpPr>
        <p:sp>
          <p:nvSpPr>
            <p:cNvPr id="1075" name="Google Shape;1075;p46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21932" y="538429"/>
            <a:ext cx="937083" cy="937083"/>
            <a:chOff x="6083975" y="2384075"/>
            <a:chExt cx="476475" cy="476475"/>
          </a:xfrm>
        </p:grpSpPr>
        <p:sp>
          <p:nvSpPr>
            <p:cNvPr id="1084" name="Google Shape;1084;p46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89" name="Google Shape;1089;p46"/>
          <p:cNvSpPr txBox="1">
            <a:spLocks noGrp="1"/>
          </p:cNvSpPr>
          <p:nvPr>
            <p:ph type="title" idx="5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title" idx="8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1" name="Google Shape;1091;p46"/>
          <p:cNvSpPr txBox="1">
            <a:spLocks noGrp="1"/>
          </p:cNvSpPr>
          <p:nvPr>
            <p:ph type="title" idx="14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888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Project details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779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the preprocessing phase we made the following operations:</a:t>
            </a:r>
            <a:endParaRPr lang="en-US" dirty="0">
              <a:solidFill>
                <a:schemeClr val="accent4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All the text is transformed in lowercase 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Number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Punctuation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Stop words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Tokenization, using  </a:t>
            </a:r>
            <a:r>
              <a:rPr lang="en-US" dirty="0" err="1">
                <a:uFill>
                  <a:noFill/>
                </a:uFill>
              </a:rPr>
              <a:t>nltk’s</a:t>
            </a:r>
            <a:r>
              <a:rPr lang="en-US" dirty="0">
                <a:uFill>
                  <a:noFill/>
                </a:uFill>
              </a:rPr>
              <a:t> word tokenizer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Lemmatization, using wordnet </a:t>
            </a:r>
            <a:r>
              <a:rPr lang="en-US" dirty="0" err="1">
                <a:uFill>
                  <a:noFill/>
                </a:uFill>
              </a:rPr>
              <a:t>lemmatizer</a:t>
            </a:r>
            <a:endParaRPr lang="en-US" dirty="0">
              <a:uFill>
                <a:noFill/>
              </a:uFill>
            </a:endParaRP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PREPROCESSING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441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perform the clustering step, we need to get a numerical representation of the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followed the following steps to perform text representation: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lt"/>
              <a:buAutoNum type="arabicPeriod"/>
            </a:pPr>
            <a:r>
              <a:rPr lang="en-US" dirty="0">
                <a:uFill>
                  <a:noFill/>
                </a:uFill>
              </a:rPr>
              <a:t>TF-IDF: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 and bi-grams, and the final vectorized text is composed by 25000 features.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lt"/>
              <a:buAutoNum type="arabicPeriod"/>
            </a:pPr>
            <a:r>
              <a:rPr lang="en-US" dirty="0">
                <a:uFill>
                  <a:noFill/>
                </a:uFill>
              </a:rPr>
              <a:t>SVD: we performed SVD in order to obtain shorter and denser vectors that represent text. After SVD all vectors have a length of 200.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REPRESENTATION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300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ssistant" pitchFamily="2" charset="-79"/>
                <a:ea typeface="Gilda Display"/>
                <a:cs typeface="Assistant" pitchFamily="2" charset="-79"/>
                <a:sym typeface="Gilda Display"/>
              </a:rPr>
              <a:t>We used the following clustering algorithms to perform this step: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DBSCAN: is a partitional, partial and exclusive clustering algorithm. It creates clusters selecting dense regions of points. It is not needed to specify the number of clusters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K-Means: is a partitional, total and exclusive clustering algorithm. It assigns points to clusters based on their Euclidean distance. It is needed to specify the number of clusters.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690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19999" y="1148634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performed the first clustering using the </a:t>
            </a:r>
            <a:r>
              <a:rPr lang="en-US" dirty="0" err="1"/>
              <a:t>Dbscan</a:t>
            </a:r>
            <a:r>
              <a:rPr lang="en-US" dirty="0"/>
              <a:t> algorithm. In particular, we set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Minimum distance between two points that are in the same cluster equal to 0.25 and we set the minimum number of elements per cluster equal to 3. 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>
                <a:solidFill>
                  <a:schemeClr val="accent4"/>
                </a:solidFill>
              </a:rPr>
              <a:t>DBscan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48188A-D887-B40F-FB59-F741B5FF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036188"/>
            <a:ext cx="3759160" cy="2810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3C589F-8E71-2489-49D7-B655C72403DE}"/>
              </a:ext>
            </a:extLst>
          </p:cNvPr>
          <p:cNvSpPr txBox="1"/>
          <p:nvPr/>
        </p:nvSpPr>
        <p:spPr>
          <a:xfrm>
            <a:off x="4572000" y="4374245"/>
            <a:ext cx="34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Plot of the reviews of the clusters (points not assigned to any clusters are omitted).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668F1C-6AB8-A3CD-F4A2-07753228A7D0}"/>
              </a:ext>
            </a:extLst>
          </p:cNvPr>
          <p:cNvSpPr txBox="1"/>
          <p:nvPr/>
        </p:nvSpPr>
        <p:spPr>
          <a:xfrm>
            <a:off x="4664840" y="2438274"/>
            <a:ext cx="3759160" cy="646331"/>
          </a:xfrm>
          <a:prstGeom prst="rect">
            <a:avLst/>
          </a:prstGeom>
          <a:solidFill>
            <a:srgbClr val="3A49E8"/>
          </a:solidFill>
          <a:ln cap="rnd">
            <a:noFill/>
          </a:ln>
          <a:effectLst>
            <a:outerShdw blurRad="50800" dist="50800" dir="2700000" sx="102491" sy="102491" algn="ctr" rotWithShape="0">
              <a:schemeClr val="bg1">
                <a:alpha val="672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There were 6 clusters found, 342 reviews were assigned to a cluster. The average silhouette measure was equal to 0.24</a:t>
            </a:r>
          </a:p>
        </p:txBody>
      </p:sp>
    </p:spTree>
    <p:extLst>
      <p:ext uri="{BB962C8B-B14F-4D97-AF65-F5344CB8AC3E}">
        <p14:creationId xmlns:p14="http://schemas.microsoft.com/office/powerpoint/2010/main" val="2444590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80" y="2282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D</a:t>
            </a:r>
            <a:r>
              <a:rPr lang="it-IT" sz="2800" dirty="0">
                <a:solidFill>
                  <a:schemeClr val="accent4"/>
                </a:solidFill>
              </a:rPr>
              <a:t>b</a:t>
            </a:r>
            <a:r>
              <a:rPr lang="en" sz="2800" dirty="0">
                <a:solidFill>
                  <a:schemeClr val="accent4"/>
                </a:solidFill>
              </a:rPr>
              <a:t>scan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27B252-043B-72CB-2D87-38E96F1D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59" y="2571750"/>
            <a:ext cx="4516162" cy="2343522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6C55F4-39DD-0B19-DAAE-7D96574A1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80" y="905745"/>
            <a:ext cx="4189480" cy="21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79" y="250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D</a:t>
            </a:r>
            <a:r>
              <a:rPr lang="it-IT" sz="2800" dirty="0">
                <a:solidFill>
                  <a:schemeClr val="accent4"/>
                </a:solidFill>
              </a:rPr>
              <a:t>b</a:t>
            </a:r>
            <a:r>
              <a:rPr lang="en" sz="2800" dirty="0">
                <a:solidFill>
                  <a:schemeClr val="accent4"/>
                </a:solidFill>
              </a:rPr>
              <a:t>scan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43BD88-B606-3B6E-62A0-E0FF8EFA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9" y="824772"/>
            <a:ext cx="4443959" cy="2306054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EC2CD6-D552-47B1-E0E7-F56AC5F9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02" y="2656429"/>
            <a:ext cx="4309884" cy="22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6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79" y="250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D</a:t>
            </a:r>
            <a:r>
              <a:rPr lang="it-IT" sz="2800" dirty="0">
                <a:solidFill>
                  <a:schemeClr val="accent4"/>
                </a:solidFill>
              </a:rPr>
              <a:t>b</a:t>
            </a:r>
            <a:r>
              <a:rPr lang="en" sz="2800" dirty="0">
                <a:solidFill>
                  <a:schemeClr val="accent4"/>
                </a:solidFill>
              </a:rPr>
              <a:t>scan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D87B74-019F-E8A5-B2E3-21470AD3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3" y="857974"/>
            <a:ext cx="4309881" cy="223647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CF496B-026C-47E1-4509-C0C520A08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03" y="2656429"/>
            <a:ext cx="4309883" cy="22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performed the second clustering using the K-Means algorithm. In particular, we set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clusters equal to 4. The silhouette measure was equal to 0.17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K-Means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3C589F-8E71-2489-49D7-B655C72403DE}"/>
              </a:ext>
            </a:extLst>
          </p:cNvPr>
          <p:cNvSpPr txBox="1"/>
          <p:nvPr/>
        </p:nvSpPr>
        <p:spPr>
          <a:xfrm>
            <a:off x="4442991" y="4466578"/>
            <a:ext cx="290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Plot of the clusters of the reviews.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946AD1-0DF7-1A8D-58AA-708A2552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913241"/>
            <a:ext cx="3722991" cy="28378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2C90FC-36AE-5040-B3BF-0779564F14C2}"/>
              </a:ext>
            </a:extLst>
          </p:cNvPr>
          <p:cNvSpPr txBox="1"/>
          <p:nvPr/>
        </p:nvSpPr>
        <p:spPr>
          <a:xfrm>
            <a:off x="4572000" y="2242945"/>
            <a:ext cx="3759160" cy="276999"/>
          </a:xfrm>
          <a:prstGeom prst="rect">
            <a:avLst/>
          </a:prstGeom>
          <a:solidFill>
            <a:srgbClr val="3A49E8"/>
          </a:solidFill>
          <a:ln cap="rnd">
            <a:noFill/>
          </a:ln>
          <a:effectLst>
            <a:outerShdw blurRad="50800" dist="50800" dir="2700000" sx="102491" sy="102491" algn="ctr" rotWithShape="0">
              <a:schemeClr val="bg1">
                <a:alpha val="672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average silhouette measure was equal to 0.24</a:t>
            </a:r>
          </a:p>
        </p:txBody>
      </p:sp>
    </p:spTree>
    <p:extLst>
      <p:ext uri="{BB962C8B-B14F-4D97-AF65-F5344CB8AC3E}">
        <p14:creationId xmlns:p14="http://schemas.microsoft.com/office/powerpoint/2010/main" val="1272589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79" y="250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K-Means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7E949D-89B3-BDA0-CA76-20058A93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4" y="823291"/>
            <a:ext cx="4309883" cy="223648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A2A2E0-B449-92FE-F711-67D25C1CE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02" y="2656429"/>
            <a:ext cx="4309883" cy="22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79" y="250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K-Means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8ADF90-85FC-9B50-5AB7-5398631D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9" y="893322"/>
            <a:ext cx="4352823" cy="2258762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F4A6B3-6B3E-3189-FE43-57EE0B7CC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34148"/>
            <a:ext cx="4352821" cy="22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Project details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project is divided in two tasks: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sz="1600" dirty="0">
                <a:uFill>
                  <a:noFill/>
                </a:uFill>
              </a:rPr>
              <a:t>Text classification</a:t>
            </a:r>
            <a:endParaRPr lang="en-US"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sz="1600" dirty="0">
                <a:uFill>
                  <a:noFill/>
                </a:uFill>
              </a:rPr>
              <a:t>Text clustering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can see from the average silhouette measure, the algorithm that performs “better” is the DBSCAN, even though only 300 reviews out of 50000 are assigned to a cluster. In the other hand the k-means algorithm have a lower average silhouette but all the reviews are assigned to a cluster.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CONCLUSIONI CLUSTERING</a:t>
            </a:r>
            <a:endParaRPr sz="2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31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very satisfied with the classification task; all the classifiers achieved good values of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clustering task the results, measured with the average silhouette measure, are not too high, maybe an improvement could be made for the text representation, for example using embeddings like </a:t>
            </a:r>
            <a:r>
              <a:rPr lang="en-US" dirty="0" err="1"/>
              <a:t>GloVe</a:t>
            </a:r>
            <a:r>
              <a:rPr lang="en-US" dirty="0"/>
              <a:t> or word2vec.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lt2"/>
                </a:solidFill>
              </a:rPr>
              <a:t>CONCLUSIONS</a:t>
            </a:r>
            <a:endParaRPr sz="2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98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95"/>
          <p:cNvSpPr txBox="1">
            <a:spLocks noGrp="1"/>
          </p:cNvSpPr>
          <p:nvPr>
            <p:ph type="title"/>
          </p:nvPr>
        </p:nvSpPr>
        <p:spPr>
          <a:xfrm>
            <a:off x="735189" y="879128"/>
            <a:ext cx="61995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THANK </a:t>
            </a:r>
            <a:r>
              <a:rPr lang="en">
                <a:solidFill>
                  <a:schemeClr val="lt2"/>
                </a:solidFill>
              </a:rPr>
              <a:t>YOU!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754" name="Google Shape;2754;p95"/>
          <p:cNvGrpSpPr/>
          <p:nvPr/>
        </p:nvGrpSpPr>
        <p:grpSpPr>
          <a:xfrm>
            <a:off x="6819114" y="1317506"/>
            <a:ext cx="1036782" cy="1182010"/>
            <a:chOff x="5131825" y="2444850"/>
            <a:chExt cx="748525" cy="853375"/>
          </a:xfrm>
        </p:grpSpPr>
        <p:sp>
          <p:nvSpPr>
            <p:cNvPr id="2755" name="Google Shape;2755;p95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5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5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5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9" name="Google Shape;2759;p95"/>
          <p:cNvGrpSpPr/>
          <p:nvPr/>
        </p:nvGrpSpPr>
        <p:grpSpPr>
          <a:xfrm>
            <a:off x="6047025" y="3131038"/>
            <a:ext cx="772100" cy="766775"/>
            <a:chOff x="7658800" y="538425"/>
            <a:chExt cx="772100" cy="766775"/>
          </a:xfrm>
        </p:grpSpPr>
        <p:sp>
          <p:nvSpPr>
            <p:cNvPr id="2760" name="Google Shape;2760;p95"/>
            <p:cNvSpPr/>
            <p:nvPr/>
          </p:nvSpPr>
          <p:spPr>
            <a:xfrm>
              <a:off x="7658800" y="555925"/>
              <a:ext cx="748525" cy="749275"/>
            </a:xfrm>
            <a:custGeom>
              <a:avLst/>
              <a:gdLst/>
              <a:ahLst/>
              <a:cxnLst/>
              <a:rect l="l" t="t" r="r" b="b"/>
              <a:pathLst>
                <a:path w="29941" h="29971" extrusionOk="0">
                  <a:moveTo>
                    <a:pt x="1" y="0"/>
                  </a:moveTo>
                  <a:lnTo>
                    <a:pt x="1" y="29970"/>
                  </a:lnTo>
                  <a:lnTo>
                    <a:pt x="29941" y="29970"/>
                  </a:lnTo>
                  <a:lnTo>
                    <a:pt x="29941" y="21338"/>
                  </a:lnTo>
                  <a:cubicBezTo>
                    <a:pt x="29941" y="9544"/>
                    <a:pt x="20397" y="0"/>
                    <a:pt x="863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5"/>
            <p:cNvSpPr/>
            <p:nvPr/>
          </p:nvSpPr>
          <p:spPr>
            <a:xfrm>
              <a:off x="7809275" y="538425"/>
              <a:ext cx="621625" cy="622375"/>
            </a:xfrm>
            <a:custGeom>
              <a:avLst/>
              <a:gdLst/>
              <a:ahLst/>
              <a:cxnLst/>
              <a:rect l="l" t="t" r="r" b="b"/>
              <a:pathLst>
                <a:path w="24865" h="24895" fill="none" extrusionOk="0">
                  <a:moveTo>
                    <a:pt x="0" y="24895"/>
                  </a:moveTo>
                  <a:lnTo>
                    <a:pt x="24864" y="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2" name="Google Shape;2762;p95"/>
          <p:cNvGrpSpPr/>
          <p:nvPr/>
        </p:nvGrpSpPr>
        <p:grpSpPr>
          <a:xfrm>
            <a:off x="7882721" y="3576392"/>
            <a:ext cx="689645" cy="667057"/>
            <a:chOff x="7740424" y="3661674"/>
            <a:chExt cx="1159457" cy="1121480"/>
          </a:xfrm>
        </p:grpSpPr>
        <p:sp>
          <p:nvSpPr>
            <p:cNvPr id="2763" name="Google Shape;2763;p95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5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5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ttangolo 7">
            <a:extLst>
              <a:ext uri="{FF2B5EF4-FFF2-40B4-BE49-F238E27FC236}">
                <a16:creationId xmlns:a16="http://schemas.microsoft.com/office/drawing/2014/main" id="{BB321E40-3338-8D0E-A6DF-208C2E54C981}"/>
              </a:ext>
            </a:extLst>
          </p:cNvPr>
          <p:cNvSpPr/>
          <p:nvPr/>
        </p:nvSpPr>
        <p:spPr>
          <a:xfrm>
            <a:off x="735189" y="4442791"/>
            <a:ext cx="6874402" cy="208722"/>
          </a:xfrm>
          <a:prstGeom prst="rect">
            <a:avLst/>
          </a:prstGeom>
          <a:solidFill>
            <a:srgbClr val="20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used for the project is the «IMDB Reviews» dataset(Kaggle link)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9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 exploration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4" y="2637600"/>
            <a:ext cx="4209455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this phase we observed that the dataset is composed by 50000 reviews, half positive and half negative.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is composed by training and test dataset</a:t>
            </a:r>
            <a:r>
              <a:rPr lang="en-US"/>
              <a:t>, each </a:t>
            </a:r>
            <a:r>
              <a:rPr lang="en-US" dirty="0"/>
              <a:t>with 25000 reviews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27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3" y="1482162"/>
            <a:ext cx="3939725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79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 task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of the classification task is to distinguish between negative and positive reviews.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88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REPRESENTATION</a:t>
            </a:r>
            <a:endParaRPr dirty="0"/>
          </a:p>
        </p:txBody>
      </p:sp>
      <p:sp>
        <p:nvSpPr>
          <p:cNvPr id="1066" name="Google Shape;1066;p46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Text representation using TF-IDF and Bag of Words</a:t>
            </a:r>
          </a:p>
        </p:txBody>
      </p:sp>
      <p:sp>
        <p:nvSpPr>
          <p:cNvPr id="1067" name="Google Shape;1067;p46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1068" name="Google Shape;1068;p46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Performance evaluation of the classifiers</a:t>
            </a:r>
          </a:p>
        </p:txBody>
      </p:sp>
      <p:sp>
        <p:nvSpPr>
          <p:cNvPr id="1069" name="Google Shape;1069;p46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070" name="Google Shape;1070;p46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Text pre-processing: tokenization, stop words removal, lemmatization, etc.</a:t>
            </a:r>
            <a:endParaRPr sz="1200" dirty="0"/>
          </a:p>
        </p:txBody>
      </p:sp>
      <p:sp>
        <p:nvSpPr>
          <p:cNvPr id="1071" name="Google Shape;1071;p46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1072" name="Google Shape;1072;p46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Training of some classifiers on the two obtained representations</a:t>
            </a:r>
          </a:p>
        </p:txBody>
      </p:sp>
      <p:sp>
        <p:nvSpPr>
          <p:cNvPr id="1073" name="Google Shape;1073;p46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8038754" y="4042861"/>
            <a:ext cx="784282" cy="782824"/>
            <a:chOff x="1683425" y="1404575"/>
            <a:chExt cx="819950" cy="818425"/>
          </a:xfrm>
        </p:grpSpPr>
        <p:sp>
          <p:nvSpPr>
            <p:cNvPr id="1075" name="Google Shape;1075;p46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21932" y="538429"/>
            <a:ext cx="937083" cy="937083"/>
            <a:chOff x="6083975" y="2384075"/>
            <a:chExt cx="476475" cy="476475"/>
          </a:xfrm>
        </p:grpSpPr>
        <p:sp>
          <p:nvSpPr>
            <p:cNvPr id="1084" name="Google Shape;1084;p46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89" name="Google Shape;1089;p46"/>
          <p:cNvSpPr txBox="1">
            <a:spLocks noGrp="1"/>
          </p:cNvSpPr>
          <p:nvPr>
            <p:ph type="title" idx="5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title" idx="8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1" name="Google Shape;1091;p46"/>
          <p:cNvSpPr txBox="1">
            <a:spLocks noGrp="1"/>
          </p:cNvSpPr>
          <p:nvPr>
            <p:ph type="title" idx="14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l Control Consulting Toolkit by Slidesgo">
  <a:themeElements>
    <a:clrScheme name="Simple Light">
      <a:dk1>
        <a:srgbClr val="212222"/>
      </a:dk1>
      <a:lt1>
        <a:srgbClr val="FFFFFF"/>
      </a:lt1>
      <a:dk2>
        <a:srgbClr val="3949E8"/>
      </a:dk2>
      <a:lt2>
        <a:srgbClr val="F9BFBA"/>
      </a:lt2>
      <a:accent1>
        <a:srgbClr val="B4A7D6"/>
      </a:accent1>
      <a:accent2>
        <a:srgbClr val="8E7CC3"/>
      </a:accent2>
      <a:accent3>
        <a:srgbClr val="692BC9"/>
      </a:accent3>
      <a:accent4>
        <a:srgbClr val="FB7E8A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1139</Words>
  <Application>Microsoft Office PowerPoint</Application>
  <PresentationFormat>On-screen Show (16:9)</PresentationFormat>
  <Paragraphs>231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Anek Latin</vt:lpstr>
      <vt:lpstr>Gilda Display</vt:lpstr>
      <vt:lpstr>Roboto Condensed Light</vt:lpstr>
      <vt:lpstr>Arial</vt:lpstr>
      <vt:lpstr>Assistant</vt:lpstr>
      <vt:lpstr>Passion One</vt:lpstr>
      <vt:lpstr>Montserrat</vt:lpstr>
      <vt:lpstr>Internal Control Consulting Toolkit by Slidesgo</vt:lpstr>
      <vt:lpstr>Text Mining Project</vt:lpstr>
      <vt:lpstr>Project details</vt:lpstr>
      <vt:lpstr>Project details</vt:lpstr>
      <vt:lpstr>Dataset</vt:lpstr>
      <vt:lpstr>Dataset</vt:lpstr>
      <vt:lpstr>Data exploration</vt:lpstr>
      <vt:lpstr>Classification</vt:lpstr>
      <vt:lpstr>Classification task</vt:lpstr>
      <vt:lpstr>CLASSIFICATION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Clustering</vt:lpstr>
      <vt:lpstr>Clustering task</vt:lpstr>
      <vt:lpstr>CLUSTERING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Text Mining</dc:title>
  <cp:lastModifiedBy>f.cominetti1@campus.unimib.it</cp:lastModifiedBy>
  <cp:revision>8</cp:revision>
  <dcterms:modified xsi:type="dcterms:W3CDTF">2023-02-05T11:53:33Z</dcterms:modified>
</cp:coreProperties>
</file>