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9" r:id="rId6"/>
    <p:sldId id="257" r:id="rId7"/>
    <p:sldId id="262" r:id="rId8"/>
    <p:sldId id="258" r:id="rId9"/>
    <p:sldId id="265" r:id="rId10"/>
    <p:sldId id="263" r:id="rId11"/>
    <p:sldId id="264" r:id="rId12"/>
    <p:sldId id="268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178" autoAdjust="0"/>
  </p:normalViewPr>
  <p:slideViewPr>
    <p:cSldViewPr snapToGrid="0">
      <p:cViewPr>
        <p:scale>
          <a:sx n="66" d="100"/>
          <a:sy n="6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18DA-1BFF-4967-862E-02D78E045068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4FC7-4EA1-46BE-A404-68D28A21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4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18DA-1BFF-4967-862E-02D78E045068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4FC7-4EA1-46BE-A404-68D28A21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18DA-1BFF-4967-862E-02D78E045068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4FC7-4EA1-46BE-A404-68D28A21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6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18DA-1BFF-4967-862E-02D78E045068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4FC7-4EA1-46BE-A404-68D28A21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18DA-1BFF-4967-862E-02D78E045068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4FC7-4EA1-46BE-A404-68D28A21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18DA-1BFF-4967-862E-02D78E045068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4FC7-4EA1-46BE-A404-68D28A21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6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18DA-1BFF-4967-862E-02D78E045068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4FC7-4EA1-46BE-A404-68D28A21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0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18DA-1BFF-4967-862E-02D78E045068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4FC7-4EA1-46BE-A404-68D28A21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3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18DA-1BFF-4967-862E-02D78E045068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4FC7-4EA1-46BE-A404-68D28A21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4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18DA-1BFF-4967-862E-02D78E045068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4FC7-4EA1-46BE-A404-68D28A21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2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18DA-1BFF-4967-862E-02D78E045068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4FC7-4EA1-46BE-A404-68D28A21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5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B18DA-1BFF-4967-862E-02D78E045068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4FC7-4EA1-46BE-A404-68D28A21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5781"/>
            <a:ext cx="9144000" cy="2387600"/>
          </a:xfrm>
        </p:spPr>
        <p:txBody>
          <a:bodyPr/>
          <a:lstStyle/>
          <a:p>
            <a:r>
              <a:rPr lang="en-US" err="1" smtClean="0">
                <a:latin typeface="04b" panose="00000400000000000000" pitchFamily="2" charset="0"/>
              </a:rPr>
              <a:t>GameDevClub</a:t>
            </a:r>
            <a:endParaRPr lang="en-US">
              <a:latin typeface="04b" panose="000004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95456"/>
            <a:ext cx="9144000" cy="878258"/>
          </a:xfrm>
        </p:spPr>
        <p:txBody>
          <a:bodyPr>
            <a:normAutofit/>
          </a:bodyPr>
          <a:lstStyle/>
          <a:p>
            <a:r>
              <a:rPr lang="en-US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CODE CHEAT SHEET</a:t>
            </a:r>
            <a:endParaRPr lang="en-US" sz="4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55173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NOTE: ALL OF THE CODE IS CASE-SENSITIVE AND THE SYNTAX IS STRICT SO A LOT OF YOUR ERRORS WILL PROBABLY COME FROM TYPOS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20800" y="3950110"/>
            <a:ext cx="9144000" cy="878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smtClean="0">
                <a:cs typeface="Courier New" panose="02070309020205020404" pitchFamily="49" charset="0"/>
              </a:rPr>
              <a:t>If this doesn’t help, Google it lol.</a:t>
            </a:r>
            <a:endParaRPr lang="en-US" sz="440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2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69323" y="194135"/>
            <a:ext cx="13630141" cy="680679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smtClean="0"/>
              <a:t>Transforms: Position, rotation, scale</a:t>
            </a:r>
            <a:endParaRPr lang="en-US" sz="440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69323" y="1017432"/>
            <a:ext cx="9086046" cy="680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smtClean="0"/>
              <a:t>You don’t need GetComponent to access transforms, just do: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.transform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69323" y="1983347"/>
            <a:ext cx="11616744" cy="595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transform.position   get and set the global position</a:t>
            </a:r>
          </a:p>
          <a:p>
            <a:pPr algn="l"/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transform.localPosition     get and set the local position (position in relation to the parent position</a:t>
            </a:r>
            <a:b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//ROTATION is measured in something called QUATERNIONS by default but we can use degrees too</a:t>
            </a:r>
          </a:p>
          <a:p>
            <a:pPr algn="l"/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transform.rotation</a:t>
            </a:r>
            <a:b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transform.localRotation</a:t>
            </a:r>
          </a:p>
          <a:p>
            <a:pPr algn="l"/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//You can only get &amp; set the local scale, not global</a:t>
            </a:r>
            <a:b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transform.localScale</a:t>
            </a:r>
          </a:p>
          <a:p>
            <a:pPr algn="l"/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//Set your position to X, Y, Z</a:t>
            </a:r>
            <a:b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transform.position = new Vector3(</a:t>
            </a:r>
            <a:r>
              <a:rPr lang="en-US" sz="12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//Set your Y position only</a:t>
            </a:r>
            <a:b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transform.position = new Vector3(</a:t>
            </a:r>
            <a:r>
              <a:rPr lang="en-US" sz="12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transform.position.x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, transform.position.z);</a:t>
            </a:r>
            <a:b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transform.position.x</a:t>
            </a:r>
            <a:r>
              <a:rPr lang="en-US" sz="12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 //THIS WILL ERROR. YOU CANNOT DIRECTLY CHANGE ONE AXIS OF A TRANSFORM</a:t>
            </a:r>
          </a:p>
          <a:p>
            <a:pPr algn="l"/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//Set your rotation to X,Y,Z</a:t>
            </a:r>
            <a:b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transform.rotation = Quaternion.Euler(</a:t>
            </a:r>
            <a:r>
              <a:rPr lang="en-US" sz="12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OR transform.Rotate(</a:t>
            </a:r>
            <a:r>
              <a:rPr lang="en-US" sz="12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//Set your local Scale to X,Y,Z</a:t>
            </a:r>
            <a:b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transform.localScale = new Vector3(</a:t>
            </a:r>
            <a:r>
              <a:rPr lang="en-US" sz="12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875818" y="412710"/>
            <a:ext cx="0" cy="2361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739745" y="1593273"/>
            <a:ext cx="229985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080060" y="1352429"/>
            <a:ext cx="1086704" cy="781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60172" y="480937"/>
            <a:ext cx="67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51106" y="1317459"/>
            <a:ext cx="89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X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10890" y="1352429"/>
            <a:ext cx="89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-X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58733" y="1927168"/>
            <a:ext cx="184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Z (depth)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234914" y="2635520"/>
            <a:ext cx="67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-Y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5233" y="1146221"/>
            <a:ext cx="11616744" cy="5956478"/>
          </a:xfrm>
        </p:spPr>
        <p:txBody>
          <a:bodyPr>
            <a:normAutofit/>
          </a:bodyPr>
          <a:lstStyle/>
          <a:p>
            <a:pPr algn="l"/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You can access children of an object through the transform</a:t>
            </a:r>
            <a:b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transform.GetChild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(0); //finds the transform of the first child of this object</a:t>
            </a:r>
          </a:p>
          <a:p>
            <a:pPr algn="l"/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transform.GetChild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); //finds the transform of the </a:t>
            </a:r>
            <a:r>
              <a:rPr lang="en-US" sz="120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child of this object</a:t>
            </a:r>
          </a:p>
          <a:p>
            <a:pPr algn="l"/>
            <a:endParaRPr lang="en-US" sz="1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transform.GetChild(0).GetChild(0); //finds the transform of the first child of the first child of this object</a:t>
            </a:r>
            <a:endParaRPr lang="en-US" sz="1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transform.FindChild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); //finds the transform of a child named </a:t>
            </a:r>
            <a:r>
              <a:rPr lang="en-US" sz="12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n-US" sz="120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transform.parent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; //gets the transform of this transform’s parent, if it has one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If the child/parent you’re trying to get does not exist, it will return null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69323" y="465542"/>
            <a:ext cx="13630141" cy="680679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smtClean="0"/>
              <a:t>Transforms: Parent &amp; Child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93918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690" y="1554257"/>
            <a:ext cx="4689853" cy="5956478"/>
          </a:xfrm>
        </p:spPr>
        <p:txBody>
          <a:bodyPr>
            <a:normAutofit/>
          </a:bodyPr>
          <a:lstStyle/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//blah blah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Invoke(“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”, 1);  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//will execute myFunction after 1 second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InvokeRepeating(“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”, 1,1);  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//will execute myFunction after 1 second, //then execute it every second after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CancelInvoke(“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”);  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//will make it stop invoking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69323" y="465542"/>
            <a:ext cx="13630141" cy="680679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smtClean="0"/>
              <a:t>Invokes and                 Coroutines</a:t>
            </a:r>
            <a:endParaRPr lang="en-US" sz="440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23543" y="1024485"/>
            <a:ext cx="7068457" cy="595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smtClean="0">
                <a:cs typeface="Courier New" panose="02070309020205020404" pitchFamily="49" charset="0"/>
              </a:rPr>
              <a:t>Coroutines are a bit tricky, but basically they execute a function over time instead of all at once. Here I made a coroutine function that grows until it is at double size. “yield return null;” makes the function wait until the next frame of the game to continue executing, in this case looping through the while loop. </a:t>
            </a:r>
            <a:br>
              <a:rPr lang="en-US" sz="2000" smtClean="0">
                <a:cs typeface="Courier New" panose="02070309020205020404" pitchFamily="49" charset="0"/>
              </a:rPr>
            </a:br>
            <a:endParaRPr lang="en-US" sz="2000" smtClean="0">
              <a:cs typeface="Courier New" panose="02070309020205020404" pitchFamily="49" charset="0"/>
            </a:endParaRPr>
          </a:p>
          <a:p>
            <a:pPr algn="l"/>
            <a:r>
              <a:rPr lang="en-US" sz="2000" smtClean="0">
                <a:cs typeface="Courier New" panose="02070309020205020404" pitchFamily="49" charset="0"/>
              </a:rPr>
              <a:t>“yield return new WaitForSeconds(</a:t>
            </a:r>
            <a:r>
              <a:rPr lang="en-US" sz="2000" smtClean="0">
                <a:solidFill>
                  <a:schemeClr val="accent2"/>
                </a:solidFill>
                <a:cs typeface="Courier New" panose="02070309020205020404" pitchFamily="49" charset="0"/>
              </a:rPr>
              <a:t>x</a:t>
            </a:r>
            <a:r>
              <a:rPr lang="en-US" sz="2000" smtClean="0">
                <a:cs typeface="Courier New" panose="02070309020205020404" pitchFamily="49" charset="0"/>
              </a:rPr>
              <a:t>);” waits for </a:t>
            </a:r>
            <a:r>
              <a:rPr lang="en-US" sz="2000" smtClean="0">
                <a:solidFill>
                  <a:schemeClr val="accent2"/>
                </a:solidFill>
                <a:cs typeface="Courier New" panose="02070309020205020404" pitchFamily="49" charset="0"/>
              </a:rPr>
              <a:t>x</a:t>
            </a:r>
            <a:r>
              <a:rPr lang="en-US" sz="2000" smtClean="0">
                <a:cs typeface="Courier New" panose="02070309020205020404" pitchFamily="49" charset="0"/>
              </a:rPr>
              <a:t> seconds instead of frames</a:t>
            </a:r>
          </a:p>
          <a:p>
            <a:pPr algn="l"/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Start(){</a:t>
            </a:r>
          </a:p>
          <a:p>
            <a:pPr algn="l"/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StartCoroutine(myRoutine(2));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IEnumerator myRoutine(float size){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 (transform.localScale.x &lt; size){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transform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.localScale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= transform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.localScale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* 1.05f;</a:t>
            </a:r>
          </a:p>
          <a:p>
            <a:pPr algn="l"/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yield return null;</a:t>
            </a:r>
          </a:p>
          <a:p>
            <a:pPr algn="l"/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44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5233" y="1146221"/>
            <a:ext cx="11616744" cy="5956478"/>
          </a:xfrm>
        </p:spPr>
        <p:txBody>
          <a:bodyPr>
            <a:normAutofit/>
          </a:bodyPr>
          <a:lstStyle/>
          <a:p>
            <a:pPr algn="l"/>
            <a:r>
              <a:rPr lang="en-US" sz="1600" smtClean="0">
                <a:cs typeface="Courier New" panose="02070309020205020404" pitchFamily="49" charset="0"/>
              </a:rPr>
              <a:t>If you get an error in the console that says </a:t>
            </a:r>
            <a:r>
              <a:rPr lang="en-US" sz="1600" smtClean="0">
                <a:solidFill>
                  <a:srgbClr val="C00000"/>
                </a:solidFill>
                <a:cs typeface="Courier New" panose="02070309020205020404" pitchFamily="49" charset="0"/>
              </a:rPr>
              <a:t>NullReferenceException</a:t>
            </a:r>
            <a:r>
              <a:rPr lang="en-US" sz="1600" smtClean="0">
                <a:cs typeface="Courier New" panose="02070309020205020404" pitchFamily="49" charset="0"/>
              </a:rPr>
              <a:t>, you probably tried to access something null.</a:t>
            </a:r>
          </a:p>
          <a:p>
            <a:pPr algn="l"/>
            <a:endParaRPr lang="en-US" sz="1600">
              <a:cs typeface="Courier New" panose="02070309020205020404" pitchFamily="49" charset="0"/>
            </a:endParaRPr>
          </a:p>
          <a:p>
            <a:pPr algn="l"/>
            <a:r>
              <a:rPr lang="en-US" sz="1600" smtClean="0">
                <a:cs typeface="Courier New" panose="02070309020205020404" pitchFamily="49" charset="0"/>
              </a:rPr>
              <a:t>For example this code will find the final boss and make him 5 times bigger</a:t>
            </a:r>
            <a:br>
              <a:rPr lang="en-US" sz="1600" smtClean="0">
                <a:cs typeface="Courier New" panose="02070309020205020404" pitchFamily="49" charset="0"/>
              </a:rPr>
            </a:br>
            <a:r>
              <a:rPr lang="en-US" sz="1600" smtClean="0">
                <a:cs typeface="Courier New" panose="02070309020205020404" pitchFamily="49" charset="0"/>
              </a:rPr>
              <a:t/>
            </a:r>
            <a:br>
              <a:rPr lang="en-US" sz="1600" smtClean="0">
                <a:cs typeface="Courier New" panose="02070309020205020404" pitchFamily="49" charset="0"/>
              </a:rPr>
            </a:b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GameObject finalBoss = GameObject.Find(“Bowser”);</a:t>
            </a:r>
          </a:p>
          <a:p>
            <a:pPr algn="l"/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finalBoss.transform.localScale = new Vector3(5,5,5);</a:t>
            </a:r>
            <a:b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smtClean="0">
                <a:cs typeface="Courier New" panose="02070309020205020404" pitchFamily="49" charset="0"/>
              </a:rPr>
              <a:t/>
            </a:r>
            <a:br>
              <a:rPr lang="en-US" sz="1600" smtClean="0">
                <a:cs typeface="Courier New" panose="02070309020205020404" pitchFamily="49" charset="0"/>
              </a:rPr>
            </a:br>
            <a:r>
              <a:rPr lang="en-US" sz="1600" smtClean="0">
                <a:cs typeface="Courier New" panose="02070309020205020404" pitchFamily="49" charset="0"/>
              </a:rPr>
              <a:t/>
            </a:r>
            <a:br>
              <a:rPr lang="en-US" sz="1600" smtClean="0">
                <a:cs typeface="Courier New" panose="02070309020205020404" pitchFamily="49" charset="0"/>
              </a:rPr>
            </a:br>
            <a:r>
              <a:rPr lang="en-US" sz="1600" smtClean="0">
                <a:cs typeface="Courier New" panose="02070309020205020404" pitchFamily="49" charset="0"/>
              </a:rPr>
              <a:t>but if the game couldn’t find anything named Bowser, you’ll get a null error!!!</a:t>
            </a:r>
          </a:p>
          <a:p>
            <a:pPr algn="l"/>
            <a:endParaRPr lang="en-US" sz="1600">
              <a:cs typeface="Courier New" panose="02070309020205020404" pitchFamily="49" charset="0"/>
            </a:endParaRPr>
          </a:p>
          <a:p>
            <a:pPr algn="l"/>
            <a:r>
              <a:rPr lang="en-US" sz="1600" smtClean="0">
                <a:cs typeface="Courier New" panose="02070309020205020404" pitchFamily="49" charset="0"/>
              </a:rPr>
              <a:t>Instead do this:</a:t>
            </a:r>
            <a:br>
              <a:rPr lang="en-US" sz="1600" smtClean="0">
                <a:cs typeface="Courier New" panose="02070309020205020404" pitchFamily="49" charset="0"/>
              </a:rPr>
            </a:br>
            <a:r>
              <a:rPr lang="en-US" sz="1600" smtClean="0">
                <a:cs typeface="Courier New" panose="02070309020205020404" pitchFamily="49" charset="0"/>
              </a:rPr>
              <a:t/>
            </a:r>
            <a:br>
              <a:rPr lang="en-US" sz="1600" smtClean="0">
                <a:cs typeface="Courier New" panose="02070309020205020404" pitchFamily="49" charset="0"/>
              </a:rPr>
            </a:b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GameObject </a:t>
            </a: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finalBoss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= GameObject.Find(“Bowser”);</a:t>
            </a:r>
          </a:p>
          <a:p>
            <a:pPr algn="l"/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finalBoss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!= null){</a:t>
            </a: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finalBoss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.transform.localScale = new Vector3(5,5,5);</a:t>
            </a:r>
          </a:p>
          <a:p>
            <a:pPr algn="l"/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algn="l"/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 (“Couldn’t find Bowser”);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smtClean="0">
                <a:cs typeface="Courier New" panose="02070309020205020404" pitchFamily="49" charset="0"/>
              </a:rPr>
              <a:t/>
            </a:r>
            <a:br>
              <a:rPr lang="en-US" sz="1600" smtClean="0">
                <a:cs typeface="Courier New" panose="02070309020205020404" pitchFamily="49" charset="0"/>
              </a:rPr>
            </a:br>
            <a:endParaRPr lang="en-US" sz="1600"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69323" y="465542"/>
            <a:ext cx="13630141" cy="680679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smtClean="0"/>
              <a:t>Null reference error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34155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323" y="1146221"/>
            <a:ext cx="11616744" cy="5956478"/>
          </a:xfrm>
        </p:spPr>
        <p:txBody>
          <a:bodyPr>
            <a:normAutofit/>
          </a:bodyPr>
          <a:lstStyle/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//Mathf is a class with various math functions, for example: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Mathf.Sin(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) //finds the sine of an angle (RADIANS)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Mathf.Pow() //does an exponential operation</a:t>
            </a:r>
          </a:p>
          <a:p>
            <a:pPr algn="l"/>
            <a:endParaRPr lang="en-US" sz="1400" smtClean="0"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//Random lets you generate random values</a:t>
            </a:r>
          </a:p>
          <a:p>
            <a:pPr algn="l"/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Random.value returns a float between 0 and 1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Random.Range(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) returns an integer between X(inclusive) and Y(exclusive)</a:t>
            </a:r>
          </a:p>
          <a:p>
            <a:pPr algn="l"/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Random.Range(0,2) would either return 0 or 1</a:t>
            </a:r>
          </a:p>
          <a:p>
            <a:pPr algn="l"/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//Time lets you mess with time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Time.timeScale = 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; lets you slow down and speed up time. it’s really cool! Default is 1;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Time.deltaTime gets the time that has passed since the last frame. Multiply it by your transform values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to make gradual transformations be based on time instead of framerate.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69323" y="465542"/>
            <a:ext cx="13630141" cy="680679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smtClean="0"/>
              <a:t>Mathf  &amp; Random &amp; Time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5610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323" y="1146221"/>
            <a:ext cx="11616744" cy="5956478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Application.LoadLevel(</a:t>
            </a:r>
            <a:r>
              <a:rPr lang="en-US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“YOUR SCENE NAME”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/>
            <a:r>
              <a:rPr lang="en-US" smtClean="0">
                <a:cs typeface="Courier New" panose="02070309020205020404" pitchFamily="49" charset="0"/>
              </a:rPr>
              <a:t>This loads up any scene. This is how you switch between levels</a:t>
            </a:r>
          </a:p>
          <a:p>
            <a:pPr algn="l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Application.loadedLevelName</a:t>
            </a:r>
          </a:p>
          <a:p>
            <a:pPr algn="l"/>
            <a:r>
              <a:rPr lang="en-US" smtClean="0">
                <a:cs typeface="Courier New" panose="02070309020205020404" pitchFamily="49" charset="0"/>
              </a:rPr>
              <a:t>is the current level’s name as a string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mtClean="0">
                <a:cs typeface="Courier New" panose="02070309020205020404" pitchFamily="49" charset="0"/>
              </a:rPr>
              <a:t>So put the two together:</a:t>
            </a:r>
            <a:br>
              <a:rPr lang="en-US" smtClean="0">
                <a:cs typeface="Courier New" panose="02070309020205020404" pitchFamily="49" charset="0"/>
              </a:rPr>
            </a:b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Application.LoadLevel(Application.loadedLevelName);</a:t>
            </a:r>
            <a:b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mtClean="0">
                <a:cs typeface="Courier New" panose="02070309020205020404" pitchFamily="49" charset="0"/>
              </a:rPr>
              <a:t>This will restart your scene </a:t>
            </a:r>
            <a:r>
              <a:rPr lang="en-US" smtClean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US" smtClean="0"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69323" y="465542"/>
            <a:ext cx="13630141" cy="680679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smtClean="0"/>
              <a:t>Scenes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86232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93395"/>
            <a:ext cx="9551832" cy="3193961"/>
          </a:xfrm>
        </p:spPr>
        <p:txBody>
          <a:bodyPr>
            <a:normAutofit lnSpcReduction="10000"/>
          </a:bodyPr>
          <a:lstStyle/>
          <a:p>
            <a:pPr algn="l"/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if statements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for loops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loops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==  //equals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//GREATER THAN, LESS THAN, GREATER THAN OR EQUAL TO, LESS THAN OR EQUAL TO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!=  //NOT equals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 //AND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||  //OR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575257" y="299434"/>
            <a:ext cx="5533622" cy="680679"/>
          </a:xfrm>
        </p:spPr>
        <p:txBody>
          <a:bodyPr>
            <a:normAutofit fontScale="90000"/>
          </a:bodyPr>
          <a:lstStyle/>
          <a:p>
            <a:r>
              <a:rPr lang="en-US" sz="4400" smtClean="0"/>
              <a:t>Before we begin</a:t>
            </a:r>
            <a:endParaRPr lang="en-US" sz="440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82720" y="3493395"/>
            <a:ext cx="8861279" cy="6806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smtClean="0"/>
              <a:t>Just remember everything is the same as in Java!!</a:t>
            </a:r>
            <a:endParaRPr lang="en-US" sz="440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04423" y="528034"/>
            <a:ext cx="9551832" cy="29653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Any line prefaced by a // is a comment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//These lines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//will not execute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//if you put them in your code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//they are simply there as notes</a:t>
            </a:r>
          </a:p>
          <a:p>
            <a:pPr algn="l"/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“PUT STUFF HERE”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//This will print to the Unity console;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264" y="1184857"/>
            <a:ext cx="5533622" cy="434018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UnityEngine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System.Collections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40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MonoBehaviour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// Use this for initialization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Start () {</a:t>
            </a:r>
          </a:p>
          <a:p>
            <a:pPr algn="l"/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// Update is called once per frame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Update(){</a:t>
            </a:r>
          </a:p>
          <a:p>
            <a:pPr algn="l"/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/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742683" y="246601"/>
            <a:ext cx="5533622" cy="680679"/>
          </a:xfrm>
        </p:spPr>
        <p:txBody>
          <a:bodyPr>
            <a:normAutofit fontScale="90000"/>
          </a:bodyPr>
          <a:lstStyle/>
          <a:p>
            <a:r>
              <a:rPr lang="en-US" sz="4400" smtClean="0"/>
              <a:t>A new script</a:t>
            </a:r>
            <a:endParaRPr lang="en-US" sz="440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859886" y="246600"/>
            <a:ext cx="5533622" cy="56390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smtClean="0"/>
              <a:t>WHEN YOU MAKE A NEW SCRIPT IT LOOKS LIKE THIS</a:t>
            </a:r>
            <a:br>
              <a:rPr lang="en-US" sz="2000" smtClean="0"/>
            </a:br>
            <a:endParaRPr lang="en-US" sz="2000" smtClean="0"/>
          </a:p>
          <a:p>
            <a:pPr algn="l"/>
            <a:r>
              <a:rPr lang="en-US" sz="2000" smtClean="0"/>
              <a:t>DON’T WORRY ABOUT THIS. LEAVE IT THERE</a:t>
            </a:r>
            <a:endParaRPr lang="en-US" sz="2000"/>
          </a:p>
          <a:p>
            <a:pPr algn="l"/>
            <a:endParaRPr lang="en-US" sz="2000" smtClean="0"/>
          </a:p>
          <a:p>
            <a:pPr algn="l"/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MAKE SURE THE “</a:t>
            </a:r>
            <a:r>
              <a:rPr lang="en-US" sz="2000" err="1" smtClean="0"/>
              <a:t>MyClass</a:t>
            </a:r>
            <a:r>
              <a:rPr lang="en-US" sz="2000" smtClean="0"/>
              <a:t>” MATCHES YOUR FILENAME EXACTLY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PUT VARIABLES HERE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START FUNCTION  there is a slide for these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UPDATE FUNCTION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WRITE MORE FUNCTIONS HERE</a:t>
            </a:r>
            <a:endParaRPr lang="en-US" sz="200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305319" y="1818068"/>
            <a:ext cx="3638279" cy="6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56834" y="952088"/>
            <a:ext cx="3503052" cy="33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163651" y="2344905"/>
            <a:ext cx="3750973" cy="15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54569" y="3103809"/>
            <a:ext cx="2305317" cy="22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125792" y="4018209"/>
            <a:ext cx="817806" cy="28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350136" y="4775916"/>
            <a:ext cx="4368084" cy="9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85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385" y="927280"/>
            <a:ext cx="5533622" cy="567314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UnityEngine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System.Collections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Goomba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MonoBehaviour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sz="140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Rigidbody2D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rigid;      </a:t>
            </a:r>
          </a:p>
          <a:p>
            <a:pPr algn="l"/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health = 1;</a:t>
            </a:r>
          </a:p>
          <a:p>
            <a:pPr algn="l"/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float 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myGravity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bool male = false;</a:t>
            </a:r>
          </a:p>
          <a:p>
            <a:pPr algn="l"/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string name = “Bob”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// Use this for initialization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Start () {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	rigid = 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GetComponent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&lt;Rigidbody2D&gt;();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rigid.gravityScale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myGravity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// Update is called once per frame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Update(){</a:t>
            </a:r>
          </a:p>
          <a:p>
            <a:pPr algn="l"/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742683" y="246601"/>
            <a:ext cx="5533622" cy="680679"/>
          </a:xfrm>
        </p:spPr>
        <p:txBody>
          <a:bodyPr>
            <a:normAutofit fontScale="90000"/>
          </a:bodyPr>
          <a:lstStyle/>
          <a:p>
            <a:r>
              <a:rPr lang="en-US" sz="4400" smtClean="0"/>
              <a:t>Adding variables</a:t>
            </a:r>
            <a:endParaRPr lang="en-US" sz="440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310646" y="723118"/>
            <a:ext cx="5533622" cy="56390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5623774" y="961378"/>
            <a:ext cx="6568226" cy="56390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smtClean="0"/>
              <a:t>Add variables to your component here</a:t>
            </a:r>
          </a:p>
          <a:p>
            <a:pPr algn="l"/>
            <a:endParaRPr lang="en-US" sz="2000"/>
          </a:p>
          <a:p>
            <a:pPr algn="l"/>
            <a:r>
              <a:rPr lang="en-US" sz="2000" smtClean="0"/>
              <a:t>You can add both basic variables and components to access.</a:t>
            </a:r>
          </a:p>
          <a:p>
            <a:pPr algn="l"/>
            <a:endParaRPr lang="en-US" sz="2000"/>
          </a:p>
          <a:p>
            <a:pPr algn="l"/>
            <a:r>
              <a:rPr lang="en-US" sz="2000" smtClean="0"/>
              <a:t>PUBLIC means other scripts can access these variables and the variable will show up in the inspector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PRIVATE means other scripts can’t access these variables and it will not show up in the inspector</a:t>
            </a:r>
          </a:p>
          <a:p>
            <a:pPr algn="l"/>
            <a:endParaRPr lang="en-US" sz="2000"/>
          </a:p>
          <a:p>
            <a:pPr algn="l"/>
            <a:endParaRPr lang="en-US" sz="2000" smtClean="0"/>
          </a:p>
          <a:p>
            <a:pPr algn="l"/>
            <a:endParaRPr lang="en-US" sz="2000"/>
          </a:p>
          <a:p>
            <a:pPr algn="l"/>
            <a:r>
              <a:rPr lang="en-US" sz="2000" smtClean="0"/>
              <a:t>IMPORTANT BASIC VARIABLES</a:t>
            </a:r>
            <a:br>
              <a:rPr lang="en-US" sz="2000" smtClean="0"/>
            </a:br>
            <a:r>
              <a:rPr lang="en-US" sz="2000" err="1" smtClean="0"/>
              <a:t>int</a:t>
            </a:r>
            <a:r>
              <a:rPr lang="en-US" sz="2000" smtClean="0"/>
              <a:t>    // integer numbers</a:t>
            </a:r>
          </a:p>
          <a:p>
            <a:pPr algn="l"/>
            <a:r>
              <a:rPr lang="en-US" sz="2000" smtClean="0"/>
              <a:t>float  //numbers with decimals, </a:t>
            </a:r>
            <a:br>
              <a:rPr lang="en-US" sz="2000" smtClean="0"/>
            </a:br>
            <a:r>
              <a:rPr lang="en-US" sz="2000" smtClean="0">
                <a:solidFill>
                  <a:srgbClr val="FF0000"/>
                </a:solidFill>
              </a:rPr>
              <a:t>Always write ‘f’ after a number with a decimal, like 1.25f</a:t>
            </a:r>
          </a:p>
          <a:p>
            <a:pPr algn="l"/>
            <a:r>
              <a:rPr lang="en-US" sz="2000" smtClean="0"/>
              <a:t>bool     //true or false</a:t>
            </a:r>
          </a:p>
          <a:p>
            <a:pPr algn="l"/>
            <a:r>
              <a:rPr lang="en-US" sz="2000" smtClean="0"/>
              <a:t>char     // single characters, use single quotes for these ‘c’</a:t>
            </a:r>
          </a:p>
          <a:p>
            <a:pPr algn="l"/>
            <a:r>
              <a:rPr lang="en-US" sz="2000" smtClean="0"/>
              <a:t>string    //words, use double quotes for these</a:t>
            </a:r>
          </a:p>
          <a:p>
            <a:pPr algn="l"/>
            <a:endParaRPr lang="en-US" sz="2000"/>
          </a:p>
          <a:p>
            <a:pPr algn="l"/>
            <a:r>
              <a:rPr lang="en-US" sz="2000" smtClean="0"/>
              <a:t>Any of these with a [] after will turn it into an array</a:t>
            </a:r>
          </a:p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537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21" y="1039713"/>
            <a:ext cx="4869850" cy="594165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UnityEngine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System.Collections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MonoBehaviour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name = 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“Nick”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// Use this for initialization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Start () {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	rename(name);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// Update is called once per frame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Update(){</a:t>
            </a:r>
          </a:p>
          <a:p>
            <a:pPr algn="l"/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/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rename(string newname){</a:t>
            </a:r>
          </a:p>
          <a:p>
            <a:pPr algn="l"/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gameObject.name =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742684" y="246601"/>
            <a:ext cx="6460904" cy="680679"/>
          </a:xfrm>
        </p:spPr>
        <p:txBody>
          <a:bodyPr>
            <a:normAutofit fontScale="90000"/>
          </a:bodyPr>
          <a:lstStyle/>
          <a:p>
            <a:r>
              <a:rPr lang="en-US" sz="4400" smtClean="0"/>
              <a:t>Functions (methods)</a:t>
            </a:r>
            <a:endParaRPr lang="en-US" sz="440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468000" y="927280"/>
            <a:ext cx="5533622" cy="56390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smtClean="0"/>
              <a:t>You can add your own functions to scripts and call them. You can call them from other scripts too if you make the function public!</a:t>
            </a:r>
            <a:endParaRPr lang="en-US" sz="200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391337" y="2904799"/>
            <a:ext cx="6724000" cy="5941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UnityEngine;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System.Collections;</a:t>
            </a:r>
          </a:p>
          <a:p>
            <a:pPr algn="l"/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Troll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: MonoBehaviour {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void Start () {					GameObject.FindObjectofType&lt;Player&gt;().rename(“Poo”);</a:t>
            </a:r>
          </a:p>
          <a:p>
            <a:pPr algn="l"/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6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264" y="901522"/>
            <a:ext cx="9551832" cy="595647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Start(){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// is called once, when the 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initialized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Update(){</a:t>
            </a:r>
          </a:p>
          <a:p>
            <a:pPr algn="l">
              <a:spcBef>
                <a:spcPts val="500"/>
              </a:spcBef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 is called once per frame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OnCollisionEnter2D(Collision2D other){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// is called when this object collides with another object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// will only work if one of the objects has a rigidbody2D</a:t>
            </a:r>
          </a:p>
          <a:p>
            <a:pPr algn="l"/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 The parameter ‘other’ gives you access to what you collided with</a:t>
            </a:r>
          </a:p>
          <a:p>
            <a:pPr algn="l"/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 for example we could write</a:t>
            </a:r>
          </a:p>
          <a:p>
            <a:pPr algn="l"/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print(other.gameObject.name);</a:t>
            </a:r>
          </a:p>
          <a:p>
            <a:pPr algn="l"/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 to print the name of what object this collided with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OnTriggerEnter2D(Collider2D other){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// is called when this object collides with another object with the </a:t>
            </a:r>
          </a:p>
          <a:p>
            <a:pPr algn="l"/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“is Trigger” checkbox checked</a:t>
            </a:r>
          </a:p>
          <a:p>
            <a:pPr algn="l"/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 will only work if one of the objects has a rigidbody2D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6264" y="220843"/>
            <a:ext cx="5533622" cy="680679"/>
          </a:xfrm>
        </p:spPr>
        <p:txBody>
          <a:bodyPr>
            <a:normAutofit fontScale="90000"/>
          </a:bodyPr>
          <a:lstStyle/>
          <a:p>
            <a:r>
              <a:rPr lang="en-US" sz="4400" smtClean="0"/>
              <a:t>Unity built-in functions</a:t>
            </a:r>
            <a:endParaRPr lang="en-US" sz="4400"/>
          </a:p>
        </p:txBody>
      </p:sp>
      <p:sp>
        <p:nvSpPr>
          <p:cNvPr id="5" name="TextBox 4"/>
          <p:cNvSpPr txBox="1"/>
          <p:nvPr/>
        </p:nvSpPr>
        <p:spPr>
          <a:xfrm>
            <a:off x="8203843" y="3632262"/>
            <a:ext cx="384649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/>
              <a:t>You can replace ‘Enter’ with ‘Stay’ or ‘Exit’ to change when the function is called for these. You can also remove the ‘2D’. </a:t>
            </a:r>
            <a:br>
              <a:rPr lang="en-US" sz="1200" smtClean="0"/>
            </a:b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For example, the function</a:t>
            </a:r>
            <a:br>
              <a:rPr lang="en-US" sz="1200" smtClean="0"/>
            </a:b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OnTriggerStay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(Collider other){</a:t>
            </a: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200" smtClean="0"/>
              <a:t/>
            </a:r>
            <a:br>
              <a:rPr lang="en-US" sz="1200" smtClean="0"/>
            </a:br>
            <a:endParaRPr lang="en-US" sz="1200" smtClean="0"/>
          </a:p>
          <a:p>
            <a:r>
              <a:rPr lang="en-US" sz="1200" smtClean="0"/>
              <a:t>will be called every frame that something is in your trigger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61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267" y="723118"/>
            <a:ext cx="10867626" cy="5915943"/>
          </a:xfrm>
        </p:spPr>
        <p:txBody>
          <a:bodyPr>
            <a:normAutofit/>
          </a:bodyPr>
          <a:lstStyle/>
          <a:p>
            <a:pPr algn="l"/>
            <a:r>
              <a:rPr lang="en-US" sz="140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.GetComponent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mtClean="0">
                <a:solidFill>
                  <a:srgbClr val="0C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COMPONENTNAME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&gt;();   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 This will try to get a component attached to whatever </a:t>
            </a:r>
            <a:r>
              <a:rPr lang="en-US" sz="140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is attached to. </a:t>
            </a:r>
            <a:r>
              <a:rPr lang="en-US" sz="140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can be a component or gameObject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//You usually want to set this equal to something so you can use the component you just got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solidFill>
                  <a:srgbClr val="0C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COMPONENTNAME</a:t>
            </a:r>
            <a:r>
              <a:rPr lang="en-US" sz="140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nameItWhatever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.GetComponent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mtClean="0">
                <a:solidFill>
                  <a:srgbClr val="0C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COMPONENTNAME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&gt;();   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//If you want to find the component anywhere, call: 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GameObject.FindObjectOfType&lt;</a:t>
            </a:r>
            <a:r>
              <a:rPr lang="en-US" sz="1400" smtClean="0">
                <a:solidFill>
                  <a:srgbClr val="0C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COMPONENTNAME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Start(){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solidFill>
                  <a:srgbClr val="0C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Rigidbody2D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enemyRigidbody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= GameObject.Find(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“enemy”)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.GetComponent&lt;</a:t>
            </a:r>
            <a:r>
              <a:rPr lang="en-US" sz="1400" smtClean="0">
                <a:solidFill>
                  <a:srgbClr val="0C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Rigidbody2D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enemyRigidbody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.velocity = new Vector2(100,0);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OnCollisionEnter2D(Collision2D other){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.GetComponent&lt;</a:t>
            </a:r>
            <a:r>
              <a:rPr lang="en-US" sz="1400" smtClean="0">
                <a:solidFill>
                  <a:srgbClr val="0C00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SpriteRenderer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&gt;().color = Color.red;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sz="2000" smtClean="0">
                <a:cs typeface="Courier New" panose="02070309020205020404" pitchFamily="49" charset="0"/>
              </a:rPr>
              <a:t/>
            </a:r>
            <a:br>
              <a:rPr lang="en-US" sz="2000" smtClean="0">
                <a:cs typeface="Courier New" panose="02070309020205020404" pitchFamily="49" charset="0"/>
              </a:rPr>
            </a:br>
            <a:r>
              <a:rPr lang="en-US" sz="2000" smtClean="0">
                <a:cs typeface="Courier New" panose="02070309020205020404" pitchFamily="49" charset="0"/>
              </a:rPr>
              <a:t>Try not to call GetComponent&lt;&gt;() in Update because it’s too slow of an operation to use it every frame, instead you should initialize it somewhere else and save it as a variable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742683" y="0"/>
            <a:ext cx="5533622" cy="680679"/>
          </a:xfrm>
        </p:spPr>
        <p:txBody>
          <a:bodyPr>
            <a:normAutofit fontScale="90000"/>
          </a:bodyPr>
          <a:lstStyle/>
          <a:p>
            <a:r>
              <a:rPr lang="en-US" sz="4400" smtClean="0"/>
              <a:t>GetComponent</a:t>
            </a:r>
            <a:endParaRPr lang="en-US" sz="440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310646" y="723118"/>
            <a:ext cx="5533622" cy="56390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348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256" y="901522"/>
            <a:ext cx="11616744" cy="5956478"/>
          </a:xfrm>
        </p:spPr>
        <p:txBody>
          <a:bodyPr>
            <a:normAutofit/>
          </a:bodyPr>
          <a:lstStyle/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//The destroy function lets you destroy objects or components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Destroy(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ANYTHING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Destroy(this);  //this will remove this script from your gameObject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Destroy(gameObject);  //this will destroy the gameObject in the scene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Destroy(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GameObject.Find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NAME HERE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”)); //this will destroy anything you want</a:t>
            </a: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Destroy(gameObject, 1); //this will destroy the gameObject after 1 second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 The instantiate function spawns a new object at a certain position and rotation</a:t>
            </a:r>
          </a:p>
          <a:p>
            <a:pPr algn="l"/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Instantiate (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OBJECT, POSITION, ROTATION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) as GameObject;</a:t>
            </a:r>
          </a:p>
          <a:p>
            <a:pPr algn="l"/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GameObject bullet = Instantiate (bullet, transform.position, Quaternion.identity) as GameObject;</a:t>
            </a:r>
          </a:p>
          <a:p>
            <a:pPr algn="l"/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//Quaternion.identity gives a default rotation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75256" y="220843"/>
            <a:ext cx="5533622" cy="680679"/>
          </a:xfrm>
        </p:spPr>
        <p:txBody>
          <a:bodyPr>
            <a:normAutofit fontScale="90000"/>
          </a:bodyPr>
          <a:lstStyle/>
          <a:p>
            <a:r>
              <a:rPr lang="en-US" sz="4400" smtClean="0"/>
              <a:t>Instantiation and deletion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31412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323" y="1146221"/>
            <a:ext cx="11616744" cy="5956478"/>
          </a:xfrm>
        </p:spPr>
        <p:txBody>
          <a:bodyPr>
            <a:normAutofit/>
          </a:bodyPr>
          <a:lstStyle/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//In Unity we will mostly be using 2-dimensional and 3-dimensional vectors</a:t>
            </a:r>
          </a:p>
          <a:p>
            <a:pPr algn="l"/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//To make a vector just write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new Vector2(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new Vector3(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cs typeface="Courier New" panose="02070309020205020404" pitchFamily="49" charset="0"/>
              </a:rPr>
              <a:t>Rigidbody2D.velocity requires a Vector2</a:t>
            </a:r>
            <a:br>
              <a:rPr lang="en-US" sz="1400" smtClean="0">
                <a:cs typeface="Courier New" panose="02070309020205020404" pitchFamily="49" charset="0"/>
              </a:rPr>
            </a:br>
            <a:r>
              <a:rPr lang="en-US" sz="1400" smtClean="0">
                <a:cs typeface="Courier New" panose="02070309020205020404" pitchFamily="49" charset="0"/>
              </a:rPr>
              <a:t/>
            </a:r>
            <a:br>
              <a:rPr lang="en-US" sz="1400" smtClean="0">
                <a:cs typeface="Courier New" panose="02070309020205020404" pitchFamily="49" charset="0"/>
              </a:rPr>
            </a:br>
            <a:r>
              <a:rPr lang="en-US" sz="1400" smtClean="0">
                <a:cs typeface="Courier New" panose="02070309020205020404" pitchFamily="49" charset="0"/>
              </a:rPr>
              <a:t>All transforms require Vector3, even in a 2D game. In a 2D game just set Z to zero</a:t>
            </a:r>
            <a:br>
              <a:rPr lang="en-US" sz="1400" smtClean="0">
                <a:cs typeface="Courier New" panose="02070309020205020404" pitchFamily="49" charset="0"/>
              </a:rPr>
            </a:br>
            <a:r>
              <a:rPr lang="en-US" sz="1400" smtClean="0">
                <a:cs typeface="Courier New" panose="02070309020205020404" pitchFamily="49" charset="0"/>
              </a:rPr>
              <a:t/>
            </a:r>
            <a:br>
              <a:rPr lang="en-US" sz="1400" smtClean="0">
                <a:cs typeface="Courier New" panose="02070309020205020404" pitchFamily="49" charset="0"/>
              </a:rPr>
            </a:br>
            <a:r>
              <a:rPr lang="en-US" sz="1400" smtClean="0">
                <a:cs typeface="Courier New" panose="02070309020205020404" pitchFamily="49" charset="0"/>
              </a:rPr>
              <a:t>Vector math works!</a:t>
            </a:r>
            <a:br>
              <a:rPr lang="en-US" sz="1400" smtClean="0">
                <a:cs typeface="Courier New" panose="02070309020205020404" pitchFamily="49" charset="0"/>
              </a:rPr>
            </a:br>
            <a:endParaRPr lang="en-US" sz="1400"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myVector = myVector.normalized   //this turns your vector into the same vector with a magnitude of 1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myVector.magnitude   //get the magnitude of your vector (length)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= myVector.normalized*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//this turns your vector into the same vector with a magnitude of 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smtClean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69323" y="465542"/>
            <a:ext cx="13630141" cy="680679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smtClean="0"/>
              <a:t>Vectors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372306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536</Words>
  <Application>Microsoft Office PowerPoint</Application>
  <PresentationFormat>Widescreen</PresentationFormat>
  <Paragraphs>239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04b</vt:lpstr>
      <vt:lpstr>Arial</vt:lpstr>
      <vt:lpstr>Calibri</vt:lpstr>
      <vt:lpstr>Calibri Light</vt:lpstr>
      <vt:lpstr>Courier New</vt:lpstr>
      <vt:lpstr>Wingdings</vt:lpstr>
      <vt:lpstr>Office Theme</vt:lpstr>
      <vt:lpstr>GameDevClub</vt:lpstr>
      <vt:lpstr>Before we begin</vt:lpstr>
      <vt:lpstr>A new script</vt:lpstr>
      <vt:lpstr>Adding variables</vt:lpstr>
      <vt:lpstr>Functions (methods)</vt:lpstr>
      <vt:lpstr>Unity built-in functions</vt:lpstr>
      <vt:lpstr>GetComponent</vt:lpstr>
      <vt:lpstr>Instantiation and deletion</vt:lpstr>
      <vt:lpstr>Vectors</vt:lpstr>
      <vt:lpstr>Transforms: Position, rotation, scale</vt:lpstr>
      <vt:lpstr>Transforms: Parent &amp; Child</vt:lpstr>
      <vt:lpstr>Invokes and                 Coroutines</vt:lpstr>
      <vt:lpstr>Null reference error</vt:lpstr>
      <vt:lpstr>Mathf  &amp; Random &amp; Time</vt:lpstr>
      <vt:lpstr>Scenes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GameDevClub</dc:title>
  <dc:creator>Nicky</dc:creator>
  <cp:lastModifiedBy>Nicky</cp:lastModifiedBy>
  <cp:revision>54</cp:revision>
  <dcterms:created xsi:type="dcterms:W3CDTF">2015-10-28T16:50:31Z</dcterms:created>
  <dcterms:modified xsi:type="dcterms:W3CDTF">2015-10-28T21:24:51Z</dcterms:modified>
</cp:coreProperties>
</file>