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Nunito"/>
      <p:regular r:id="rId23"/>
      <p:bold r:id="rId24"/>
      <p:italic r:id="rId25"/>
      <p:boldItalic r:id="rId26"/>
    </p:embeddedFon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fcc0aeb7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fcc0aeb7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fcc0aeb74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fcc0aeb7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fcc0aeb74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fcc0aeb74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fcc0aeb7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fcc0aeb7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fcc0aeb74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fcc0aeb74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054300" y="1066875"/>
            <a:ext cx="4970100" cy="1448100"/>
          </a:xfrm>
          <a:prstGeom prst="rect">
            <a:avLst/>
          </a:prstGeom>
        </p:spPr>
        <p:txBody>
          <a:bodyPr anchorCtr="0" anchor="ctr" bIns="91425" lIns="91425" spcFirstLastPara="1" rIns="91425" wrap="square" tIns="91425">
            <a:noAutofit/>
          </a:bodyPr>
          <a:lstStyle/>
          <a:p>
            <a:pPr indent="0" lvl="0" marL="0" rtl="0" algn="l">
              <a:spcBef>
                <a:spcPts val="1600"/>
              </a:spcBef>
              <a:spcAft>
                <a:spcPts val="0"/>
              </a:spcAft>
              <a:buNone/>
            </a:pPr>
            <a:r>
              <a:rPr b="1" lang="en" sz="3600">
                <a:solidFill>
                  <a:srgbClr val="695D46"/>
                </a:solidFill>
                <a:latin typeface="PT Sans Narrow"/>
                <a:ea typeface="PT Sans Narrow"/>
                <a:cs typeface="PT Sans Narrow"/>
                <a:sym typeface="PT Sans Narrow"/>
              </a:rPr>
              <a:t>      Chat Application using               Interprocess Communication</a:t>
            </a:r>
            <a:endParaRPr b="1" sz="3600">
              <a:solidFill>
                <a:srgbClr val="695D46"/>
              </a:solidFill>
              <a:latin typeface="PT Sans Narrow"/>
              <a:ea typeface="PT Sans Narrow"/>
              <a:cs typeface="PT Sans Narrow"/>
              <a:sym typeface="PT Sans Narrow"/>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2311467"/>
            <a:ext cx="5361300" cy="10362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b="1" lang="en" sz="2400">
                <a:solidFill>
                  <a:srgbClr val="695D46"/>
                </a:solidFill>
                <a:latin typeface="Open Sans"/>
                <a:ea typeface="Open Sans"/>
                <a:cs typeface="Open Sans"/>
                <a:sym typeface="Open Sans"/>
              </a:rPr>
              <a:t>OPERATING SYSTEMS LAB</a:t>
            </a:r>
            <a:r>
              <a:rPr b="1" lang="en" sz="2400">
                <a:solidFill>
                  <a:srgbClr val="695D46"/>
                </a:solidFill>
                <a:latin typeface="Open Sans"/>
                <a:ea typeface="Open Sans"/>
                <a:cs typeface="Open Sans"/>
                <a:sym typeface="Open Sans"/>
              </a:rPr>
              <a:t> PROJECT</a:t>
            </a:r>
            <a:endParaRPr sz="2400">
              <a:solidFill>
                <a:srgbClr val="008575"/>
              </a:solidFill>
              <a:latin typeface="PT Sans Narrow"/>
              <a:ea typeface="PT Sans Narrow"/>
              <a:cs typeface="PT Sans Narrow"/>
              <a:sym typeface="PT Sans Narrow"/>
            </a:endParaRPr>
          </a:p>
          <a:p>
            <a:pPr indent="457200" lvl="0" marL="457200" rtl="0" algn="l">
              <a:spcBef>
                <a:spcPts val="600"/>
              </a:spcBef>
              <a:spcAft>
                <a:spcPts val="0"/>
              </a:spcAft>
              <a:buNone/>
            </a:pPr>
            <a:r>
              <a:rPr lang="en" sz="2400">
                <a:solidFill>
                  <a:srgbClr val="000000"/>
                </a:solidFill>
                <a:latin typeface="PT Sans Narrow"/>
                <a:ea typeface="PT Sans Narrow"/>
                <a:cs typeface="PT Sans Narrow"/>
                <a:sym typeface="PT Sans Narrow"/>
              </a:rPr>
              <a:t>  Assigned TA: </a:t>
            </a:r>
            <a:r>
              <a:rPr lang="en" sz="2400">
                <a:solidFill>
                  <a:srgbClr val="000000"/>
                </a:solidFill>
                <a:latin typeface="PT Sans Narrow"/>
                <a:ea typeface="PT Sans Narrow"/>
                <a:cs typeface="PT Sans Narrow"/>
                <a:sym typeface="PT Sans Narrow"/>
              </a:rPr>
              <a:t>Shipra Shukla</a:t>
            </a:r>
            <a:endParaRPr sz="2400">
              <a:solidFill>
                <a:srgbClr val="000000"/>
              </a:solidFill>
              <a:latin typeface="PT Sans Narrow"/>
              <a:ea typeface="PT Sans Narrow"/>
              <a:cs typeface="PT Sans Narrow"/>
              <a:sym typeface="PT Sans Narrow"/>
            </a:endParaRPr>
          </a:p>
          <a:p>
            <a:pPr indent="0" lvl="0" marL="0" rtl="0" algn="ctr">
              <a:spcBef>
                <a:spcPts val="0"/>
              </a:spcBef>
              <a:spcAft>
                <a:spcPts val="0"/>
              </a:spcAft>
              <a:buNone/>
            </a:pPr>
            <a:r>
              <a:t/>
            </a:r>
            <a:endParaRPr sz="30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idx="1" type="body"/>
          </p:nvPr>
        </p:nvSpPr>
        <p:spPr>
          <a:xfrm>
            <a:off x="819150" y="684900"/>
            <a:ext cx="7505700" cy="37539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b="1" lang="en" sz="1400">
                <a:solidFill>
                  <a:srgbClr val="222222"/>
                </a:solidFill>
                <a:highlight>
                  <a:srgbClr val="FFFFFF"/>
                </a:highlight>
                <a:latin typeface="Open Sans"/>
                <a:ea typeface="Open Sans"/>
                <a:cs typeface="Open Sans"/>
                <a:sym typeface="Open Sans"/>
              </a:rPr>
              <a:t>Reading the message history:</a:t>
            </a:r>
            <a:endParaRPr b="1" sz="1400">
              <a:solidFill>
                <a:srgbClr val="222222"/>
              </a:solidFill>
              <a:highlight>
                <a:srgbClr val="FFFFFF"/>
              </a:highlight>
              <a:latin typeface="Open Sans"/>
              <a:ea typeface="Open Sans"/>
              <a:cs typeface="Open Sans"/>
              <a:sym typeface="Open Sans"/>
            </a:endParaRPr>
          </a:p>
          <a:p>
            <a:pPr indent="0" lvl="0" marL="0" rtl="0" algn="l">
              <a:lnSpc>
                <a:spcPct val="120000"/>
              </a:lnSpc>
              <a:spcBef>
                <a:spcPts val="1600"/>
              </a:spcBef>
              <a:spcAft>
                <a:spcPts val="0"/>
              </a:spcAft>
              <a:buNone/>
            </a:pPr>
            <a:r>
              <a:rPr lang="en" sz="1400">
                <a:solidFill>
                  <a:srgbClr val="222222"/>
                </a:solidFill>
                <a:highlight>
                  <a:srgbClr val="FFFFFF"/>
                </a:highlight>
                <a:latin typeface="Open Sans"/>
                <a:ea typeface="Open Sans"/>
                <a:cs typeface="Open Sans"/>
                <a:sym typeface="Open Sans"/>
              </a:rPr>
              <a:t>When the server reads the messages of different clients, it also stores these messages to a text file which clients can access to see their message history. Each client has its own message history text file and can access only that file. The message history can only be displayed after the chatting connection has been closed. </a:t>
            </a:r>
            <a:endParaRPr sz="1400">
              <a:solidFill>
                <a:srgbClr val="222222"/>
              </a:solidFill>
              <a:highlight>
                <a:srgbClr val="FFFFFF"/>
              </a:highlight>
              <a:latin typeface="Open Sans"/>
              <a:ea typeface="Open Sans"/>
              <a:cs typeface="Open Sans"/>
              <a:sym typeface="Open Sans"/>
            </a:endParaRPr>
          </a:p>
          <a:p>
            <a:pPr indent="0" lvl="0" marL="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819150" y="241725"/>
            <a:ext cx="7505700" cy="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pic>
        <p:nvPicPr>
          <p:cNvPr id="185" name="Google Shape;185;p23"/>
          <p:cNvPicPr preferRelativeResize="0"/>
          <p:nvPr/>
        </p:nvPicPr>
        <p:blipFill>
          <a:blip r:embed="rId3">
            <a:alphaModFix/>
          </a:blip>
          <a:stretch>
            <a:fillRect/>
          </a:stretch>
        </p:blipFill>
        <p:spPr>
          <a:xfrm>
            <a:off x="1225925" y="738625"/>
            <a:ext cx="6978524" cy="392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765425" y="3218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a:t>
            </a:r>
            <a:endParaRPr/>
          </a:p>
        </p:txBody>
      </p:sp>
      <p:pic>
        <p:nvPicPr>
          <p:cNvPr id="191" name="Google Shape;191;p24"/>
          <p:cNvPicPr preferRelativeResize="0"/>
          <p:nvPr/>
        </p:nvPicPr>
        <p:blipFill>
          <a:blip r:embed="rId3">
            <a:alphaModFix/>
          </a:blip>
          <a:stretch>
            <a:fillRect/>
          </a:stretch>
        </p:blipFill>
        <p:spPr>
          <a:xfrm>
            <a:off x="1082150" y="940050"/>
            <a:ext cx="6979701" cy="392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t>Thank You</a:t>
            </a:r>
            <a:endParaRPr b="1"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35" name="Google Shape;135;p14"/>
          <p:cNvSpPr txBox="1"/>
          <p:nvPr>
            <p:ph idx="4294967295" type="title"/>
          </p:nvPr>
        </p:nvSpPr>
        <p:spPr>
          <a:xfrm>
            <a:off x="185900" y="302700"/>
            <a:ext cx="8712900" cy="45186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b="1" lang="en" sz="2400" u="sng">
                <a:solidFill>
                  <a:srgbClr val="FF0000"/>
                </a:solidFill>
                <a:latin typeface="Open Sans"/>
                <a:ea typeface="Open Sans"/>
                <a:cs typeface="Open Sans"/>
                <a:sym typeface="Open Sans"/>
              </a:rPr>
              <a:t>Group Members</a:t>
            </a:r>
            <a:endParaRPr b="1" sz="2400" u="sng">
              <a:solidFill>
                <a:srgbClr val="FF0000"/>
              </a:solidFill>
              <a:latin typeface="Open Sans"/>
              <a:ea typeface="Open Sans"/>
              <a:cs typeface="Open Sans"/>
              <a:sym typeface="Open Sans"/>
            </a:endParaRPr>
          </a:p>
          <a:p>
            <a:pPr indent="-342900" lvl="0" marL="914400" rtl="0" algn="l">
              <a:lnSpc>
                <a:spcPct val="120000"/>
              </a:lnSpc>
              <a:spcBef>
                <a:spcPts val="600"/>
              </a:spcBef>
              <a:spcAft>
                <a:spcPts val="0"/>
              </a:spcAft>
              <a:buClr>
                <a:srgbClr val="000000"/>
              </a:buClr>
              <a:buSzPts val="1800"/>
              <a:buFont typeface="Open Sans"/>
              <a:buAutoNum type="arabicPeriod"/>
            </a:pPr>
            <a:r>
              <a:rPr lang="en" sz="1800">
                <a:solidFill>
                  <a:srgbClr val="000000"/>
                </a:solidFill>
                <a:latin typeface="Open Sans"/>
                <a:ea typeface="Open Sans"/>
                <a:cs typeface="Open Sans"/>
                <a:sym typeface="Open Sans"/>
              </a:rPr>
              <a:t>Rachit Rahul Mishra (17JE003017)</a:t>
            </a:r>
            <a:endParaRPr sz="1800">
              <a:solidFill>
                <a:srgbClr val="000000"/>
              </a:solidFill>
              <a:latin typeface="Open Sans"/>
              <a:ea typeface="Open Sans"/>
              <a:cs typeface="Open Sans"/>
              <a:sym typeface="Open Sans"/>
            </a:endParaRPr>
          </a:p>
          <a:p>
            <a:pPr indent="-342900" lvl="0" marL="914400" rtl="0" algn="l">
              <a:lnSpc>
                <a:spcPct val="120000"/>
              </a:lnSpc>
              <a:spcBef>
                <a:spcPts val="0"/>
              </a:spcBef>
              <a:spcAft>
                <a:spcPts val="0"/>
              </a:spcAft>
              <a:buClr>
                <a:srgbClr val="000000"/>
              </a:buClr>
              <a:buSzPts val="1800"/>
              <a:buFont typeface="Open Sans"/>
              <a:buAutoNum type="arabicPeriod"/>
            </a:pPr>
            <a:r>
              <a:rPr lang="en" sz="1800">
                <a:solidFill>
                  <a:srgbClr val="000000"/>
                </a:solidFill>
                <a:latin typeface="Open Sans"/>
                <a:ea typeface="Open Sans"/>
                <a:cs typeface="Open Sans"/>
                <a:sym typeface="Open Sans"/>
              </a:rPr>
              <a:t>Samyak Singh (17JE003024)</a:t>
            </a:r>
            <a:endParaRPr sz="1800">
              <a:solidFill>
                <a:srgbClr val="000000"/>
              </a:solidFill>
              <a:latin typeface="Open Sans"/>
              <a:ea typeface="Open Sans"/>
              <a:cs typeface="Open Sans"/>
              <a:sym typeface="Open Sans"/>
            </a:endParaRPr>
          </a:p>
          <a:p>
            <a:pPr indent="-342900" lvl="0" marL="914400" rtl="0" algn="l">
              <a:lnSpc>
                <a:spcPct val="120000"/>
              </a:lnSpc>
              <a:spcBef>
                <a:spcPts val="0"/>
              </a:spcBef>
              <a:spcAft>
                <a:spcPts val="0"/>
              </a:spcAft>
              <a:buClr>
                <a:srgbClr val="000000"/>
              </a:buClr>
              <a:buSzPts val="1800"/>
              <a:buFont typeface="Open Sans"/>
              <a:buAutoNum type="arabicPeriod"/>
            </a:pPr>
            <a:r>
              <a:rPr lang="en" sz="1800">
                <a:solidFill>
                  <a:srgbClr val="000000"/>
                </a:solidFill>
                <a:latin typeface="Open Sans"/>
                <a:ea typeface="Open Sans"/>
                <a:cs typeface="Open Sans"/>
                <a:sym typeface="Open Sans"/>
              </a:rPr>
              <a:t>Vipul Bandi (17JE003026)</a:t>
            </a:r>
            <a:endParaRPr sz="1800">
              <a:solidFill>
                <a:srgbClr val="000000"/>
              </a:solidFill>
              <a:latin typeface="Open Sans"/>
              <a:ea typeface="Open Sans"/>
              <a:cs typeface="Open Sans"/>
              <a:sym typeface="Open Sans"/>
            </a:endParaRPr>
          </a:p>
          <a:p>
            <a:pPr indent="-342900" lvl="0" marL="914400" rtl="0" algn="l">
              <a:lnSpc>
                <a:spcPct val="120000"/>
              </a:lnSpc>
              <a:spcBef>
                <a:spcPts val="0"/>
              </a:spcBef>
              <a:spcAft>
                <a:spcPts val="0"/>
              </a:spcAft>
              <a:buClr>
                <a:srgbClr val="000000"/>
              </a:buClr>
              <a:buSzPts val="1800"/>
              <a:buFont typeface="Open Sans"/>
              <a:buAutoNum type="arabicPeriod"/>
            </a:pPr>
            <a:r>
              <a:rPr lang="en" sz="1800">
                <a:solidFill>
                  <a:srgbClr val="000000"/>
                </a:solidFill>
                <a:latin typeface="Open Sans"/>
                <a:ea typeface="Open Sans"/>
                <a:cs typeface="Open Sans"/>
                <a:sym typeface="Open Sans"/>
              </a:rPr>
              <a:t>Sandesh Sinha (17JE003038)</a:t>
            </a:r>
            <a:endParaRPr sz="1800">
              <a:solidFill>
                <a:srgbClr val="000000"/>
              </a:solidFill>
              <a:latin typeface="Open Sans"/>
              <a:ea typeface="Open Sans"/>
              <a:cs typeface="Open Sans"/>
              <a:sym typeface="Open Sans"/>
            </a:endParaRPr>
          </a:p>
          <a:p>
            <a:pPr indent="-342900" lvl="0" marL="914400" rtl="0" algn="l">
              <a:lnSpc>
                <a:spcPct val="120000"/>
              </a:lnSpc>
              <a:spcBef>
                <a:spcPts val="0"/>
              </a:spcBef>
              <a:spcAft>
                <a:spcPts val="0"/>
              </a:spcAft>
              <a:buClr>
                <a:srgbClr val="000000"/>
              </a:buClr>
              <a:buSzPts val="1800"/>
              <a:buFont typeface="Open Sans"/>
              <a:buAutoNum type="arabicPeriod"/>
            </a:pPr>
            <a:r>
              <a:rPr lang="en" sz="1800">
                <a:solidFill>
                  <a:srgbClr val="000000"/>
                </a:solidFill>
                <a:latin typeface="Open Sans"/>
                <a:ea typeface="Open Sans"/>
                <a:cs typeface="Open Sans"/>
                <a:sym typeface="Open Sans"/>
              </a:rPr>
              <a:t>Sandeep Sheela (17JE003048)</a:t>
            </a:r>
            <a:endParaRPr sz="1800">
              <a:solidFill>
                <a:srgbClr val="000000"/>
              </a:solidFill>
              <a:latin typeface="Open Sans"/>
              <a:ea typeface="Open Sans"/>
              <a:cs typeface="Open Sans"/>
              <a:sym typeface="Open Sans"/>
            </a:endParaRPr>
          </a:p>
          <a:p>
            <a:pPr indent="-342900" lvl="0" marL="914400" rtl="0" algn="l">
              <a:lnSpc>
                <a:spcPct val="120000"/>
              </a:lnSpc>
              <a:spcBef>
                <a:spcPts val="0"/>
              </a:spcBef>
              <a:spcAft>
                <a:spcPts val="0"/>
              </a:spcAft>
              <a:buClr>
                <a:srgbClr val="000000"/>
              </a:buClr>
              <a:buSzPts val="1800"/>
              <a:buFont typeface="Open Sans"/>
              <a:buAutoNum type="arabicPeriod"/>
            </a:pPr>
            <a:r>
              <a:rPr lang="en" sz="1800">
                <a:solidFill>
                  <a:srgbClr val="000000"/>
                </a:solidFill>
                <a:latin typeface="Open Sans"/>
                <a:ea typeface="Open Sans"/>
                <a:cs typeface="Open Sans"/>
                <a:sym typeface="Open Sans"/>
              </a:rPr>
              <a:t>Avi Sahney (17JE003050)</a:t>
            </a:r>
            <a:endParaRPr sz="1800">
              <a:solidFill>
                <a:srgbClr val="000000"/>
              </a:solidFill>
              <a:latin typeface="Open Sans"/>
              <a:ea typeface="Open Sans"/>
              <a:cs typeface="Open Sans"/>
              <a:sym typeface="Open Sans"/>
            </a:endParaRPr>
          </a:p>
          <a:p>
            <a:pPr indent="-342900" lvl="0" marL="914400" rtl="0" algn="l">
              <a:lnSpc>
                <a:spcPct val="120000"/>
              </a:lnSpc>
              <a:spcBef>
                <a:spcPts val="0"/>
              </a:spcBef>
              <a:spcAft>
                <a:spcPts val="0"/>
              </a:spcAft>
              <a:buClr>
                <a:srgbClr val="000000"/>
              </a:buClr>
              <a:buSzPts val="1800"/>
              <a:buFont typeface="Open Sans"/>
              <a:buAutoNum type="arabicPeriod"/>
            </a:pPr>
            <a:r>
              <a:rPr lang="en" sz="1800">
                <a:solidFill>
                  <a:srgbClr val="000000"/>
                </a:solidFill>
                <a:latin typeface="Open Sans"/>
                <a:ea typeface="Open Sans"/>
                <a:cs typeface="Open Sans"/>
                <a:sym typeface="Open Sans"/>
              </a:rPr>
              <a:t>Navya Srivastava (17JE003052)</a:t>
            </a:r>
            <a:endParaRPr sz="1800">
              <a:solidFill>
                <a:srgbClr val="000000"/>
              </a:solidFill>
              <a:latin typeface="Open Sans"/>
              <a:ea typeface="Open Sans"/>
              <a:cs typeface="Open Sans"/>
              <a:sym typeface="Open Sans"/>
            </a:endParaRPr>
          </a:p>
          <a:p>
            <a:pPr indent="-342900" lvl="0" marL="914400" rtl="0" algn="l">
              <a:lnSpc>
                <a:spcPct val="120000"/>
              </a:lnSpc>
              <a:spcBef>
                <a:spcPts val="0"/>
              </a:spcBef>
              <a:spcAft>
                <a:spcPts val="0"/>
              </a:spcAft>
              <a:buClr>
                <a:srgbClr val="000000"/>
              </a:buClr>
              <a:buSzPts val="1800"/>
              <a:buFont typeface="Open Sans"/>
              <a:buAutoNum type="arabicPeriod"/>
            </a:pPr>
            <a:r>
              <a:rPr lang="en" sz="1800">
                <a:solidFill>
                  <a:srgbClr val="000000"/>
                </a:solidFill>
                <a:latin typeface="Open Sans"/>
                <a:ea typeface="Open Sans"/>
                <a:cs typeface="Open Sans"/>
                <a:sym typeface="Open Sans"/>
              </a:rPr>
              <a:t>Vipin Prakash (17JE003061)</a:t>
            </a:r>
            <a:endParaRPr sz="1800">
              <a:solidFill>
                <a:srgbClr val="000000"/>
              </a:solidFill>
              <a:latin typeface="Open Sans"/>
              <a:ea typeface="Open Sans"/>
              <a:cs typeface="Open Sans"/>
              <a:sym typeface="Open Sans"/>
            </a:endParaRPr>
          </a:p>
          <a:p>
            <a:pPr indent="-342900" lvl="0" marL="914400" rtl="0" algn="l">
              <a:lnSpc>
                <a:spcPct val="120000"/>
              </a:lnSpc>
              <a:spcBef>
                <a:spcPts val="0"/>
              </a:spcBef>
              <a:spcAft>
                <a:spcPts val="0"/>
              </a:spcAft>
              <a:buClr>
                <a:srgbClr val="000000"/>
              </a:buClr>
              <a:buSzPts val="1800"/>
              <a:buFont typeface="Open Sans"/>
              <a:buAutoNum type="arabicPeriod"/>
            </a:pPr>
            <a:r>
              <a:rPr lang="en" sz="1800">
                <a:solidFill>
                  <a:srgbClr val="000000"/>
                </a:solidFill>
                <a:latin typeface="Open Sans"/>
                <a:ea typeface="Open Sans"/>
                <a:cs typeface="Open Sans"/>
                <a:sym typeface="Open Sans"/>
              </a:rPr>
              <a:t>Thakur Ashutosh Suman (17JE003067)</a:t>
            </a:r>
            <a:endParaRPr sz="1800">
              <a:solidFill>
                <a:srgbClr val="000000"/>
              </a:solidFill>
              <a:latin typeface="Open Sans"/>
              <a:ea typeface="Open Sans"/>
              <a:cs typeface="Open Sans"/>
              <a:sym typeface="Open Sans"/>
            </a:endParaRPr>
          </a:p>
          <a:p>
            <a:pPr indent="0" lvl="0" marL="0" rtl="0" algn="l">
              <a:lnSpc>
                <a:spcPct val="120000"/>
              </a:lnSpc>
              <a:spcBef>
                <a:spcPts val="0"/>
              </a:spcBef>
              <a:spcAft>
                <a:spcPts val="0"/>
              </a:spcAft>
              <a:buNone/>
            </a:pPr>
            <a:r>
              <a:t/>
            </a:r>
            <a:endParaRPr b="1" sz="2400" u="sng">
              <a:solidFill>
                <a:srgbClr val="FF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9" name="Shape 139"/>
        <p:cNvGrpSpPr/>
        <p:nvPr/>
      </p:nvGrpSpPr>
      <p:grpSpPr>
        <a:xfrm>
          <a:off x="0" y="0"/>
          <a:ext cx="0" cy="0"/>
          <a:chOff x="0" y="0"/>
          <a:chExt cx="0" cy="0"/>
        </a:xfrm>
      </p:grpSpPr>
      <p:sp>
        <p:nvSpPr>
          <p:cNvPr id="140" name="Google Shape;140;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141" name="Google Shape;141;p15"/>
          <p:cNvSpPr txBox="1"/>
          <p:nvPr>
            <p:ph idx="4294967295" type="body"/>
          </p:nvPr>
        </p:nvSpPr>
        <p:spPr>
          <a:xfrm>
            <a:off x="929550" y="405000"/>
            <a:ext cx="7188600" cy="4333500"/>
          </a:xfrm>
          <a:prstGeom prst="rect">
            <a:avLst/>
          </a:prstGeom>
          <a:solidFill>
            <a:srgbClr val="FF9900"/>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				</a:t>
            </a:r>
            <a:r>
              <a:rPr b="1" lang="en" sz="2400">
                <a:solidFill>
                  <a:srgbClr val="000000"/>
                </a:solidFill>
                <a:latin typeface="Open Sans"/>
                <a:ea typeface="Open Sans"/>
                <a:cs typeface="Open Sans"/>
                <a:sym typeface="Open Sans"/>
              </a:rPr>
              <a:t>PROBLEM STATEMENT</a:t>
            </a:r>
            <a:endParaRPr b="1" sz="2400">
              <a:solidFill>
                <a:srgbClr val="000000"/>
              </a:solidFill>
              <a:latin typeface="Open Sans"/>
              <a:ea typeface="Open Sans"/>
              <a:cs typeface="Open Sans"/>
              <a:sym typeface="Open Sans"/>
            </a:endParaRPr>
          </a:p>
          <a:p>
            <a:pPr indent="0" lvl="0" marL="0" rtl="0" algn="just">
              <a:lnSpc>
                <a:spcPct val="120000"/>
              </a:lnSpc>
              <a:spcBef>
                <a:spcPts val="1200"/>
              </a:spcBef>
              <a:spcAft>
                <a:spcPts val="0"/>
              </a:spcAft>
              <a:buNone/>
            </a:pPr>
            <a:r>
              <a:rPr b="1" lang="en" sz="1800">
                <a:solidFill>
                  <a:srgbClr val="000000"/>
                </a:solidFill>
                <a:latin typeface="Open Sans"/>
                <a:ea typeface="Open Sans"/>
                <a:cs typeface="Open Sans"/>
                <a:sym typeface="Open Sans"/>
              </a:rPr>
              <a:t>Title:</a:t>
            </a:r>
            <a:r>
              <a:rPr lang="en" sz="1800">
                <a:solidFill>
                  <a:srgbClr val="000000"/>
                </a:solidFill>
                <a:latin typeface="Open Sans"/>
                <a:ea typeface="Open Sans"/>
                <a:cs typeface="Open Sans"/>
                <a:sym typeface="Open Sans"/>
              </a:rPr>
              <a:t> Develop a chat application using Interprocess Communication.</a:t>
            </a:r>
            <a:endParaRPr sz="1800">
              <a:solidFill>
                <a:srgbClr val="000000"/>
              </a:solidFill>
              <a:latin typeface="Open Sans"/>
              <a:ea typeface="Open Sans"/>
              <a:cs typeface="Open Sans"/>
              <a:sym typeface="Open Sans"/>
            </a:endParaRPr>
          </a:p>
          <a:p>
            <a:pPr indent="0" lvl="0" marL="0" rtl="0" algn="just">
              <a:lnSpc>
                <a:spcPct val="120000"/>
              </a:lnSpc>
              <a:spcBef>
                <a:spcPts val="1600"/>
              </a:spcBef>
              <a:spcAft>
                <a:spcPts val="0"/>
              </a:spcAft>
              <a:buNone/>
            </a:pPr>
            <a:r>
              <a:rPr lang="en" sz="1800">
                <a:solidFill>
                  <a:srgbClr val="000000"/>
                </a:solidFill>
                <a:latin typeface="Open Sans"/>
                <a:ea typeface="Open Sans"/>
                <a:cs typeface="Open Sans"/>
                <a:sym typeface="Open Sans"/>
              </a:rPr>
              <a:t>Use any one of the methods to implement IPC and develop a chat application which can handle multiple clients.</a:t>
            </a:r>
            <a:endParaRPr sz="1800">
              <a:solidFill>
                <a:srgbClr val="000000"/>
              </a:solidFill>
              <a:latin typeface="Open Sans"/>
              <a:ea typeface="Open Sans"/>
              <a:cs typeface="Open Sans"/>
              <a:sym typeface="Open Sans"/>
            </a:endParaRPr>
          </a:p>
          <a:p>
            <a:pPr indent="0" lvl="0" marL="0" rtl="0" algn="just">
              <a:lnSpc>
                <a:spcPct val="120000"/>
              </a:lnSpc>
              <a:spcBef>
                <a:spcPts val="1600"/>
              </a:spcBef>
              <a:spcAft>
                <a:spcPts val="0"/>
              </a:spcAft>
              <a:buNone/>
            </a:pPr>
            <a:r>
              <a:rPr lang="en" sz="1800">
                <a:solidFill>
                  <a:srgbClr val="000000"/>
                </a:solidFill>
                <a:latin typeface="Open Sans"/>
                <a:ea typeface="Open Sans"/>
                <a:cs typeface="Open Sans"/>
                <a:sym typeface="Open Sans"/>
              </a:rPr>
              <a:t>Multiple clients should also simultaneously be able to chat with the server.</a:t>
            </a:r>
            <a:endParaRPr sz="1800">
              <a:solidFill>
                <a:srgbClr val="000000"/>
              </a:solidFill>
              <a:latin typeface="Open Sans"/>
              <a:ea typeface="Open Sans"/>
              <a:cs typeface="Open Sans"/>
              <a:sym typeface="Open Sans"/>
            </a:endParaRPr>
          </a:p>
          <a:p>
            <a:pPr indent="0" lvl="0" marL="0" rtl="0" algn="just">
              <a:lnSpc>
                <a:spcPct val="120000"/>
              </a:lnSpc>
              <a:spcBef>
                <a:spcPts val="1600"/>
              </a:spcBef>
              <a:spcAft>
                <a:spcPts val="0"/>
              </a:spcAft>
              <a:buNone/>
            </a:pPr>
            <a:r>
              <a:rPr lang="en" sz="1800">
                <a:solidFill>
                  <a:srgbClr val="000000"/>
                </a:solidFill>
                <a:latin typeface="Open Sans"/>
                <a:ea typeface="Open Sans"/>
                <a:cs typeface="Open Sans"/>
                <a:sym typeface="Open Sans"/>
              </a:rPr>
              <a:t>The client/user also must be able to see his/her message history.</a:t>
            </a:r>
            <a:endParaRPr sz="1800">
              <a:solidFill>
                <a:srgbClr val="000000"/>
              </a:solidFill>
              <a:latin typeface="Open Sans"/>
              <a:ea typeface="Open Sans"/>
              <a:cs typeface="Open Sans"/>
              <a:sym typeface="Open Sans"/>
            </a:endParaRPr>
          </a:p>
          <a:p>
            <a:pPr indent="0" lvl="0" marL="0" rtl="0" algn="l">
              <a:spcBef>
                <a:spcPts val="1600"/>
              </a:spcBef>
              <a:spcAft>
                <a:spcPts val="0"/>
              </a:spcAft>
              <a:buNone/>
            </a:pPr>
            <a:r>
              <a:t/>
            </a:r>
            <a:endParaRPr b="1" sz="2400">
              <a:solidFill>
                <a:srgbClr val="000000"/>
              </a:solidFill>
              <a:latin typeface="Open Sans"/>
              <a:ea typeface="Open Sans"/>
              <a:cs typeface="Open Sans"/>
              <a:sym typeface="Open Sans"/>
            </a:endParaRPr>
          </a:p>
          <a:p>
            <a:pPr indent="0" lvl="0" marL="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283100" y="712150"/>
            <a:ext cx="8631600" cy="3835500"/>
          </a:xfrm>
          <a:prstGeom prst="rect">
            <a:avLst/>
          </a:prstGeom>
          <a:solidFill>
            <a:srgbClr val="FFFFFF"/>
          </a:solidFill>
        </p:spPr>
        <p:txBody>
          <a:bodyPr anchorCtr="0" anchor="ctr" bIns="91425" lIns="91425" spcFirstLastPara="1" rIns="91425" wrap="square" tIns="91425">
            <a:noAutofit/>
          </a:bodyPr>
          <a:lstStyle/>
          <a:p>
            <a:pPr indent="0" lvl="0" marL="0" rtl="0" algn="ctr">
              <a:lnSpc>
                <a:spcPct val="120000"/>
              </a:lnSpc>
              <a:spcBef>
                <a:spcPts val="1200"/>
              </a:spcBef>
              <a:spcAft>
                <a:spcPts val="1600"/>
              </a:spcAft>
              <a:buNone/>
            </a:pPr>
            <a:r>
              <a:rPr b="1" lang="en" sz="3600">
                <a:solidFill>
                  <a:srgbClr val="000000"/>
                </a:solidFill>
                <a:latin typeface="Open Sans"/>
                <a:ea typeface="Open Sans"/>
                <a:cs typeface="Open Sans"/>
                <a:sym typeface="Open Sans"/>
              </a:rPr>
              <a:t>Inter-Process Communication</a:t>
            </a:r>
            <a:endParaRPr sz="36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283100" y="1140250"/>
            <a:ext cx="8622300" cy="33093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lang="en" sz="1600">
                <a:solidFill>
                  <a:srgbClr val="000000"/>
                </a:solidFill>
                <a:latin typeface="Open Sans"/>
                <a:ea typeface="Open Sans"/>
                <a:cs typeface="Open Sans"/>
                <a:sym typeface="Open Sans"/>
              </a:rPr>
              <a:t>A process can be of two types namely Independent processes and Cooperating processes. </a:t>
            </a:r>
            <a:r>
              <a:rPr lang="en" sz="1600">
                <a:solidFill>
                  <a:srgbClr val="000000"/>
                </a:solidFill>
                <a:highlight>
                  <a:srgbClr val="FFFFFF"/>
                </a:highlight>
                <a:latin typeface="Open Sans"/>
                <a:ea typeface="Open Sans"/>
                <a:cs typeface="Open Sans"/>
                <a:sym typeface="Open Sans"/>
              </a:rPr>
              <a:t>An independent process is not affected by the execution of other processes while a co-operating process can be affected by other executing processes. </a:t>
            </a:r>
            <a:endParaRPr sz="1600">
              <a:solidFill>
                <a:srgbClr val="000000"/>
              </a:solidFill>
              <a:highlight>
                <a:srgbClr val="FFFFFF"/>
              </a:highlight>
              <a:latin typeface="Open Sans"/>
              <a:ea typeface="Open Sans"/>
              <a:cs typeface="Open Sans"/>
              <a:sym typeface="Open Sans"/>
            </a:endParaRPr>
          </a:p>
          <a:p>
            <a:pPr indent="0" lvl="0" marL="0" rtl="0" algn="l">
              <a:lnSpc>
                <a:spcPct val="120000"/>
              </a:lnSpc>
              <a:spcBef>
                <a:spcPts val="1600"/>
              </a:spcBef>
              <a:spcAft>
                <a:spcPts val="0"/>
              </a:spcAft>
              <a:buNone/>
            </a:pPr>
            <a:r>
              <a:rPr lang="en" sz="1600">
                <a:solidFill>
                  <a:srgbClr val="000000"/>
                </a:solidFill>
                <a:highlight>
                  <a:srgbClr val="FFFFFF"/>
                </a:highlight>
                <a:latin typeface="Open Sans"/>
                <a:ea typeface="Open Sans"/>
                <a:cs typeface="Open Sans"/>
                <a:sym typeface="Open Sans"/>
              </a:rPr>
              <a:t>Inter-process communication (IPC) is a mechanism which allows processes to communicate with each other and synchronize their actions. The communication between these processes can be seen as a method of co-operation between them. Processes can communicate with each other using these two ways:</a:t>
            </a:r>
            <a:endParaRPr sz="1600">
              <a:solidFill>
                <a:srgbClr val="000000"/>
              </a:solidFill>
              <a:highlight>
                <a:srgbClr val="FFFFFF"/>
              </a:highlight>
              <a:latin typeface="Open Sans"/>
              <a:ea typeface="Open Sans"/>
              <a:cs typeface="Open Sans"/>
              <a:sym typeface="Open Sans"/>
            </a:endParaRPr>
          </a:p>
          <a:p>
            <a:pPr indent="-330200" lvl="0" marL="457200" rtl="0" algn="l">
              <a:lnSpc>
                <a:spcPct val="120000"/>
              </a:lnSpc>
              <a:spcBef>
                <a:spcPts val="1600"/>
              </a:spcBef>
              <a:spcAft>
                <a:spcPts val="0"/>
              </a:spcAft>
              <a:buClr>
                <a:srgbClr val="000000"/>
              </a:buClr>
              <a:buSzPts val="1600"/>
              <a:buFont typeface="Open Sans"/>
              <a:buAutoNum type="arabicPeriod"/>
            </a:pPr>
            <a:r>
              <a:rPr lang="en" sz="1600">
                <a:solidFill>
                  <a:srgbClr val="000000"/>
                </a:solidFill>
                <a:highlight>
                  <a:srgbClr val="FFFFFF"/>
                </a:highlight>
                <a:latin typeface="Open Sans"/>
                <a:ea typeface="Open Sans"/>
                <a:cs typeface="Open Sans"/>
                <a:sym typeface="Open Sans"/>
              </a:rPr>
              <a:t>Shared Memory</a:t>
            </a:r>
            <a:endParaRPr sz="1600">
              <a:solidFill>
                <a:srgbClr val="000000"/>
              </a:solidFill>
              <a:highlight>
                <a:srgbClr val="FFFFFF"/>
              </a:highlight>
              <a:latin typeface="Open Sans"/>
              <a:ea typeface="Open Sans"/>
              <a:cs typeface="Open Sans"/>
              <a:sym typeface="Open Sans"/>
            </a:endParaRPr>
          </a:p>
          <a:p>
            <a:pPr indent="-330200" lvl="0" marL="457200" rtl="0" algn="l">
              <a:lnSpc>
                <a:spcPct val="120000"/>
              </a:lnSpc>
              <a:spcBef>
                <a:spcPts val="0"/>
              </a:spcBef>
              <a:spcAft>
                <a:spcPts val="0"/>
              </a:spcAft>
              <a:buClr>
                <a:srgbClr val="000000"/>
              </a:buClr>
              <a:buSzPts val="1600"/>
              <a:buFont typeface="Open Sans"/>
              <a:buAutoNum type="arabicPeriod"/>
            </a:pPr>
            <a:r>
              <a:rPr lang="en" sz="1600">
                <a:solidFill>
                  <a:srgbClr val="000000"/>
                </a:solidFill>
                <a:highlight>
                  <a:srgbClr val="FFFFFF"/>
                </a:highlight>
                <a:latin typeface="Open Sans"/>
                <a:ea typeface="Open Sans"/>
                <a:cs typeface="Open Sans"/>
                <a:sym typeface="Open Sans"/>
              </a:rPr>
              <a:t>Message Passing</a:t>
            </a:r>
            <a:endParaRPr sz="16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rPr>
              <a:t>We have used th</a:t>
            </a:r>
            <a:r>
              <a:rPr b="1" lang="en" sz="2400"/>
              <a:t>e </a:t>
            </a:r>
            <a:r>
              <a:rPr b="1" lang="en" sz="2400">
                <a:solidFill>
                  <a:schemeClr val="dk2"/>
                </a:solidFill>
              </a:rPr>
              <a:t>concept of shared memory </a:t>
            </a:r>
            <a:r>
              <a:rPr b="1" lang="en" sz="2400"/>
              <a:t>for</a:t>
            </a:r>
            <a:r>
              <a:rPr b="1" lang="en" sz="2400">
                <a:solidFill>
                  <a:schemeClr val="dk2"/>
                </a:solidFill>
              </a:rPr>
              <a:t> </a:t>
            </a:r>
            <a:r>
              <a:rPr b="1" lang="en" sz="2400"/>
              <a:t>I</a:t>
            </a:r>
            <a:r>
              <a:rPr b="1" lang="en" sz="2400">
                <a:solidFill>
                  <a:schemeClr val="dk2"/>
                </a:solidFill>
              </a:rPr>
              <a:t>nter </a:t>
            </a:r>
            <a:r>
              <a:rPr b="1" lang="en" sz="2400"/>
              <a:t>P</a:t>
            </a:r>
            <a:r>
              <a:rPr b="1" lang="en" sz="2400">
                <a:solidFill>
                  <a:schemeClr val="dk2"/>
                </a:solidFill>
              </a:rPr>
              <a:t>rocess</a:t>
            </a:r>
            <a:r>
              <a:rPr b="1" lang="en" sz="2400"/>
              <a:t> Communication in our project.</a:t>
            </a:r>
            <a:endParaRPr sz="2400">
              <a:solidFill>
                <a:srgbClr val="000000"/>
              </a:solidFill>
              <a:latin typeface="Open Sans"/>
              <a:ea typeface="Open Sans"/>
              <a:cs typeface="Open Sans"/>
              <a:sym typeface="Open Sans"/>
            </a:endParaRPr>
          </a:p>
          <a:p>
            <a:pPr indent="0" lvl="0" marL="0" rtl="0" algn="ctr">
              <a:spcBef>
                <a:spcPts val="0"/>
              </a:spcBef>
              <a:spcAft>
                <a:spcPts val="0"/>
              </a:spcAft>
              <a:buNone/>
            </a:pPr>
            <a:r>
              <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0" name="Shape 160"/>
        <p:cNvGrpSpPr/>
        <p:nvPr/>
      </p:nvGrpSpPr>
      <p:grpSpPr>
        <a:xfrm>
          <a:off x="0" y="0"/>
          <a:ext cx="0" cy="0"/>
          <a:chOff x="0" y="0"/>
          <a:chExt cx="0" cy="0"/>
        </a:xfrm>
      </p:grpSpPr>
      <p:sp>
        <p:nvSpPr>
          <p:cNvPr id="161" name="Google Shape;161;p19"/>
          <p:cNvSpPr txBox="1"/>
          <p:nvPr/>
        </p:nvSpPr>
        <p:spPr>
          <a:xfrm>
            <a:off x="1673200" y="123925"/>
            <a:ext cx="5961600" cy="9915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1200"/>
              </a:spcBef>
              <a:spcAft>
                <a:spcPts val="1600"/>
              </a:spcAft>
              <a:buNone/>
            </a:pPr>
            <a:r>
              <a:rPr b="1" lang="en" sz="2400" u="sng">
                <a:solidFill>
                  <a:srgbClr val="222222"/>
                </a:solidFill>
                <a:highlight>
                  <a:srgbClr val="FFFFFF"/>
                </a:highlight>
                <a:latin typeface="Open Sans"/>
                <a:ea typeface="Open Sans"/>
                <a:cs typeface="Open Sans"/>
                <a:sym typeface="Open Sans"/>
              </a:rPr>
              <a:t>Shared Memory Concept</a:t>
            </a:r>
            <a:endParaRPr b="1" sz="3000" u="sng">
              <a:solidFill>
                <a:schemeClr val="lt2"/>
              </a:solidFill>
              <a:latin typeface="Raleway"/>
              <a:ea typeface="Raleway"/>
              <a:cs typeface="Raleway"/>
              <a:sym typeface="Raleway"/>
            </a:endParaRPr>
          </a:p>
        </p:txBody>
      </p:sp>
      <p:sp>
        <p:nvSpPr>
          <p:cNvPr id="162" name="Google Shape;162;p19"/>
          <p:cNvSpPr txBox="1"/>
          <p:nvPr>
            <p:ph idx="4294967295" type="body"/>
          </p:nvPr>
        </p:nvSpPr>
        <p:spPr>
          <a:xfrm>
            <a:off x="420025" y="968475"/>
            <a:ext cx="5306100" cy="39519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1600"/>
              </a:spcAft>
              <a:buNone/>
            </a:pPr>
            <a:r>
              <a:rPr b="1" lang="en" sz="2000">
                <a:solidFill>
                  <a:srgbClr val="222222"/>
                </a:solidFill>
                <a:highlight>
                  <a:srgbClr val="FFFFFF"/>
                </a:highlight>
                <a:latin typeface="Open Sans"/>
                <a:ea typeface="Open Sans"/>
                <a:cs typeface="Open Sans"/>
                <a:sym typeface="Open Sans"/>
              </a:rPr>
              <a:t>Shared Memory</a:t>
            </a:r>
            <a:r>
              <a:rPr lang="en" sz="2000">
                <a:solidFill>
                  <a:srgbClr val="222222"/>
                </a:solidFill>
                <a:highlight>
                  <a:srgbClr val="FFFFFF"/>
                </a:highlight>
                <a:latin typeface="Open Sans"/>
                <a:ea typeface="Open Sans"/>
                <a:cs typeface="Open Sans"/>
                <a:sym typeface="Open Sans"/>
              </a:rPr>
              <a:t> is an efficient means of passing data between programs. One program will create a </a:t>
            </a:r>
            <a:r>
              <a:rPr b="1" lang="en" sz="2000">
                <a:solidFill>
                  <a:srgbClr val="222222"/>
                </a:solidFill>
                <a:highlight>
                  <a:srgbClr val="FFFFFF"/>
                </a:highlight>
                <a:latin typeface="Open Sans"/>
                <a:ea typeface="Open Sans"/>
                <a:cs typeface="Open Sans"/>
                <a:sym typeface="Open Sans"/>
              </a:rPr>
              <a:t>memory</a:t>
            </a:r>
            <a:r>
              <a:rPr lang="en" sz="2000">
                <a:solidFill>
                  <a:srgbClr val="222222"/>
                </a:solidFill>
                <a:highlight>
                  <a:srgbClr val="FFFFFF"/>
                </a:highlight>
                <a:latin typeface="Open Sans"/>
                <a:ea typeface="Open Sans"/>
                <a:cs typeface="Open Sans"/>
                <a:sym typeface="Open Sans"/>
              </a:rPr>
              <a:t> portion which other processes (if permitted) can access. Once created, a </a:t>
            </a:r>
            <a:r>
              <a:rPr b="1" lang="en" sz="2000">
                <a:solidFill>
                  <a:srgbClr val="222222"/>
                </a:solidFill>
                <a:highlight>
                  <a:srgbClr val="FFFFFF"/>
                </a:highlight>
                <a:latin typeface="Open Sans"/>
                <a:ea typeface="Open Sans"/>
                <a:cs typeface="Open Sans"/>
                <a:sym typeface="Open Sans"/>
              </a:rPr>
              <a:t>shared</a:t>
            </a:r>
            <a:r>
              <a:rPr lang="en" sz="2000">
                <a:solidFill>
                  <a:srgbClr val="222222"/>
                </a:solidFill>
                <a:highlight>
                  <a:srgbClr val="FFFFFF"/>
                </a:highlight>
                <a:latin typeface="Open Sans"/>
                <a:ea typeface="Open Sans"/>
                <a:cs typeface="Open Sans"/>
                <a:sym typeface="Open Sans"/>
              </a:rPr>
              <a:t> segment can be attached to a process address space using shmat(). It can be detached using shmdt().</a:t>
            </a:r>
            <a:endParaRPr sz="2000">
              <a:latin typeface="Raleway"/>
              <a:ea typeface="Raleway"/>
              <a:cs typeface="Raleway"/>
              <a:sym typeface="Raleway"/>
            </a:endParaRPr>
          </a:p>
        </p:txBody>
      </p:sp>
      <p:pic>
        <p:nvPicPr>
          <p:cNvPr id="163" name="Google Shape;163;p19"/>
          <p:cNvPicPr preferRelativeResize="0"/>
          <p:nvPr/>
        </p:nvPicPr>
        <p:blipFill>
          <a:blip r:embed="rId3">
            <a:alphaModFix/>
          </a:blip>
          <a:stretch>
            <a:fillRect/>
          </a:stretch>
        </p:blipFill>
        <p:spPr>
          <a:xfrm>
            <a:off x="5878525" y="1267825"/>
            <a:ext cx="2710500" cy="357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1388550" y="1896049"/>
            <a:ext cx="6366900" cy="1995600"/>
          </a:xfrm>
          <a:prstGeom prst="rect">
            <a:avLst/>
          </a:prstGeom>
        </p:spPr>
        <p:txBody>
          <a:bodyPr anchorCtr="0" anchor="ctr" bIns="91425" lIns="91425" spcFirstLastPara="1" rIns="91425" wrap="square" tIns="91425">
            <a:noAutofit/>
          </a:bodyPr>
          <a:lstStyle/>
          <a:p>
            <a:pPr indent="0" lvl="0" marL="0" rtl="0" algn="ctr">
              <a:lnSpc>
                <a:spcPct val="120000"/>
              </a:lnSpc>
              <a:spcBef>
                <a:spcPts val="1200"/>
              </a:spcBef>
              <a:spcAft>
                <a:spcPts val="0"/>
              </a:spcAft>
              <a:buNone/>
            </a:pPr>
            <a:r>
              <a:rPr b="1" lang="en" sz="3000">
                <a:solidFill>
                  <a:srgbClr val="FF0000"/>
                </a:solidFill>
                <a:highlight>
                  <a:srgbClr val="FFFFFF"/>
                </a:highlight>
                <a:latin typeface="Open Sans"/>
                <a:ea typeface="Open Sans"/>
                <a:cs typeface="Open Sans"/>
                <a:sym typeface="Open Sans"/>
              </a:rPr>
              <a:t>OUR APPROACH</a:t>
            </a:r>
            <a:endParaRPr b="1" sz="3000">
              <a:solidFill>
                <a:srgbClr val="FF0000"/>
              </a:solidFill>
              <a:highlight>
                <a:srgbClr val="FFFFFF"/>
              </a:highlight>
              <a:latin typeface="Open Sans"/>
              <a:ea typeface="Open Sans"/>
              <a:cs typeface="Open Sans"/>
              <a:sym typeface="Open Sans"/>
            </a:endParaRPr>
          </a:p>
          <a:p>
            <a:pPr indent="0" lvl="0" marL="0" rtl="0" algn="ctr">
              <a:spcBef>
                <a:spcPts val="1600"/>
              </a:spcBef>
              <a:spcAft>
                <a:spcPts val="1000"/>
              </a:spcAft>
              <a:buNone/>
            </a:pPr>
            <a:r>
              <a:t/>
            </a:r>
            <a:endParaRPr sz="30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1"/>
          <p:cNvSpPr txBox="1"/>
          <p:nvPr>
            <p:ph idx="1" type="body"/>
          </p:nvPr>
        </p:nvSpPr>
        <p:spPr>
          <a:xfrm>
            <a:off x="819150" y="376025"/>
            <a:ext cx="7505700" cy="3821100"/>
          </a:xfrm>
          <a:prstGeom prst="rect">
            <a:avLst/>
          </a:prstGeom>
        </p:spPr>
        <p:txBody>
          <a:bodyPr anchorCtr="0" anchor="t" bIns="91425" lIns="91425" spcFirstLastPara="1" rIns="91425" wrap="square" tIns="91425">
            <a:noAutofit/>
          </a:bodyPr>
          <a:lstStyle/>
          <a:p>
            <a:pPr indent="0" lvl="0" marL="0" rtl="0" algn="l">
              <a:lnSpc>
                <a:spcPct val="158000"/>
              </a:lnSpc>
              <a:spcBef>
                <a:spcPts val="0"/>
              </a:spcBef>
              <a:spcAft>
                <a:spcPts val="0"/>
              </a:spcAft>
              <a:buNone/>
            </a:pPr>
            <a:r>
              <a:rPr b="1" lang="en" sz="1400">
                <a:solidFill>
                  <a:srgbClr val="222222"/>
                </a:solidFill>
                <a:highlight>
                  <a:srgbClr val="FFFFFF"/>
                </a:highlight>
                <a:latin typeface="Open Sans"/>
                <a:ea typeface="Open Sans"/>
                <a:cs typeface="Open Sans"/>
                <a:sym typeface="Open Sans"/>
              </a:rPr>
              <a:t>Sending and receiving messages:</a:t>
            </a:r>
            <a:endParaRPr sz="1400">
              <a:solidFill>
                <a:srgbClr val="222222"/>
              </a:solidFill>
              <a:highlight>
                <a:srgbClr val="FFFFFF"/>
              </a:highlight>
              <a:latin typeface="Open Sans"/>
              <a:ea typeface="Open Sans"/>
              <a:cs typeface="Open Sans"/>
              <a:sym typeface="Open Sans"/>
            </a:endParaRPr>
          </a:p>
          <a:p>
            <a:pPr indent="0" lvl="0" marL="0" rtl="0" algn="l">
              <a:lnSpc>
                <a:spcPct val="158000"/>
              </a:lnSpc>
              <a:spcBef>
                <a:spcPts val="3600"/>
              </a:spcBef>
              <a:spcAft>
                <a:spcPts val="0"/>
              </a:spcAft>
              <a:buNone/>
            </a:pPr>
            <a:r>
              <a:rPr lang="en" sz="1400">
                <a:solidFill>
                  <a:srgbClr val="222222"/>
                </a:solidFill>
                <a:highlight>
                  <a:srgbClr val="FFFFFF"/>
                </a:highlight>
                <a:latin typeface="Open Sans"/>
                <a:ea typeface="Open Sans"/>
                <a:cs typeface="Open Sans"/>
                <a:sym typeface="Open Sans"/>
              </a:rPr>
              <a:t>The problem statement requires the server to handle multiple clients messages and communicate with them.  We have designed a system where messages of multiple clients are displayed at the server’s end and the server can respond to them. In this system, the server reads the message once a client writes and then waits for another client to write. If no client writes to the shared memory location in a given amount of time the server again takes the control. The message written by the server is displayed to all the clients. The way message is written is given below.</a:t>
            </a:r>
            <a:endParaRPr sz="1400">
              <a:solidFill>
                <a:srgbClr val="222222"/>
              </a:solidFill>
              <a:highlight>
                <a:srgbClr val="FFFFFF"/>
              </a:highlight>
              <a:latin typeface="Open Sans"/>
              <a:ea typeface="Open Sans"/>
              <a:cs typeface="Open Sans"/>
              <a:sym typeface="Open Sans"/>
            </a:endParaRPr>
          </a:p>
          <a:p>
            <a:pPr indent="0" lvl="0" marL="0" rtl="0" algn="l">
              <a:spcBef>
                <a:spcPts val="3600"/>
              </a:spcBef>
              <a:spcAft>
                <a:spcPts val="1600"/>
              </a:spcAft>
              <a:buNone/>
            </a:pPr>
            <a:r>
              <a:t/>
            </a:r>
            <a:endParaRPr/>
          </a:p>
        </p:txBody>
      </p:sp>
      <p:pic>
        <p:nvPicPr>
          <p:cNvPr id="174" name="Google Shape;174;p21"/>
          <p:cNvPicPr preferRelativeResize="0"/>
          <p:nvPr/>
        </p:nvPicPr>
        <p:blipFill>
          <a:blip r:embed="rId3">
            <a:alphaModFix/>
          </a:blip>
          <a:stretch>
            <a:fillRect/>
          </a:stretch>
        </p:blipFill>
        <p:spPr>
          <a:xfrm>
            <a:off x="2198463" y="3520175"/>
            <a:ext cx="4505325" cy="131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