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82D934-3A78-4133-BC6B-7F5F4491F94E}">
  <a:tblStyle styleId="{F682D934-3A78-4133-BC6B-7F5F4491F9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7070B3C-85D5-4A31-9F3C-302439C4203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CenturyGothic-bold.fntdata"/><Relationship Id="rId21" Type="http://schemas.openxmlformats.org/officeDocument/2006/relationships/slide" Target="slides/slide15.xml"/><Relationship Id="rId43" Type="http://schemas.openxmlformats.org/officeDocument/2006/relationships/font" Target="fonts/CenturyGothic-regular.fntdata"/><Relationship Id="rId24" Type="http://schemas.openxmlformats.org/officeDocument/2006/relationships/slide" Target="slides/slide18.xml"/><Relationship Id="rId46" Type="http://schemas.openxmlformats.org/officeDocument/2006/relationships/font" Target="fonts/CenturyGothic-boldItalic.fntdata"/><Relationship Id="rId23" Type="http://schemas.openxmlformats.org/officeDocument/2006/relationships/slide" Target="slides/slide17.xml"/><Relationship Id="rId45"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9f321f54c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9f321f54c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9f321f54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9f321f54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9f321f54c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9f321f54c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9f321f54c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9f321f54c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9f321f54c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a9f321f54c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9f321f54c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9f321f54c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9f321f54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9f321f54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9f321f54c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9f321f54c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9f321f54c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9f321f54c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9f321f54c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9f321f54c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f321f54c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f321f54c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9f321f54c_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9f321f54c_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9f321f54c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9f321f54c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9f321f54c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9f321f54c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9f321f54c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9f321f54c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9f321f54c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9f321f54c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9f321f54c_4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9f321f54c_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9f321f54c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9f321f54c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9f321f54c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9f321f54c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9f321f54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9f321f54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f321f54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9f321f54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f321f54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f321f54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9f321f54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9f321f54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9f321f54c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9f321f54c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9f321f54c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9f321f54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9f321f54c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9f321f54c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9f321f54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9f321f54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350">
                <a:latin typeface="Times New Roman"/>
                <a:ea typeface="Times New Roman"/>
                <a:cs typeface="Times New Roman"/>
                <a:sym typeface="Times New Roman"/>
              </a:rPr>
              <a:t>Diagnosis of Chest X-Ray images</a:t>
            </a:r>
            <a:r>
              <a:rPr lang="en-GB" sz="2750"/>
              <a:t> </a:t>
            </a:r>
            <a:endParaRPr/>
          </a:p>
        </p:txBody>
      </p:sp>
      <p:sp>
        <p:nvSpPr>
          <p:cNvPr id="135" name="Google Shape;135;p13"/>
          <p:cNvSpPr txBox="1"/>
          <p:nvPr>
            <p:ph idx="1" type="subTitle"/>
          </p:nvPr>
        </p:nvSpPr>
        <p:spPr>
          <a:xfrm>
            <a:off x="3537150" y="3280300"/>
            <a:ext cx="4780800" cy="88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50">
                <a:latin typeface="Times New Roman"/>
                <a:ea typeface="Times New Roman"/>
                <a:cs typeface="Times New Roman"/>
                <a:sym typeface="Times New Roman"/>
              </a:rPr>
              <a:t>using Deep Convolution Network</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Data preprocessing and augmentation</a:t>
            </a:r>
            <a:endParaRPr sz="3500">
              <a:latin typeface="Times New Roman"/>
              <a:ea typeface="Times New Roman"/>
              <a:cs typeface="Times New Roman"/>
              <a:sym typeface="Times New Roman"/>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entury Gothic"/>
              <a:buAutoNum type="arabicParenR"/>
            </a:pPr>
            <a:r>
              <a:rPr lang="en-GB" sz="1500">
                <a:latin typeface="Century Gothic"/>
                <a:ea typeface="Century Gothic"/>
                <a:cs typeface="Century Gothic"/>
                <a:sym typeface="Century Gothic"/>
              </a:rPr>
              <a:t>The labels of the data entries were converted to categorical labels for each disease. We are using all 14 diseases in our project. </a:t>
            </a:r>
            <a:endParaRPr sz="15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AutoNum type="arabicParenR"/>
            </a:pPr>
            <a:r>
              <a:rPr lang="en-GB" sz="1500">
                <a:latin typeface="Century Gothic"/>
                <a:ea typeface="Century Gothic"/>
                <a:cs typeface="Century Gothic"/>
                <a:sym typeface="Century Gothic"/>
              </a:rPr>
              <a:t>The images provided in the dataset were rescaled to images of resolution 100*100 pixels. The data augmentation was applied to the images in training data which included techniques such as horizontal flipping and shifting of images.</a:t>
            </a:r>
            <a:endParaRPr sz="1500">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AutoNum type="arabicParenR"/>
            </a:pPr>
            <a:r>
              <a:rPr lang="en-GB" sz="1500">
                <a:latin typeface="Century Gothic"/>
                <a:ea typeface="Century Gothic"/>
                <a:cs typeface="Century Gothic"/>
                <a:sym typeface="Century Gothic"/>
              </a:rPr>
              <a:t>DownSampling of the DataSet was done.</a:t>
            </a:r>
            <a:endParaRPr sz="1500">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DownSampling?</a:t>
            </a:r>
            <a:endParaRPr/>
          </a:p>
        </p:txBody>
      </p:sp>
      <p:sp>
        <p:nvSpPr>
          <p:cNvPr id="196" name="Google Shape;196;p23"/>
          <p:cNvSpPr txBox="1"/>
          <p:nvPr>
            <p:ph idx="1" type="body"/>
          </p:nvPr>
        </p:nvSpPr>
        <p:spPr>
          <a:xfrm>
            <a:off x="1389125" y="1575600"/>
            <a:ext cx="3274500" cy="1992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AutoNum type="arabicParenR"/>
            </a:pPr>
            <a:r>
              <a:rPr lang="en-GB" sz="1500">
                <a:latin typeface="Montserrat"/>
                <a:ea typeface="Montserrat"/>
                <a:cs typeface="Montserrat"/>
                <a:sym typeface="Montserrat"/>
              </a:rPr>
              <a:t>The Dataset we were using was having more than 50% images with No Findings.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AutoNum type="arabicParenR"/>
            </a:pPr>
            <a:r>
              <a:rPr lang="en-GB" sz="1500">
                <a:latin typeface="Montserrat"/>
                <a:ea typeface="Montserrat"/>
                <a:cs typeface="Montserrat"/>
                <a:sym typeface="Montserrat"/>
              </a:rPr>
              <a:t>We downsampled dataset by 50% using concept of class weightage.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AutoNum type="arabicParenR"/>
            </a:pPr>
            <a:r>
              <a:rPr lang="en-GB" sz="1500">
                <a:latin typeface="Montserrat"/>
                <a:ea typeface="Montserrat"/>
                <a:cs typeface="Montserrat"/>
                <a:sym typeface="Montserrat"/>
              </a:rPr>
              <a:t>Total number of images were reduced to 50000 from 1 lakh.</a:t>
            </a:r>
            <a:endParaRPr sz="15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117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The below two histograms show the frequency of each class in the dataset before downsampling of the dataset</a:t>
            </a:r>
            <a:endParaRPr sz="1600"/>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24"/>
          <p:cNvPicPr preferRelativeResize="0"/>
          <p:nvPr/>
        </p:nvPicPr>
        <p:blipFill>
          <a:blip r:embed="rId3">
            <a:alphaModFix/>
          </a:blip>
          <a:stretch>
            <a:fillRect/>
          </a:stretch>
        </p:blipFill>
        <p:spPr>
          <a:xfrm>
            <a:off x="1297500" y="1567550"/>
            <a:ext cx="7038900" cy="346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5"/>
          <p:cNvPicPr preferRelativeResize="0"/>
          <p:nvPr/>
        </p:nvPicPr>
        <p:blipFill rotWithShape="1">
          <a:blip r:embed="rId3">
            <a:alphaModFix/>
          </a:blip>
          <a:srcRect b="0" l="0" r="0" t="0"/>
          <a:stretch/>
        </p:blipFill>
        <p:spPr>
          <a:xfrm>
            <a:off x="1236200" y="1369850"/>
            <a:ext cx="7184775" cy="3607850"/>
          </a:xfrm>
          <a:prstGeom prst="rect">
            <a:avLst/>
          </a:prstGeom>
          <a:noFill/>
          <a:ln>
            <a:noFill/>
          </a:ln>
        </p:spPr>
      </p:pic>
      <p:sp>
        <p:nvSpPr>
          <p:cNvPr id="209" name="Google Shape;209;p25"/>
          <p:cNvSpPr txBox="1"/>
          <p:nvPr/>
        </p:nvSpPr>
        <p:spPr>
          <a:xfrm>
            <a:off x="1236188" y="287925"/>
            <a:ext cx="7339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Montserrat"/>
                <a:ea typeface="Montserrat"/>
                <a:cs typeface="Montserrat"/>
                <a:sym typeface="Montserrat"/>
              </a:rPr>
              <a:t>The below two histograms show the frequency of each class in the dataset after downsampling of the dataset</a:t>
            </a:r>
            <a:endParaRPr sz="16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900"/>
              <a:t>Several neural network architectures were employed for the task, these include</a:t>
            </a:r>
            <a:endParaRPr/>
          </a:p>
        </p:txBody>
      </p:sp>
      <p:sp>
        <p:nvSpPr>
          <p:cNvPr id="215" name="Google Shape;215;p26"/>
          <p:cNvSpPr txBox="1"/>
          <p:nvPr>
            <p:ph idx="1" type="body"/>
          </p:nvPr>
        </p:nvSpPr>
        <p:spPr>
          <a:xfrm>
            <a:off x="1297500" y="1779950"/>
            <a:ext cx="5233200" cy="2777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GB" sz="1500">
                <a:latin typeface="Montserrat"/>
                <a:ea typeface="Montserrat"/>
                <a:cs typeface="Montserrat"/>
                <a:sym typeface="Montserrat"/>
              </a:rPr>
              <a:t>ResNet50 (23 million parameters), ResNet18 (11 million parameters), DenseNet121, MobileNet</a:t>
            </a:r>
            <a:endParaRPr sz="1500">
              <a:latin typeface="Montserrat"/>
              <a:ea typeface="Montserrat"/>
              <a:cs typeface="Montserrat"/>
              <a:sym typeface="Montserrat"/>
            </a:endParaRPr>
          </a:p>
          <a:p>
            <a:pPr indent="0" lvl="0" marL="0" rtl="0" algn="l">
              <a:spcBef>
                <a:spcPts val="1600"/>
              </a:spcBef>
              <a:spcAft>
                <a:spcPts val="0"/>
              </a:spcAft>
              <a:buNone/>
            </a:pPr>
            <a:r>
              <a:t/>
            </a:r>
            <a:endParaRPr sz="1500">
              <a:latin typeface="Montserrat"/>
              <a:ea typeface="Montserrat"/>
              <a:cs typeface="Montserrat"/>
              <a:sym typeface="Montserrat"/>
            </a:endParaRPr>
          </a:p>
          <a:p>
            <a:pPr indent="-323850" lvl="0" marL="457200" rtl="0" algn="l">
              <a:spcBef>
                <a:spcPts val="1600"/>
              </a:spcBef>
              <a:spcAft>
                <a:spcPts val="0"/>
              </a:spcAft>
              <a:buSzPts val="1500"/>
              <a:buFont typeface="Montserrat"/>
              <a:buChar char="●"/>
            </a:pPr>
            <a:r>
              <a:rPr lang="en-GB" sz="1500">
                <a:latin typeface="Montserrat"/>
                <a:ea typeface="Montserrat"/>
                <a:cs typeface="Montserrat"/>
                <a:sym typeface="Montserrat"/>
              </a:rPr>
              <a:t>We are also looking forward to train models such as GoogleNet and Inception networks as well as simple networks such as VGG16.</a:t>
            </a:r>
            <a:endParaRPr sz="15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AUC ROC curve</a:t>
            </a:r>
            <a:endParaRPr sz="3500">
              <a:latin typeface="Times New Roman"/>
              <a:ea typeface="Times New Roman"/>
              <a:cs typeface="Times New Roman"/>
              <a:sym typeface="Times New Roman"/>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latin typeface="Century Gothic"/>
                <a:ea typeface="Century Gothic"/>
                <a:cs typeface="Century Gothic"/>
                <a:sym typeface="Century Gothic"/>
              </a:rPr>
              <a:t>In the metrics, we are using accuracy and a custom metric loss which evaluates the AUC score i.e area under the ROC curve.</a:t>
            </a:r>
            <a:endParaRPr sz="1500">
              <a:latin typeface="Century Gothic"/>
              <a:ea typeface="Century Gothic"/>
              <a:cs typeface="Century Gothic"/>
              <a:sym typeface="Century Gothic"/>
            </a:endParaRPr>
          </a:p>
          <a:p>
            <a:pPr indent="0" lvl="0" marL="0" rtl="0" algn="l">
              <a:lnSpc>
                <a:spcPct val="115000"/>
              </a:lnSpc>
              <a:spcBef>
                <a:spcPts val="1600"/>
              </a:spcBef>
              <a:spcAft>
                <a:spcPts val="0"/>
              </a:spcAft>
              <a:buNone/>
            </a:pPr>
            <a:r>
              <a:rPr lang="en-GB" sz="1500">
                <a:latin typeface="Century Gothic"/>
                <a:ea typeface="Century Gothic"/>
                <a:cs typeface="Century Gothic"/>
                <a:sym typeface="Century Gothic"/>
              </a:rPr>
              <a:t>We used the AUC ROC curve because the dataset provided is strongly biased towards the absence of diseases in the images.</a:t>
            </a:r>
            <a:endParaRPr sz="1500">
              <a:latin typeface="Century Gothic"/>
              <a:ea typeface="Century Gothic"/>
              <a:cs typeface="Century Gothic"/>
              <a:sym typeface="Century Gothic"/>
            </a:endParaRPr>
          </a:p>
          <a:p>
            <a:pPr indent="0" lvl="0" marL="0" marR="139700" rtl="0" algn="l">
              <a:lnSpc>
                <a:spcPct val="115000"/>
              </a:lnSpc>
              <a:spcBef>
                <a:spcPts val="1600"/>
              </a:spcBef>
              <a:spcAft>
                <a:spcPts val="1200"/>
              </a:spcAft>
              <a:buNone/>
            </a:pPr>
            <a:r>
              <a:rPr lang="en-GB" sz="1500">
                <a:latin typeface="Century Gothic"/>
                <a:ea typeface="Century Gothic"/>
                <a:cs typeface="Century Gothic"/>
                <a:sym typeface="Century Gothic"/>
              </a:rPr>
              <a:t>This will help us to select models that have true positive and false positive rates that are significantly above random chances that are not guaranteed by accuracy alone.</a:t>
            </a:r>
            <a:endParaRPr sz="1500">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 ResNet50</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marR="266700" rtl="0" algn="l">
              <a:lnSpc>
                <a:spcPct val="11250"/>
              </a:lnSpc>
              <a:spcBef>
                <a:spcPts val="1200"/>
              </a:spcBef>
              <a:spcAft>
                <a:spcPts val="0"/>
              </a:spcAft>
              <a:buNone/>
            </a:pPr>
            <a:r>
              <a:rPr lang="en-GB" sz="1800">
                <a:solidFill>
                  <a:srgbClr val="FFFFFF"/>
                </a:solidFill>
                <a:latin typeface="Century Gothic"/>
                <a:ea typeface="Century Gothic"/>
                <a:cs typeface="Century Gothic"/>
                <a:sym typeface="Century Gothic"/>
              </a:rPr>
              <a:t>The first model we trained was </a:t>
            </a:r>
            <a:r>
              <a:rPr b="1" lang="en-GB" sz="1800">
                <a:solidFill>
                  <a:srgbClr val="FFFFFF"/>
                </a:solidFill>
                <a:latin typeface="Century Gothic"/>
                <a:ea typeface="Century Gothic"/>
                <a:cs typeface="Century Gothic"/>
                <a:sym typeface="Century Gothic"/>
              </a:rPr>
              <a:t>ResNet</a:t>
            </a:r>
            <a:r>
              <a:rPr lang="en-GB" sz="1800">
                <a:solidFill>
                  <a:srgbClr val="FFFFFF"/>
                </a:solidFill>
                <a:latin typeface="Century Gothic"/>
                <a:ea typeface="Century Gothic"/>
                <a:cs typeface="Century Gothic"/>
                <a:sym typeface="Century Gothic"/>
              </a:rPr>
              <a:t>​</a:t>
            </a:r>
            <a:r>
              <a:rPr b="1" lang="en-GB" sz="1800">
                <a:solidFill>
                  <a:srgbClr val="FFFFFF"/>
                </a:solidFill>
                <a:latin typeface="Century Gothic"/>
                <a:ea typeface="Century Gothic"/>
                <a:cs typeface="Century Gothic"/>
                <a:sym typeface="Century Gothic"/>
              </a:rPr>
              <a:t>-50​</a:t>
            </a:r>
            <a:r>
              <a:rPr lang="en-GB" sz="1800">
                <a:solidFill>
                  <a:srgbClr val="FFFFFF"/>
                </a:solidFill>
                <a:latin typeface="Century Gothic"/>
                <a:ea typeface="Century Gothic"/>
                <a:cs typeface="Century Gothic"/>
                <a:sym typeface="Century Gothic"/>
              </a:rPr>
              <a:t>.We used the pre-trained weights from the imagenet dataset. The top layer was removed from the model and a dense layer of 14 units was used to provide the output.</a:t>
            </a:r>
            <a:endParaRPr sz="1800">
              <a:solidFill>
                <a:srgbClr val="FFFFFF"/>
              </a:solidFill>
              <a:latin typeface="Century Gothic"/>
              <a:ea typeface="Century Gothic"/>
              <a:cs typeface="Century Gothic"/>
              <a:sym typeface="Century Gothic"/>
            </a:endParaRPr>
          </a:p>
          <a:p>
            <a:pPr indent="0" lvl="0" marL="0" marR="266700" rtl="0" algn="l">
              <a:lnSpc>
                <a:spcPct val="11250"/>
              </a:lnSpc>
              <a:spcBef>
                <a:spcPts val="1200"/>
              </a:spcBef>
              <a:spcAft>
                <a:spcPts val="0"/>
              </a:spcAft>
              <a:buNone/>
            </a:pPr>
            <a:r>
              <a:rPr lang="en-GB" sz="1800">
                <a:solidFill>
                  <a:srgbClr val="FFFFFF"/>
                </a:solidFill>
                <a:latin typeface="Century Gothic"/>
                <a:ea typeface="Century Gothic"/>
                <a:cs typeface="Century Gothic"/>
                <a:sym typeface="Century Gothic"/>
              </a:rPr>
              <a:t>Learning-rate = 0.001 , optimizer = rmsprop (decay = 1e-6) , loss = binary cross entropy, epochs = 20</a:t>
            </a:r>
            <a:endParaRPr sz="1800">
              <a:solidFill>
                <a:srgbClr val="FFFFFF"/>
              </a:solidFill>
              <a:latin typeface="Century Gothic"/>
              <a:ea typeface="Century Gothic"/>
              <a:cs typeface="Century Gothic"/>
              <a:sym typeface="Century Gothic"/>
            </a:endParaRPr>
          </a:p>
          <a:p>
            <a:pPr indent="0" lvl="0" marL="0" marR="266700" rtl="0" algn="l">
              <a:lnSpc>
                <a:spcPct val="11250"/>
              </a:lnSpc>
              <a:spcBef>
                <a:spcPts val="1200"/>
              </a:spcBef>
              <a:spcAft>
                <a:spcPts val="0"/>
              </a:spcAft>
              <a:buNone/>
            </a:pPr>
            <a:r>
              <a:t/>
            </a:r>
            <a:endParaRPr sz="1800">
              <a:solidFill>
                <a:srgbClr val="FFFFFF"/>
              </a:solidFill>
              <a:latin typeface="Century Gothic"/>
              <a:ea typeface="Century Gothic"/>
              <a:cs typeface="Century Gothic"/>
              <a:sym typeface="Century Gothic"/>
            </a:endParaRPr>
          </a:p>
          <a:p>
            <a:pPr indent="0" lvl="0" marL="0" rtl="0" algn="l">
              <a:spcBef>
                <a:spcPts val="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cont.</a:t>
            </a:r>
            <a:endParaRPr/>
          </a:p>
        </p:txBody>
      </p:sp>
      <p:graphicFrame>
        <p:nvGraphicFramePr>
          <p:cNvPr id="233" name="Google Shape;233;p29"/>
          <p:cNvGraphicFramePr/>
          <p:nvPr/>
        </p:nvGraphicFramePr>
        <p:xfrm>
          <a:off x="952500" y="2190750"/>
          <a:ext cx="3000000" cy="3000000"/>
        </p:xfrm>
        <a:graphic>
          <a:graphicData uri="http://schemas.openxmlformats.org/drawingml/2006/table">
            <a:tbl>
              <a:tblPr>
                <a:noFill/>
                <a:tableStyleId>{F682D934-3A78-4133-BC6B-7F5F4491F94E}</a:tableStyleId>
              </a:tblPr>
              <a:tblGrid>
                <a:gridCol w="1809750"/>
                <a:gridCol w="1809750"/>
                <a:gridCol w="1809750"/>
                <a:gridCol w="1809750"/>
              </a:tblGrid>
              <a:tr h="381000">
                <a:tc>
                  <a:txBody>
                    <a:bodyPr/>
                    <a:lstStyle/>
                    <a:p>
                      <a:pPr indent="0" lvl="0" marL="635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Model</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508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Training Loss</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508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Val. loss</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508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Mean AUC ROC score</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r>
              <a:tr h="381000">
                <a:tc>
                  <a:txBody>
                    <a:bodyPr/>
                    <a:lstStyle/>
                    <a:p>
                      <a:pPr indent="0" lvl="0" marL="635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ResNet50</a:t>
                      </a:r>
                      <a:endParaRPr sz="1500">
                        <a:solidFill>
                          <a:srgbClr val="FFFFFF"/>
                        </a:solidFill>
                        <a:latin typeface="Century Gothic"/>
                        <a:ea typeface="Century Gothic"/>
                        <a:cs typeface="Century Gothic"/>
                        <a:sym typeface="Century Gothic"/>
                      </a:endParaRPr>
                    </a:p>
                    <a:p>
                      <a:pPr indent="0" lvl="0" marL="63500" rtl="0" algn="l">
                        <a:lnSpc>
                          <a:spcPct val="6818"/>
                        </a:lnSpc>
                        <a:spcBef>
                          <a:spcPts val="1200"/>
                        </a:spcBef>
                        <a:spcAft>
                          <a:spcPts val="0"/>
                        </a:spcAft>
                        <a:buNone/>
                      </a:pPr>
                      <a:r>
                        <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508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0.1009</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508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0.22928</a:t>
                      </a:r>
                      <a:endParaRPr sz="1500">
                        <a:solidFill>
                          <a:srgbClr val="FFFFFF"/>
                        </a:solidFill>
                        <a:latin typeface="Century Gothic"/>
                        <a:ea typeface="Century Gothic"/>
                        <a:cs typeface="Century Gothic"/>
                        <a:sym typeface="Century Gothic"/>
                      </a:endParaRPr>
                    </a:p>
                    <a:p>
                      <a:pPr indent="0" lvl="0" marL="50800" rtl="0" algn="l">
                        <a:lnSpc>
                          <a:spcPct val="6818"/>
                        </a:lnSpc>
                        <a:spcBef>
                          <a:spcPts val="1200"/>
                        </a:spcBef>
                        <a:spcAft>
                          <a:spcPts val="0"/>
                        </a:spcAft>
                        <a:buNone/>
                      </a:pPr>
                      <a:r>
                        <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c>
                  <a:txBody>
                    <a:bodyPr/>
                    <a:lstStyle/>
                    <a:p>
                      <a:pPr indent="0" lvl="0" marL="50800" rtl="0" algn="l">
                        <a:lnSpc>
                          <a:spcPct val="6818"/>
                        </a:lnSpc>
                        <a:spcBef>
                          <a:spcPts val="1200"/>
                        </a:spcBef>
                        <a:spcAft>
                          <a:spcPts val="0"/>
                        </a:spcAft>
                        <a:buNone/>
                      </a:pPr>
                      <a:r>
                        <a:rPr lang="en-GB" sz="1500">
                          <a:solidFill>
                            <a:srgbClr val="FFFFFF"/>
                          </a:solidFill>
                          <a:latin typeface="Century Gothic"/>
                          <a:ea typeface="Century Gothic"/>
                          <a:cs typeface="Century Gothic"/>
                          <a:sym typeface="Century Gothic"/>
                        </a:rPr>
                        <a:t>0.76</a:t>
                      </a:r>
                      <a:endParaRPr sz="1500">
                        <a:solidFill>
                          <a:srgbClr val="FFFFFF"/>
                        </a:solidFill>
                        <a:latin typeface="Century Gothic"/>
                        <a:ea typeface="Century Gothic"/>
                        <a:cs typeface="Century Gothic"/>
                        <a:sym typeface="Century Gothic"/>
                      </a:endParaRPr>
                    </a:p>
                    <a:p>
                      <a:pPr indent="0" lvl="0" marL="50800" rtl="0" algn="l">
                        <a:lnSpc>
                          <a:spcPct val="6818"/>
                        </a:lnSpc>
                        <a:spcBef>
                          <a:spcPts val="1200"/>
                        </a:spcBef>
                        <a:spcAft>
                          <a:spcPts val="0"/>
                        </a:spcAft>
                        <a:buNone/>
                      </a:pPr>
                      <a:r>
                        <a:t/>
                      </a:r>
                      <a:endParaRPr sz="15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sz="1500">
                        <a:solidFill>
                          <a:srgbClr val="FFFFFF"/>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525325" y="1597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cont.</a:t>
            </a:r>
            <a:endParaRPr/>
          </a:p>
        </p:txBody>
      </p:sp>
      <p:pic>
        <p:nvPicPr>
          <p:cNvPr id="239" name="Google Shape;239;p30"/>
          <p:cNvPicPr preferRelativeResize="0"/>
          <p:nvPr/>
        </p:nvPicPr>
        <p:blipFill>
          <a:blip r:embed="rId3">
            <a:alphaModFix/>
          </a:blip>
          <a:stretch>
            <a:fillRect/>
          </a:stretch>
        </p:blipFill>
        <p:spPr>
          <a:xfrm>
            <a:off x="3353000" y="0"/>
            <a:ext cx="5507424" cy="50726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 DenseNet121</a:t>
            </a:r>
            <a:endParaRPr/>
          </a:p>
        </p:txBody>
      </p:sp>
      <p:sp>
        <p:nvSpPr>
          <p:cNvPr id="245" name="Google Shape;245;p31"/>
          <p:cNvSpPr txBox="1"/>
          <p:nvPr>
            <p:ph idx="1" type="body"/>
          </p:nvPr>
        </p:nvSpPr>
        <p:spPr>
          <a:xfrm>
            <a:off x="1297500" y="1567550"/>
            <a:ext cx="7038900" cy="3576000"/>
          </a:xfrm>
          <a:prstGeom prst="rect">
            <a:avLst/>
          </a:prstGeom>
        </p:spPr>
        <p:txBody>
          <a:bodyPr anchorCtr="0" anchor="t" bIns="91425" lIns="91425" spcFirstLastPara="1" rIns="91425" wrap="square" tIns="91425">
            <a:noAutofit/>
          </a:bodyPr>
          <a:lstStyle/>
          <a:p>
            <a:pPr indent="0" lvl="0" marL="0" marR="444500" rtl="0" algn="l">
              <a:lnSpc>
                <a:spcPct val="162000"/>
              </a:lnSpc>
              <a:spcBef>
                <a:spcPts val="1200"/>
              </a:spcBef>
              <a:spcAft>
                <a:spcPts val="0"/>
              </a:spcAft>
              <a:buNone/>
            </a:pPr>
            <a:r>
              <a:rPr lang="en-GB">
                <a:solidFill>
                  <a:srgbClr val="FFFFFF"/>
                </a:solidFill>
                <a:latin typeface="Montserrat"/>
                <a:ea typeface="Montserrat"/>
                <a:cs typeface="Montserrat"/>
                <a:sym typeface="Montserrat"/>
              </a:rPr>
              <a:t>The result we got was not satisfactory on the test dataset. We got random predictions on the test dataset. The ratio of TP(True positive) to FP(False Positive) was very low. We suspected we might be overfitting the data on such a large neural network with almost 25 million parameters. The next model we trained was ​</a:t>
            </a:r>
            <a:r>
              <a:rPr b="1" lang="en-GB">
                <a:solidFill>
                  <a:srgbClr val="FFFFFF"/>
                </a:solidFill>
                <a:latin typeface="Montserrat"/>
                <a:ea typeface="Montserrat"/>
                <a:cs typeface="Montserrat"/>
                <a:sym typeface="Montserrat"/>
              </a:rPr>
              <a:t>DenseNet121.</a:t>
            </a:r>
            <a:endParaRPr b="1">
              <a:solidFill>
                <a:srgbClr val="FFFFFF"/>
              </a:solidFill>
              <a:latin typeface="Montserrat"/>
              <a:ea typeface="Montserrat"/>
              <a:cs typeface="Montserrat"/>
              <a:sym typeface="Montserrat"/>
            </a:endParaRPr>
          </a:p>
          <a:p>
            <a:pPr indent="0" lvl="0" marL="0" marR="444500" rtl="0" algn="l">
              <a:lnSpc>
                <a:spcPct val="162000"/>
              </a:lnSpc>
              <a:spcBef>
                <a:spcPts val="1200"/>
              </a:spcBef>
              <a:spcAft>
                <a:spcPts val="0"/>
              </a:spcAft>
              <a:buNone/>
            </a:pPr>
            <a:r>
              <a:rPr lang="en-GB">
                <a:solidFill>
                  <a:srgbClr val="FFFFFF"/>
                </a:solidFill>
                <a:latin typeface="Montserrat"/>
                <a:ea typeface="Montserrat"/>
                <a:cs typeface="Montserrat"/>
                <a:sym typeface="Montserrat"/>
              </a:rPr>
              <a:t>The pre trained weight were loaded from imagenet and the model was trained using :</a:t>
            </a:r>
            <a:endParaRPr>
              <a:solidFill>
                <a:srgbClr val="FFFFFF"/>
              </a:solidFill>
              <a:latin typeface="Montserrat"/>
              <a:ea typeface="Montserrat"/>
              <a:cs typeface="Montserrat"/>
              <a:sym typeface="Montserrat"/>
            </a:endParaRPr>
          </a:p>
          <a:p>
            <a:pPr indent="0" lvl="0" marL="0" rtl="0" algn="l">
              <a:lnSpc>
                <a:spcPct val="157727"/>
              </a:lnSpc>
              <a:spcBef>
                <a:spcPts val="1200"/>
              </a:spcBef>
              <a:spcAft>
                <a:spcPts val="0"/>
              </a:spcAft>
              <a:buNone/>
            </a:pPr>
            <a:r>
              <a:rPr lang="en-GB">
                <a:solidFill>
                  <a:srgbClr val="FFFFFF"/>
                </a:solidFill>
                <a:latin typeface="Montserrat"/>
                <a:ea typeface="Montserrat"/>
                <a:cs typeface="Montserrat"/>
                <a:sym typeface="Montserrat"/>
              </a:rPr>
              <a:t> Learning_rate = 0.001, optimizer = Adam, loss = binary_crossentropy , epochs = 20</a:t>
            </a:r>
            <a:endParaRPr>
              <a:solidFill>
                <a:srgbClr val="FFFFFF"/>
              </a:solidFill>
              <a:latin typeface="Montserrat"/>
              <a:ea typeface="Montserrat"/>
              <a:cs typeface="Montserrat"/>
              <a:sym typeface="Montserrat"/>
            </a:endParaRPr>
          </a:p>
          <a:p>
            <a:pPr indent="0" lvl="0" marL="0" rtl="0" algn="l">
              <a:spcBef>
                <a:spcPts val="120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219600" y="1578400"/>
            <a:ext cx="5334900" cy="7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t>Project Mentor - Prof. Hari Om</a:t>
            </a:r>
            <a:endParaRPr sz="2600"/>
          </a:p>
          <a:p>
            <a:pPr indent="0" lvl="0" marL="0" rtl="0" algn="l">
              <a:spcBef>
                <a:spcPts val="0"/>
              </a:spcBef>
              <a:spcAft>
                <a:spcPts val="0"/>
              </a:spcAft>
              <a:buNone/>
            </a:pPr>
            <a:r>
              <a:rPr lang="en-GB" sz="2600"/>
              <a:t>						</a:t>
            </a:r>
            <a:endParaRPr sz="2600"/>
          </a:p>
        </p:txBody>
      </p:sp>
      <p:sp>
        <p:nvSpPr>
          <p:cNvPr id="141" name="Google Shape;141;p14"/>
          <p:cNvSpPr txBox="1"/>
          <p:nvPr>
            <p:ph idx="1" type="subTitle"/>
          </p:nvPr>
        </p:nvSpPr>
        <p:spPr>
          <a:xfrm>
            <a:off x="3356375" y="2571750"/>
            <a:ext cx="4993500" cy="23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Presented By:</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GB">
                <a:latin typeface="Montserrat"/>
                <a:ea typeface="Montserrat"/>
                <a:cs typeface="Montserrat"/>
                <a:sym typeface="Montserrat"/>
              </a:rPr>
              <a:t>Avi Sahney (17JE003050)</a:t>
            </a:r>
            <a:endParaRPr>
              <a:latin typeface="Montserrat"/>
              <a:ea typeface="Montserrat"/>
              <a:cs typeface="Montserrat"/>
              <a:sym typeface="Montserrat"/>
            </a:endParaRPr>
          </a:p>
          <a:p>
            <a:pPr indent="0" lvl="0" marL="0" rtl="0" algn="l">
              <a:spcBef>
                <a:spcPts val="0"/>
              </a:spcBef>
              <a:spcAft>
                <a:spcPts val="0"/>
              </a:spcAft>
              <a:buNone/>
            </a:pPr>
            <a:r>
              <a:rPr lang="en-GB">
                <a:latin typeface="Montserrat"/>
                <a:ea typeface="Montserrat"/>
                <a:cs typeface="Montserrat"/>
                <a:sym typeface="Montserrat"/>
              </a:rPr>
              <a:t>Devashish Gupta (17JE002834)</a:t>
            </a:r>
            <a:endParaRPr>
              <a:latin typeface="Montserrat"/>
              <a:ea typeface="Montserrat"/>
              <a:cs typeface="Montserrat"/>
              <a:sym typeface="Montserrat"/>
            </a:endParaRPr>
          </a:p>
          <a:p>
            <a:pPr indent="0" lvl="0" marL="0" rtl="0" algn="l">
              <a:spcBef>
                <a:spcPts val="0"/>
              </a:spcBef>
              <a:spcAft>
                <a:spcPts val="0"/>
              </a:spcAft>
              <a:buNone/>
            </a:pPr>
            <a:r>
              <a:rPr lang="en-GB">
                <a:latin typeface="Montserrat"/>
                <a:ea typeface="Montserrat"/>
                <a:cs typeface="Montserrat"/>
                <a:sym typeface="Montserrat"/>
              </a:rPr>
              <a:t>Aditya Sharma </a:t>
            </a:r>
            <a:r>
              <a:rPr lang="en-GB">
                <a:latin typeface="Montserrat"/>
                <a:ea typeface="Montserrat"/>
                <a:cs typeface="Montserrat"/>
                <a:sym typeface="Montserrat"/>
              </a:rPr>
              <a:t>(17JE002941)</a:t>
            </a:r>
            <a:endParaRPr>
              <a:latin typeface="Montserrat"/>
              <a:ea typeface="Montserrat"/>
              <a:cs typeface="Montserrat"/>
              <a:sym typeface="Montserrat"/>
            </a:endParaRPr>
          </a:p>
          <a:p>
            <a:pPr indent="0" lvl="0" marL="0" rtl="0" algn="l">
              <a:spcBef>
                <a:spcPts val="0"/>
              </a:spcBef>
              <a:spcAft>
                <a:spcPts val="0"/>
              </a:spcAft>
              <a:buNone/>
            </a:pPr>
            <a:r>
              <a:rPr lang="en-GB">
                <a:latin typeface="Montserrat"/>
                <a:ea typeface="Montserrat"/>
                <a:cs typeface="Montserrat"/>
                <a:sym typeface="Montserrat"/>
              </a:rPr>
              <a:t>Rohit Kumar </a:t>
            </a:r>
            <a:r>
              <a:rPr lang="en-GB">
                <a:latin typeface="Montserrat"/>
                <a:ea typeface="Montserrat"/>
                <a:cs typeface="Montserrat"/>
                <a:sym typeface="Montserrat"/>
              </a:rPr>
              <a:t>(17JE003215)</a:t>
            </a:r>
            <a:endParaRPr>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p32"/>
          <p:cNvGraphicFramePr/>
          <p:nvPr/>
        </p:nvGraphicFramePr>
        <p:xfrm>
          <a:off x="1317200" y="1801450"/>
          <a:ext cx="3000000" cy="3000000"/>
        </p:xfrm>
        <a:graphic>
          <a:graphicData uri="http://schemas.openxmlformats.org/drawingml/2006/table">
            <a:tbl>
              <a:tblPr>
                <a:noFill/>
                <a:tableStyleId>{17070B3C-85D5-4A31-9F3C-302439C4203A}</a:tableStyleId>
              </a:tblPr>
              <a:tblGrid>
                <a:gridCol w="1503375"/>
                <a:gridCol w="1493875"/>
                <a:gridCol w="1585500"/>
                <a:gridCol w="1716250"/>
              </a:tblGrid>
              <a:tr h="804625">
                <a:tc>
                  <a:txBody>
                    <a:bodyPr/>
                    <a:lstStyle/>
                    <a:p>
                      <a:pPr indent="0" lvl="0" marL="63500" rtl="0" algn="l">
                        <a:lnSpc>
                          <a:spcPct val="115000"/>
                        </a:lnSpc>
                        <a:spcBef>
                          <a:spcPts val="1200"/>
                        </a:spcBef>
                        <a:spcAft>
                          <a:spcPts val="1200"/>
                        </a:spcAft>
                        <a:buNone/>
                      </a:pPr>
                      <a:r>
                        <a:rPr lang="en-GB">
                          <a:solidFill>
                            <a:srgbClr val="FFFFFF"/>
                          </a:solidFill>
                        </a:rPr>
                        <a:t>Model</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50800" rtl="0" algn="l">
                        <a:lnSpc>
                          <a:spcPct val="115000"/>
                        </a:lnSpc>
                        <a:spcBef>
                          <a:spcPts val="1200"/>
                        </a:spcBef>
                        <a:spcAft>
                          <a:spcPts val="1200"/>
                        </a:spcAft>
                        <a:buNone/>
                      </a:pPr>
                      <a:r>
                        <a:rPr lang="en-GB">
                          <a:solidFill>
                            <a:srgbClr val="FFFFFF"/>
                          </a:solidFill>
                        </a:rPr>
                        <a:t>Training Loss</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50800" rtl="0" algn="l">
                        <a:lnSpc>
                          <a:spcPct val="115000"/>
                        </a:lnSpc>
                        <a:spcBef>
                          <a:spcPts val="1200"/>
                        </a:spcBef>
                        <a:spcAft>
                          <a:spcPts val="1200"/>
                        </a:spcAft>
                        <a:buNone/>
                      </a:pPr>
                      <a:r>
                        <a:rPr lang="en-GB">
                          <a:solidFill>
                            <a:srgbClr val="FFFFFF"/>
                          </a:solidFill>
                        </a:rPr>
                        <a:t>Val. loss</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50800" rtl="0" algn="l">
                        <a:lnSpc>
                          <a:spcPct val="115000"/>
                        </a:lnSpc>
                        <a:spcBef>
                          <a:spcPts val="1200"/>
                        </a:spcBef>
                        <a:spcAft>
                          <a:spcPts val="1200"/>
                        </a:spcAft>
                        <a:buNone/>
                      </a:pPr>
                      <a:r>
                        <a:rPr lang="en-GB">
                          <a:solidFill>
                            <a:srgbClr val="FFFFFF"/>
                          </a:solidFill>
                        </a:rPr>
                        <a:t>Mean AUC ROC score</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53775">
                <a:tc>
                  <a:txBody>
                    <a:bodyPr/>
                    <a:lstStyle/>
                    <a:p>
                      <a:pPr indent="0" lvl="0" marL="0" rtl="0" algn="l">
                        <a:lnSpc>
                          <a:spcPct val="115000"/>
                        </a:lnSpc>
                        <a:spcBef>
                          <a:spcPts val="1200"/>
                        </a:spcBef>
                        <a:spcAft>
                          <a:spcPts val="1200"/>
                        </a:spcAft>
                        <a:buNone/>
                      </a:pPr>
                      <a:r>
                        <a:rPr lang="en-GB" sz="400">
                          <a:solidFill>
                            <a:srgbClr val="FFFFFF"/>
                          </a:solidFill>
                        </a:rPr>
                        <a:t> </a:t>
                      </a:r>
                      <a:endParaRPr sz="400">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GB" sz="400">
                          <a:solidFill>
                            <a:srgbClr val="FFFFFF"/>
                          </a:solidFill>
                        </a:rPr>
                        <a:t> </a:t>
                      </a:r>
                      <a:endParaRPr sz="400">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GB" sz="400">
                          <a:solidFill>
                            <a:srgbClr val="FFFFFF"/>
                          </a:solidFill>
                        </a:rPr>
                        <a:t> </a:t>
                      </a:r>
                      <a:endParaRPr sz="400">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GB" sz="400">
                          <a:solidFill>
                            <a:srgbClr val="FFFFFF"/>
                          </a:solidFill>
                        </a:rPr>
                        <a:t> </a:t>
                      </a:r>
                      <a:endParaRPr sz="400">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tcPr>
                </a:tc>
              </a:tr>
              <a:tr h="601900">
                <a:tc>
                  <a:txBody>
                    <a:bodyPr/>
                    <a:lstStyle/>
                    <a:p>
                      <a:pPr indent="0" lvl="0" marL="63500" rtl="0" algn="l">
                        <a:lnSpc>
                          <a:spcPct val="115000"/>
                        </a:lnSpc>
                        <a:spcBef>
                          <a:spcPts val="1200"/>
                        </a:spcBef>
                        <a:spcAft>
                          <a:spcPts val="1200"/>
                        </a:spcAft>
                        <a:buNone/>
                      </a:pPr>
                      <a:r>
                        <a:rPr lang="en-GB">
                          <a:solidFill>
                            <a:srgbClr val="FFFFFF"/>
                          </a:solidFill>
                        </a:rPr>
                        <a:t>DenseNet121</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50800" rtl="0" algn="l">
                        <a:lnSpc>
                          <a:spcPct val="115000"/>
                        </a:lnSpc>
                        <a:spcBef>
                          <a:spcPts val="1200"/>
                        </a:spcBef>
                        <a:spcAft>
                          <a:spcPts val="1200"/>
                        </a:spcAft>
                        <a:buNone/>
                      </a:pPr>
                      <a:r>
                        <a:rPr lang="en-GB">
                          <a:solidFill>
                            <a:srgbClr val="FFFFFF"/>
                          </a:solidFill>
                        </a:rPr>
                        <a:t>0.1854</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50800" rtl="0" algn="l">
                        <a:lnSpc>
                          <a:spcPct val="115000"/>
                        </a:lnSpc>
                        <a:spcBef>
                          <a:spcPts val="1200"/>
                        </a:spcBef>
                        <a:spcAft>
                          <a:spcPts val="1200"/>
                        </a:spcAft>
                        <a:buNone/>
                      </a:pPr>
                      <a:r>
                        <a:rPr lang="en-GB">
                          <a:solidFill>
                            <a:srgbClr val="FFFFFF"/>
                          </a:solidFill>
                        </a:rPr>
                        <a:t>0.18556</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50800" rtl="0" algn="l">
                        <a:lnSpc>
                          <a:spcPct val="115000"/>
                        </a:lnSpc>
                        <a:spcBef>
                          <a:spcPts val="1200"/>
                        </a:spcBef>
                        <a:spcAft>
                          <a:spcPts val="1200"/>
                        </a:spcAft>
                        <a:buNone/>
                      </a:pPr>
                      <a:r>
                        <a:rPr lang="en-GB">
                          <a:solidFill>
                            <a:srgbClr val="FFFFFF"/>
                          </a:solidFill>
                        </a:rPr>
                        <a:t>0.752</a:t>
                      </a:r>
                      <a:endParaRPr>
                        <a:solidFill>
                          <a:srgbClr val="FFFFFF"/>
                        </a:solidFill>
                      </a:endParaRPr>
                    </a:p>
                  </a:txBody>
                  <a:tcPr marT="91425" marB="91425" marR="91425" marL="9142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251" name="Google Shape;251;p32"/>
          <p:cNvSpPr txBox="1"/>
          <p:nvPr/>
        </p:nvSpPr>
        <p:spPr>
          <a:xfrm>
            <a:off x="1164825" y="418800"/>
            <a:ext cx="7339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FFFFFF"/>
                </a:solidFill>
                <a:latin typeface="Montserrat"/>
                <a:ea typeface="Montserrat"/>
                <a:cs typeface="Montserrat"/>
                <a:sym typeface="Montserrat"/>
              </a:rPr>
              <a:t>Result contd</a:t>
            </a:r>
            <a:endParaRPr sz="2300">
              <a:solidFill>
                <a:srgbClr val="FFFFFF"/>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contd - DenseNet</a:t>
            </a:r>
            <a:endParaRPr/>
          </a:p>
        </p:txBody>
      </p:sp>
      <p:pic>
        <p:nvPicPr>
          <p:cNvPr id="257" name="Google Shape;257;p33"/>
          <p:cNvPicPr preferRelativeResize="0"/>
          <p:nvPr/>
        </p:nvPicPr>
        <p:blipFill>
          <a:blip r:embed="rId3">
            <a:alphaModFix/>
          </a:blip>
          <a:stretch>
            <a:fillRect/>
          </a:stretch>
        </p:blipFill>
        <p:spPr>
          <a:xfrm>
            <a:off x="1605150" y="989925"/>
            <a:ext cx="4969750" cy="4088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cont.</a:t>
            </a:r>
            <a:endParaRPr/>
          </a:p>
        </p:txBody>
      </p:sp>
      <p:sp>
        <p:nvSpPr>
          <p:cNvPr id="263" name="Google Shape;263;p34"/>
          <p:cNvSpPr txBox="1"/>
          <p:nvPr>
            <p:ph idx="1" type="body"/>
          </p:nvPr>
        </p:nvSpPr>
        <p:spPr>
          <a:xfrm>
            <a:off x="1297500" y="1116150"/>
            <a:ext cx="7038900" cy="3161400"/>
          </a:xfrm>
          <a:prstGeom prst="rect">
            <a:avLst/>
          </a:prstGeom>
        </p:spPr>
        <p:txBody>
          <a:bodyPr anchorCtr="0" anchor="t" bIns="91425" lIns="91425" spcFirstLastPara="1" rIns="91425" wrap="square" tIns="91425">
            <a:noAutofit/>
          </a:bodyPr>
          <a:lstStyle/>
          <a:p>
            <a:pPr indent="0" lvl="0" marL="0" marR="254000" rtl="0" algn="l">
              <a:lnSpc>
                <a:spcPct val="11250"/>
              </a:lnSpc>
              <a:spcBef>
                <a:spcPts val="1200"/>
              </a:spcBef>
              <a:spcAft>
                <a:spcPts val="0"/>
              </a:spcAft>
              <a:buNone/>
            </a:pPr>
            <a:r>
              <a:rPr lang="en-GB" sz="1500">
                <a:solidFill>
                  <a:srgbClr val="FFFFFF"/>
                </a:solidFill>
                <a:latin typeface="Montserrat"/>
                <a:ea typeface="Montserrat"/>
                <a:cs typeface="Montserrat"/>
                <a:sym typeface="Montserrat"/>
              </a:rPr>
              <a:t>The model generated similar results as ResNet50 and a very poor prediction on the test dataset . We employed a different approach to the solution by correcting few problems as given below:</a:t>
            </a:r>
            <a:endParaRPr sz="1500">
              <a:solidFill>
                <a:srgbClr val="FFFFFF"/>
              </a:solidFill>
              <a:latin typeface="Montserrat"/>
              <a:ea typeface="Montserrat"/>
              <a:cs typeface="Montserrat"/>
              <a:sym typeface="Montserrat"/>
            </a:endParaRPr>
          </a:p>
          <a:p>
            <a:pPr indent="0" lvl="0" marL="0" rtl="0" algn="l">
              <a:spcBef>
                <a:spcPts val="1200"/>
              </a:spcBef>
              <a:spcAft>
                <a:spcPts val="0"/>
              </a:spcAft>
              <a:buNone/>
            </a:pPr>
            <a:r>
              <a:t/>
            </a:r>
            <a:endParaRPr sz="1500">
              <a:solidFill>
                <a:srgbClr val="FFFFFF"/>
              </a:solidFill>
              <a:latin typeface="Montserrat"/>
              <a:ea typeface="Montserrat"/>
              <a:cs typeface="Montserrat"/>
              <a:sym typeface="Montserrat"/>
            </a:endParaRPr>
          </a:p>
          <a:p>
            <a:pPr indent="-311150" lvl="0" marL="457200" rtl="0" algn="l">
              <a:spcBef>
                <a:spcPts val="1200"/>
              </a:spcBef>
              <a:spcAft>
                <a:spcPts val="0"/>
              </a:spcAft>
              <a:buClr>
                <a:srgbClr val="FFFFFF"/>
              </a:buClr>
              <a:buSzPts val="1300"/>
              <a:buFont typeface="Montserrat"/>
              <a:buAutoNum type="arabicPeriod"/>
            </a:pPr>
            <a:r>
              <a:rPr lang="en-GB" sz="1500">
                <a:solidFill>
                  <a:srgbClr val="FFFFFF"/>
                </a:solidFill>
                <a:latin typeface="Montserrat"/>
                <a:ea typeface="Montserrat"/>
                <a:cs typeface="Montserrat"/>
                <a:sym typeface="Montserrat"/>
              </a:rPr>
              <a:t>We increased the size of the dataset by including more images from the dataset to stop our model from overfitting.</a:t>
            </a:r>
            <a:endParaRPr sz="1500">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AutoNum type="arabicPeriod"/>
            </a:pPr>
            <a:r>
              <a:rPr lang="en-GB" sz="1500">
                <a:solidFill>
                  <a:srgbClr val="FFFFFF"/>
                </a:solidFill>
                <a:latin typeface="Montserrat"/>
                <a:ea typeface="Montserrat"/>
                <a:cs typeface="Montserrat"/>
                <a:sym typeface="Montserrat"/>
              </a:rPr>
              <a:t>We trained our model with more number of epochs to train longer on the data.</a:t>
            </a:r>
            <a:endParaRPr sz="1500">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AutoNum type="arabicPeriod" startAt="3"/>
            </a:pPr>
            <a:r>
              <a:rPr lang="en-GB" sz="1500">
                <a:solidFill>
                  <a:srgbClr val="FFFFFF"/>
                </a:solidFill>
                <a:latin typeface="Montserrat"/>
                <a:ea typeface="Montserrat"/>
                <a:cs typeface="Montserrat"/>
                <a:sym typeface="Montserrat"/>
              </a:rPr>
              <a:t>We used relatively smaller models than ResNet50 but still large enough to get better results on the dataset.</a:t>
            </a:r>
            <a:endParaRPr sz="1500">
              <a:solidFill>
                <a:srgbClr val="FFFFFF"/>
              </a:solidFill>
              <a:latin typeface="Montserrat"/>
              <a:ea typeface="Montserrat"/>
              <a:cs typeface="Montserrat"/>
              <a:sym typeface="Montserrat"/>
            </a:endParaRPr>
          </a:p>
          <a:p>
            <a:pPr indent="0" lvl="0" marL="0" rtl="0" algn="l">
              <a:spcBef>
                <a:spcPts val="1200"/>
              </a:spcBef>
              <a:spcAft>
                <a:spcPts val="160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 ResNet18</a:t>
            </a:r>
            <a:endParaRPr/>
          </a:p>
        </p:txBody>
      </p:sp>
      <p:sp>
        <p:nvSpPr>
          <p:cNvPr id="269" name="Google Shape;269;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6818"/>
              </a:lnSpc>
              <a:spcBef>
                <a:spcPts val="1200"/>
              </a:spcBef>
              <a:spcAft>
                <a:spcPts val="0"/>
              </a:spcAft>
              <a:buNone/>
            </a:pPr>
            <a:r>
              <a:rPr lang="en-GB">
                <a:solidFill>
                  <a:srgbClr val="FFFFFF"/>
                </a:solidFill>
                <a:latin typeface="Montserrat"/>
                <a:ea typeface="Montserrat"/>
                <a:cs typeface="Montserrat"/>
                <a:sym typeface="Montserrat"/>
              </a:rPr>
              <a:t>The next model we trained was </a:t>
            </a:r>
            <a:r>
              <a:rPr b="1" lang="en-GB">
                <a:solidFill>
                  <a:srgbClr val="FFFFFF"/>
                </a:solidFill>
                <a:latin typeface="Montserrat"/>
                <a:ea typeface="Montserrat"/>
                <a:cs typeface="Montserrat"/>
                <a:sym typeface="Montserrat"/>
              </a:rPr>
              <a:t>ResNet18​</a:t>
            </a:r>
            <a:r>
              <a:rPr lang="en-GB">
                <a:solidFill>
                  <a:srgbClr val="FFFFFF"/>
                </a:solidFill>
                <a:latin typeface="Montserrat"/>
                <a:ea typeface="Montserrat"/>
                <a:cs typeface="Montserrat"/>
                <a:sym typeface="Montserrat"/>
              </a:rPr>
              <a:t>​ using:</a:t>
            </a:r>
            <a:endParaRPr>
              <a:solidFill>
                <a:srgbClr val="FFFFFF"/>
              </a:solidFill>
              <a:latin typeface="Montserrat"/>
              <a:ea typeface="Montserrat"/>
              <a:cs typeface="Montserrat"/>
              <a:sym typeface="Montserrat"/>
            </a:endParaRPr>
          </a:p>
          <a:p>
            <a:pPr indent="0" lvl="0" marL="0" marR="152400" rtl="0" algn="l">
              <a:lnSpc>
                <a:spcPct val="11250"/>
              </a:lnSpc>
              <a:spcBef>
                <a:spcPts val="1200"/>
              </a:spcBef>
              <a:spcAft>
                <a:spcPts val="0"/>
              </a:spcAft>
              <a:buNone/>
            </a:pPr>
            <a:r>
              <a:rPr lang="en-GB">
                <a:solidFill>
                  <a:srgbClr val="FFFFFF"/>
                </a:solidFill>
                <a:latin typeface="Montserrat"/>
                <a:ea typeface="Montserrat"/>
                <a:cs typeface="Montserrat"/>
                <a:sym typeface="Montserrat"/>
              </a:rPr>
              <a:t>Learning_rate = 0.001 ( decreasing learning rate every time the validation loss remained the same as before by a factor of 2 with lower bound on learning rate as 0.0001), </a:t>
            </a:r>
            <a:endParaRPr>
              <a:solidFill>
                <a:srgbClr val="FFFFFF"/>
              </a:solidFill>
              <a:latin typeface="Montserrat"/>
              <a:ea typeface="Montserrat"/>
              <a:cs typeface="Montserrat"/>
              <a:sym typeface="Montserrat"/>
            </a:endParaRPr>
          </a:p>
          <a:p>
            <a:pPr indent="0" lvl="0" marL="0" marR="152400" rtl="0" algn="l">
              <a:lnSpc>
                <a:spcPct val="11250"/>
              </a:lnSpc>
              <a:spcBef>
                <a:spcPts val="1200"/>
              </a:spcBef>
              <a:spcAft>
                <a:spcPts val="0"/>
              </a:spcAft>
              <a:buNone/>
            </a:pPr>
            <a:r>
              <a:rPr lang="en-GB">
                <a:solidFill>
                  <a:srgbClr val="FFFFFF"/>
                </a:solidFill>
                <a:latin typeface="Montserrat"/>
                <a:ea typeface="Montserrat"/>
                <a:cs typeface="Montserrat"/>
                <a:sym typeface="Montserrat"/>
              </a:rPr>
              <a:t>Optimizer = Adam, number of epochs = 40, pretrained weights imported from imagenet .</a:t>
            </a:r>
            <a:endParaRPr>
              <a:solidFill>
                <a:srgbClr val="FFFFFF"/>
              </a:solidFill>
              <a:latin typeface="Montserrat"/>
              <a:ea typeface="Montserrat"/>
              <a:cs typeface="Montserrat"/>
              <a:sym typeface="Montserrat"/>
            </a:endParaRPr>
          </a:p>
          <a:p>
            <a:pPr indent="0" lvl="0" marL="0" marR="508000" rtl="0" algn="l">
              <a:lnSpc>
                <a:spcPct val="11045"/>
              </a:lnSpc>
              <a:spcBef>
                <a:spcPts val="1200"/>
              </a:spcBef>
              <a:spcAft>
                <a:spcPts val="0"/>
              </a:spcAft>
              <a:buNone/>
            </a:pPr>
            <a:r>
              <a:rPr lang="en-GB">
                <a:solidFill>
                  <a:srgbClr val="FFFFFF"/>
                </a:solidFill>
                <a:latin typeface="Montserrat"/>
                <a:ea typeface="Montserrat"/>
                <a:cs typeface="Montserrat"/>
                <a:sym typeface="Montserrat"/>
              </a:rPr>
              <a:t>The outcome of the training was better than the previous 2 models suggesting that an increase in dataset with more epochs were the right choices for the train .</a:t>
            </a:r>
            <a:endParaRPr>
              <a:solidFill>
                <a:srgbClr val="FFFFFF"/>
              </a:solidFill>
              <a:latin typeface="Montserrat"/>
              <a:ea typeface="Montserrat"/>
              <a:cs typeface="Montserrat"/>
              <a:sym typeface="Montserrat"/>
            </a:endParaRPr>
          </a:p>
          <a:p>
            <a:pPr indent="0" lvl="0" marL="0" rtl="0" algn="l">
              <a:spcBef>
                <a:spcPts val="0"/>
              </a:spcBef>
              <a:spcAft>
                <a:spcPts val="1600"/>
              </a:spcAft>
              <a:buNone/>
            </a:pPr>
            <a:r>
              <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cont.</a:t>
            </a:r>
            <a:endParaRPr/>
          </a:p>
        </p:txBody>
      </p:sp>
      <p:graphicFrame>
        <p:nvGraphicFramePr>
          <p:cNvPr id="275" name="Google Shape;275;p36"/>
          <p:cNvGraphicFramePr/>
          <p:nvPr/>
        </p:nvGraphicFramePr>
        <p:xfrm>
          <a:off x="952500" y="2190750"/>
          <a:ext cx="3000000" cy="3000000"/>
        </p:xfrm>
        <a:graphic>
          <a:graphicData uri="http://schemas.openxmlformats.org/drawingml/2006/table">
            <a:tbl>
              <a:tblPr>
                <a:noFill/>
                <a:tableStyleId>{F682D934-3A78-4133-BC6B-7F5F4491F94E}</a:tableStyleId>
              </a:tblPr>
              <a:tblGrid>
                <a:gridCol w="1809750"/>
                <a:gridCol w="1809750"/>
                <a:gridCol w="1809750"/>
                <a:gridCol w="1809750"/>
              </a:tblGrid>
              <a:tr h="381000">
                <a:tc>
                  <a:txBody>
                    <a:bodyPr/>
                    <a:lstStyle/>
                    <a:p>
                      <a:pPr indent="0" lvl="0" marL="63500" rtl="0" algn="l">
                        <a:lnSpc>
                          <a:spcPct val="6818"/>
                        </a:lnSpc>
                        <a:spcBef>
                          <a:spcPts val="1200"/>
                        </a:spcBef>
                        <a:spcAft>
                          <a:spcPts val="0"/>
                        </a:spcAft>
                        <a:buNone/>
                      </a:pPr>
                      <a:r>
                        <a:rPr lang="en-GB">
                          <a:solidFill>
                            <a:srgbClr val="FFFFFF"/>
                          </a:solidFill>
                        </a:rPr>
                        <a:t>Model</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50800" rtl="0" algn="l">
                        <a:lnSpc>
                          <a:spcPct val="6818"/>
                        </a:lnSpc>
                        <a:spcBef>
                          <a:spcPts val="1200"/>
                        </a:spcBef>
                        <a:spcAft>
                          <a:spcPts val="0"/>
                        </a:spcAft>
                        <a:buNone/>
                      </a:pPr>
                      <a:r>
                        <a:rPr lang="en-GB">
                          <a:solidFill>
                            <a:srgbClr val="FFFFFF"/>
                          </a:solidFill>
                        </a:rPr>
                        <a:t>Training loss</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50800" rtl="0" algn="l">
                        <a:lnSpc>
                          <a:spcPct val="6818"/>
                        </a:lnSpc>
                        <a:spcBef>
                          <a:spcPts val="1200"/>
                        </a:spcBef>
                        <a:spcAft>
                          <a:spcPts val="0"/>
                        </a:spcAft>
                        <a:buNone/>
                      </a:pPr>
                      <a:r>
                        <a:rPr lang="en-GB">
                          <a:solidFill>
                            <a:srgbClr val="FFFFFF"/>
                          </a:solidFill>
                        </a:rPr>
                        <a:t>Val. loss</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50800" rtl="0" algn="l">
                        <a:lnSpc>
                          <a:spcPct val="6818"/>
                        </a:lnSpc>
                        <a:spcBef>
                          <a:spcPts val="1200"/>
                        </a:spcBef>
                        <a:spcAft>
                          <a:spcPts val="0"/>
                        </a:spcAft>
                        <a:buNone/>
                      </a:pPr>
                      <a:r>
                        <a:rPr lang="en-GB">
                          <a:solidFill>
                            <a:srgbClr val="FFFFFF"/>
                          </a:solidFill>
                        </a:rPr>
                        <a:t>Mean AUC ROC score</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r>
              <a:tr h="381000">
                <a:tc>
                  <a:txBody>
                    <a:bodyPr/>
                    <a:lstStyle/>
                    <a:p>
                      <a:pPr indent="0" lvl="0" marL="63500" rtl="0" algn="l">
                        <a:lnSpc>
                          <a:spcPct val="6818"/>
                        </a:lnSpc>
                        <a:spcBef>
                          <a:spcPts val="1200"/>
                        </a:spcBef>
                        <a:spcAft>
                          <a:spcPts val="0"/>
                        </a:spcAft>
                        <a:buNone/>
                      </a:pPr>
                      <a:r>
                        <a:rPr lang="en-GB">
                          <a:solidFill>
                            <a:srgbClr val="FFFFFF"/>
                          </a:solidFill>
                        </a:rPr>
                        <a:t>ResNet18</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50800" rtl="0" algn="l">
                        <a:lnSpc>
                          <a:spcPct val="6818"/>
                        </a:lnSpc>
                        <a:spcBef>
                          <a:spcPts val="1200"/>
                        </a:spcBef>
                        <a:spcAft>
                          <a:spcPts val="0"/>
                        </a:spcAft>
                        <a:buNone/>
                      </a:pPr>
                      <a:r>
                        <a:rPr lang="en-GB">
                          <a:solidFill>
                            <a:srgbClr val="FFFFFF"/>
                          </a:solidFill>
                        </a:rPr>
                        <a:t>0.1606</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50800" rtl="0" algn="l">
                        <a:lnSpc>
                          <a:spcPct val="6818"/>
                        </a:lnSpc>
                        <a:spcBef>
                          <a:spcPts val="1200"/>
                        </a:spcBef>
                        <a:spcAft>
                          <a:spcPts val="0"/>
                        </a:spcAft>
                        <a:buNone/>
                      </a:pPr>
                      <a:r>
                        <a:rPr lang="en-GB">
                          <a:solidFill>
                            <a:srgbClr val="FFFFFF"/>
                          </a:solidFill>
                        </a:rPr>
                        <a:t>0.19857</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50800" rtl="0" algn="l">
                        <a:lnSpc>
                          <a:spcPct val="6818"/>
                        </a:lnSpc>
                        <a:spcBef>
                          <a:spcPts val="1200"/>
                        </a:spcBef>
                        <a:spcAft>
                          <a:spcPts val="0"/>
                        </a:spcAft>
                        <a:buNone/>
                      </a:pPr>
                      <a:r>
                        <a:rPr lang="en-GB">
                          <a:solidFill>
                            <a:srgbClr val="FFFFFF"/>
                          </a:solidFill>
                        </a:rPr>
                        <a:t>0.83</a:t>
                      </a:r>
                      <a:endParaRPr>
                        <a:solidFill>
                          <a:srgbClr val="FFFFFF"/>
                        </a:solidFill>
                      </a:endParaRPr>
                    </a:p>
                    <a:p>
                      <a:pPr indent="0" lvl="0" marL="0" rtl="0" algn="l">
                        <a:spcBef>
                          <a:spcPts val="0"/>
                        </a:spcBef>
                        <a:spcAft>
                          <a:spcPts val="0"/>
                        </a:spcAft>
                        <a:buNone/>
                      </a:pPr>
                      <a:r>
                        <a:t/>
                      </a:r>
                      <a:endParaRPr>
                        <a:solidFill>
                          <a:srgbClr val="FFFFFF"/>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 cont.</a:t>
            </a:r>
            <a:endParaRPr/>
          </a:p>
        </p:txBody>
      </p:sp>
      <p:pic>
        <p:nvPicPr>
          <p:cNvPr id="281" name="Google Shape;281;p37"/>
          <p:cNvPicPr preferRelativeResize="0"/>
          <p:nvPr/>
        </p:nvPicPr>
        <p:blipFill>
          <a:blip r:embed="rId3">
            <a:alphaModFix/>
          </a:blip>
          <a:stretch>
            <a:fillRect/>
          </a:stretch>
        </p:blipFill>
        <p:spPr>
          <a:xfrm>
            <a:off x="1736025" y="916150"/>
            <a:ext cx="5580050" cy="3922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was achieved?</a:t>
            </a:r>
            <a:endParaRPr/>
          </a:p>
        </p:txBody>
      </p:sp>
      <p:sp>
        <p:nvSpPr>
          <p:cNvPr id="287" name="Google Shape;287;p38"/>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AutoNum type="arabicParenR"/>
            </a:pPr>
            <a:r>
              <a:rPr lang="en-GB">
                <a:latin typeface="Montserrat"/>
                <a:ea typeface="Montserrat"/>
                <a:cs typeface="Montserrat"/>
                <a:sym typeface="Montserrat"/>
              </a:rPr>
              <a:t>Data Pre-Processing and Augmentation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arenR"/>
            </a:pPr>
            <a:r>
              <a:rPr lang="en-GB">
                <a:latin typeface="Montserrat"/>
                <a:ea typeface="Montserrat"/>
                <a:cs typeface="Montserrat"/>
                <a:sym typeface="Montserrat"/>
              </a:rPr>
              <a:t>We used a wide area of deep neural network architectures to train models for highly accurate predictions of diseases in the Chest X-Ray.</a:t>
            </a:r>
            <a:endParaRPr>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AutoNum type="arabicParenR"/>
            </a:pPr>
            <a:r>
              <a:rPr lang="en-GB">
                <a:solidFill>
                  <a:srgbClr val="FFFFFF"/>
                </a:solidFill>
                <a:latin typeface="Montserrat"/>
                <a:ea typeface="Montserrat"/>
                <a:cs typeface="Montserrat"/>
                <a:sym typeface="Montserrat"/>
              </a:rPr>
              <a:t>Visualizing the predictions made by the model on test dataset through measurements such as AUC ROC.</a:t>
            </a:r>
            <a:endParaRPr>
              <a:solidFill>
                <a:srgbClr val="FFFFFF"/>
              </a:solidFill>
              <a:latin typeface="Montserrat"/>
              <a:ea typeface="Montserrat"/>
              <a:cs typeface="Montserrat"/>
              <a:sym typeface="Montserrat"/>
            </a:endParaRPr>
          </a:p>
        </p:txBody>
      </p:sp>
      <p:pic>
        <p:nvPicPr>
          <p:cNvPr id="288" name="Google Shape;288;p38"/>
          <p:cNvPicPr preferRelativeResize="0"/>
          <p:nvPr/>
        </p:nvPicPr>
        <p:blipFill>
          <a:blip r:embed="rId3">
            <a:alphaModFix/>
          </a:blip>
          <a:stretch>
            <a:fillRect/>
          </a:stretch>
        </p:blipFill>
        <p:spPr>
          <a:xfrm>
            <a:off x="4838125" y="0"/>
            <a:ext cx="4305875"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left?</a:t>
            </a:r>
            <a:endParaRPr/>
          </a:p>
        </p:txBody>
      </p:sp>
      <p:sp>
        <p:nvSpPr>
          <p:cNvPr id="294" name="Google Shape;294;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Montserrat"/>
              <a:buAutoNum type="arabicParenR"/>
            </a:pPr>
            <a:r>
              <a:rPr lang="en-GB" sz="1900">
                <a:latin typeface="Montserrat"/>
                <a:ea typeface="Montserrat"/>
                <a:cs typeface="Montserrat"/>
                <a:sym typeface="Montserrat"/>
              </a:rPr>
              <a:t>We need to try more learning models on this data for even better results.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AutoNum type="arabicParenR"/>
            </a:pPr>
            <a:r>
              <a:rPr lang="en-GB" sz="1900">
                <a:latin typeface="Montserrat"/>
                <a:ea typeface="Montserrat"/>
                <a:cs typeface="Montserrat"/>
                <a:sym typeface="Montserrat"/>
              </a:rPr>
              <a:t>We haven’t done localization of disease. Will be generating heatmaps and compare them with the bounding box provided  in NIH dataset.</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AutoNum type="arabicParenR"/>
            </a:pPr>
            <a:r>
              <a:rPr lang="en-GB" sz="1900">
                <a:latin typeface="Montserrat"/>
                <a:ea typeface="Montserrat"/>
                <a:cs typeface="Montserrat"/>
                <a:sym typeface="Montserrat"/>
              </a:rPr>
              <a:t>Make a model with even high binary and categorical accuracy.</a:t>
            </a:r>
            <a:endParaRPr sz="19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300" name="Google Shape;300;p40"/>
          <p:cNvSpPr txBox="1"/>
          <p:nvPr>
            <p:ph idx="1" type="body"/>
          </p:nvPr>
        </p:nvSpPr>
        <p:spPr>
          <a:xfrm>
            <a:off x="863800" y="1567550"/>
            <a:ext cx="7472700" cy="3274800"/>
          </a:xfrm>
          <a:prstGeom prst="rect">
            <a:avLst/>
          </a:prstGeom>
        </p:spPr>
        <p:txBody>
          <a:bodyPr anchorCtr="0" anchor="t" bIns="91425" lIns="91425" spcFirstLastPara="1" rIns="91425" wrap="square" tIns="91425">
            <a:noAutofit/>
          </a:bodyPr>
          <a:lstStyle/>
          <a:p>
            <a:pPr indent="0" lvl="0" marL="457200" marR="152400" rtl="0" algn="l">
              <a:lnSpc>
                <a:spcPct val="157000"/>
              </a:lnSpc>
              <a:spcBef>
                <a:spcPts val="0"/>
              </a:spcBef>
              <a:spcAft>
                <a:spcPts val="0"/>
              </a:spcAft>
              <a:buNone/>
            </a:pPr>
            <a:r>
              <a:rPr lang="en-GB">
                <a:solidFill>
                  <a:srgbClr val="FFFFFF"/>
                </a:solidFill>
                <a:latin typeface="Montserrat"/>
                <a:ea typeface="Montserrat"/>
                <a:cs typeface="Montserrat"/>
                <a:sym typeface="Montserrat"/>
              </a:rPr>
              <a:t>1.</a:t>
            </a:r>
            <a:r>
              <a:rPr lang="en-GB" sz="900">
                <a:solidFill>
                  <a:srgbClr val="FFFFFF"/>
                </a:solidFill>
                <a:latin typeface="Montserrat"/>
                <a:ea typeface="Montserrat"/>
                <a:cs typeface="Montserrat"/>
                <a:sym typeface="Montserrat"/>
              </a:rPr>
              <a:t>    </a:t>
            </a:r>
            <a:r>
              <a:rPr lang="en-GB">
                <a:solidFill>
                  <a:srgbClr val="FFFFFF"/>
                </a:solidFill>
                <a:latin typeface="Montserrat"/>
                <a:ea typeface="Montserrat"/>
                <a:cs typeface="Montserrat"/>
                <a:sym typeface="Montserrat"/>
              </a:rPr>
              <a:t>Rajpurkar, P., et al.: Chexnet: radiologist-level pneumonia detection on chest xrays with deep learning. arXiv preprint arXiv:1711.05225 (2017)</a:t>
            </a:r>
            <a:endParaRPr>
              <a:solidFill>
                <a:srgbClr val="FFFFFF"/>
              </a:solidFill>
              <a:latin typeface="Montserrat"/>
              <a:ea typeface="Montserrat"/>
              <a:cs typeface="Montserrat"/>
              <a:sym typeface="Montserrat"/>
            </a:endParaRPr>
          </a:p>
          <a:p>
            <a:pPr indent="0" lvl="0" marL="457200" marR="152400" rtl="0" algn="l">
              <a:lnSpc>
                <a:spcPct val="157000"/>
              </a:lnSpc>
              <a:spcBef>
                <a:spcPts val="0"/>
              </a:spcBef>
              <a:spcAft>
                <a:spcPts val="0"/>
              </a:spcAft>
              <a:buNone/>
            </a:pPr>
            <a:r>
              <a:t/>
            </a:r>
            <a:endParaRPr>
              <a:solidFill>
                <a:srgbClr val="FFFFFF"/>
              </a:solidFill>
              <a:latin typeface="Montserrat"/>
              <a:ea typeface="Montserrat"/>
              <a:cs typeface="Montserrat"/>
              <a:sym typeface="Montserrat"/>
            </a:endParaRPr>
          </a:p>
          <a:p>
            <a:pPr indent="0" lvl="0" marL="457200" marR="114300" rtl="0" algn="l">
              <a:lnSpc>
                <a:spcPct val="154000"/>
              </a:lnSpc>
              <a:spcBef>
                <a:spcPts val="0"/>
              </a:spcBef>
              <a:spcAft>
                <a:spcPts val="0"/>
              </a:spcAft>
              <a:buNone/>
            </a:pPr>
            <a:r>
              <a:rPr lang="en-GB">
                <a:solidFill>
                  <a:srgbClr val="FFFFFF"/>
                </a:solidFill>
                <a:latin typeface="Montserrat"/>
                <a:ea typeface="Montserrat"/>
                <a:cs typeface="Montserrat"/>
                <a:sym typeface="Montserrat"/>
              </a:rPr>
              <a:t>2.</a:t>
            </a:r>
            <a:r>
              <a:rPr lang="en-GB" sz="900">
                <a:solidFill>
                  <a:srgbClr val="FFFFFF"/>
                </a:solidFill>
                <a:latin typeface="Montserrat"/>
                <a:ea typeface="Montserrat"/>
                <a:cs typeface="Montserrat"/>
                <a:sym typeface="Montserrat"/>
              </a:rPr>
              <a:t>    </a:t>
            </a:r>
            <a:r>
              <a:rPr lang="en-GB">
                <a:solidFill>
                  <a:srgbClr val="FFFFFF"/>
                </a:solidFill>
                <a:latin typeface="Montserrat"/>
                <a:ea typeface="Montserrat"/>
                <a:cs typeface="Montserrat"/>
                <a:sym typeface="Montserrat"/>
              </a:rPr>
              <a:t>Focal loss for dense object detection. arXiv 2017 TY Lin, P Goyal, R Girshick, K He, P Dollár - arXiv preprint arXiv:1708.02002, 2000</a:t>
            </a:r>
            <a:endParaRPr>
              <a:solidFill>
                <a:srgbClr val="FFFFFF"/>
              </a:solidFill>
              <a:latin typeface="Montserrat"/>
              <a:ea typeface="Montserrat"/>
              <a:cs typeface="Montserrat"/>
              <a:sym typeface="Montserrat"/>
            </a:endParaRPr>
          </a:p>
          <a:p>
            <a:pPr indent="0" lvl="0" marL="457200" marR="114300" rtl="0" algn="l">
              <a:lnSpc>
                <a:spcPct val="154000"/>
              </a:lnSpc>
              <a:spcBef>
                <a:spcPts val="0"/>
              </a:spcBef>
              <a:spcAft>
                <a:spcPts val="0"/>
              </a:spcAft>
              <a:buNone/>
            </a:pPr>
            <a:r>
              <a:t/>
            </a:r>
            <a:endParaRPr>
              <a:solidFill>
                <a:srgbClr val="FFFFFF"/>
              </a:solidFill>
              <a:latin typeface="Montserrat"/>
              <a:ea typeface="Montserrat"/>
              <a:cs typeface="Montserrat"/>
              <a:sym typeface="Montserrat"/>
            </a:endParaRPr>
          </a:p>
          <a:p>
            <a:pPr indent="0" lvl="0" marL="457200" marR="76200" rtl="0" algn="l">
              <a:lnSpc>
                <a:spcPct val="154000"/>
              </a:lnSpc>
              <a:spcBef>
                <a:spcPts val="0"/>
              </a:spcBef>
              <a:spcAft>
                <a:spcPts val="0"/>
              </a:spcAft>
              <a:buNone/>
            </a:pPr>
            <a:r>
              <a:rPr lang="en-GB">
                <a:solidFill>
                  <a:srgbClr val="FFFFFF"/>
                </a:solidFill>
                <a:latin typeface="Montserrat"/>
                <a:ea typeface="Montserrat"/>
                <a:cs typeface="Montserrat"/>
                <a:sym typeface="Montserrat"/>
              </a:rPr>
              <a:t>3.</a:t>
            </a:r>
            <a:r>
              <a:rPr lang="en-GB" sz="900">
                <a:solidFill>
                  <a:srgbClr val="FFFFFF"/>
                </a:solidFill>
                <a:latin typeface="Montserrat"/>
                <a:ea typeface="Montserrat"/>
                <a:cs typeface="Montserrat"/>
                <a:sym typeface="Montserrat"/>
              </a:rPr>
              <a:t>    </a:t>
            </a:r>
            <a:r>
              <a:rPr lang="en-GB">
                <a:solidFill>
                  <a:srgbClr val="FFFFFF"/>
                </a:solidFill>
                <a:latin typeface="Montserrat"/>
                <a:ea typeface="Montserrat"/>
                <a:cs typeface="Montserrat"/>
                <a:sym typeface="Montserrat"/>
              </a:rPr>
              <a:t>Wang, Xiaosong, et al. "Chestx-ray8: Hospital-scale chest x-ray database and benchmarks on weakly-supervised classification and localization of common thorax diseases." Proceedings of the IEEE conference on computer vision and pattern recognition. 2017.</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3500">
                <a:latin typeface="Times New Roman"/>
                <a:ea typeface="Times New Roman"/>
                <a:cs typeface="Times New Roman"/>
                <a:sym typeface="Times New Roman"/>
              </a:rPr>
              <a:t>Abstract</a:t>
            </a:r>
            <a:endParaRPr b="1" sz="35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latin typeface="Century Gothic"/>
                <a:ea typeface="Century Gothic"/>
                <a:cs typeface="Century Gothic"/>
                <a:sym typeface="Century Gothic"/>
              </a:rPr>
              <a:t>A chest X-ray is a fast and painless imaging test that uses certain electromagnetic waves to create pictures of the structures in and around your chest.</a:t>
            </a:r>
            <a:r>
              <a:rPr lang="en-GB">
                <a:latin typeface="Century Gothic"/>
                <a:ea typeface="Century Gothic"/>
                <a:cs typeface="Century Gothic"/>
                <a:sym typeface="Century Gothic"/>
              </a:rPr>
              <a:t> </a:t>
            </a:r>
            <a:endParaRPr>
              <a:latin typeface="Century Gothic"/>
              <a:ea typeface="Century Gothic"/>
              <a:cs typeface="Century Gothic"/>
              <a:sym typeface="Century Gothic"/>
            </a:endParaRPr>
          </a:p>
          <a:p>
            <a:pPr indent="0" lvl="0" marL="0" rtl="0" algn="l">
              <a:lnSpc>
                <a:spcPct val="100000"/>
              </a:lnSpc>
              <a:spcBef>
                <a:spcPts val="1600"/>
              </a:spcBef>
              <a:spcAft>
                <a:spcPts val="0"/>
              </a:spcAft>
              <a:buNone/>
            </a:pPr>
            <a:r>
              <a:rPr lang="en-GB" sz="1500">
                <a:latin typeface="Century Gothic"/>
                <a:ea typeface="Century Gothic"/>
                <a:cs typeface="Century Gothic"/>
                <a:sym typeface="Century Gothic"/>
              </a:rPr>
              <a:t>This test can help diagnose and monitor conditions such as pneumonia, heart failure, lung cancer, tuberculosis, sarcoidosis, and lung tissue scarring, called fibrosis. </a:t>
            </a:r>
            <a:endParaRPr sz="1500">
              <a:latin typeface="Century Gothic"/>
              <a:ea typeface="Century Gothic"/>
              <a:cs typeface="Century Gothic"/>
              <a:sym typeface="Century Gothic"/>
            </a:endParaRPr>
          </a:p>
          <a:p>
            <a:pPr indent="0" lvl="0" marL="0" rtl="0" algn="l">
              <a:lnSpc>
                <a:spcPct val="100000"/>
              </a:lnSpc>
              <a:spcBef>
                <a:spcPts val="1600"/>
              </a:spcBef>
              <a:spcAft>
                <a:spcPts val="1600"/>
              </a:spcAft>
              <a:buNone/>
            </a:pPr>
            <a:r>
              <a:rPr lang="en-GB" sz="1500">
                <a:latin typeface="Century Gothic"/>
                <a:ea typeface="Century Gothic"/>
                <a:cs typeface="Century Gothic"/>
                <a:sym typeface="Century Gothic"/>
              </a:rPr>
              <a:t>The NIH recently released a chest X-Ray dataset comprising 112,120 frontal-view X-ray images of 30,805 unique patients with fourteen disease image labels, mined using NLP (natural language processing).</a:t>
            </a:r>
            <a:endParaRPr sz="150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latin typeface="Times New Roman"/>
                <a:ea typeface="Times New Roman"/>
                <a:cs typeface="Times New Roman"/>
                <a:sym typeface="Times New Roman"/>
              </a:rPr>
              <a:t>Why Deep Convolutional Networks?</a:t>
            </a:r>
            <a:endParaRPr sz="3500">
              <a:latin typeface="Times New Roman"/>
              <a:ea typeface="Times New Roman"/>
              <a:cs typeface="Times New Roman"/>
              <a:sym typeface="Times New Roman"/>
            </a:endParaRPr>
          </a:p>
        </p:txBody>
      </p:sp>
      <p:sp>
        <p:nvSpPr>
          <p:cNvPr id="153" name="Google Shape;153;p16"/>
          <p:cNvSpPr txBox="1"/>
          <p:nvPr>
            <p:ph idx="1" type="body"/>
          </p:nvPr>
        </p:nvSpPr>
        <p:spPr>
          <a:xfrm>
            <a:off x="1297500" y="1307850"/>
            <a:ext cx="7038900" cy="3499800"/>
          </a:xfrm>
          <a:prstGeom prst="rect">
            <a:avLst/>
          </a:prstGeom>
        </p:spPr>
        <p:txBody>
          <a:bodyPr anchorCtr="0" anchor="t" bIns="91425" lIns="91425" spcFirstLastPara="1" rIns="91425" wrap="square" tIns="91425">
            <a:noAutofit/>
          </a:bodyPr>
          <a:lstStyle/>
          <a:p>
            <a:pPr indent="0" lvl="0" marL="0" marR="12700" rtl="0" algn="l">
              <a:lnSpc>
                <a:spcPct val="100000"/>
              </a:lnSpc>
              <a:spcBef>
                <a:spcPts val="1200"/>
              </a:spcBef>
              <a:spcAft>
                <a:spcPts val="0"/>
              </a:spcAft>
              <a:buNone/>
            </a:pPr>
            <a:r>
              <a:rPr lang="en-GB" sz="1500">
                <a:latin typeface="Century Gothic"/>
                <a:ea typeface="Century Gothic"/>
                <a:cs typeface="Century Gothic"/>
                <a:sym typeface="Century Gothic"/>
              </a:rPr>
              <a:t>Deep Convolutional neural networks have been widely used to solve computer vision problems such as image recognition and disease predictions in image data. We used a wide array of deep neural network architectures to train models for highly accurate predictions of diseases in the Chest X-Ray.</a:t>
            </a:r>
            <a:endParaRPr sz="1500">
              <a:latin typeface="Century Gothic"/>
              <a:ea typeface="Century Gothic"/>
              <a:cs typeface="Century Gothic"/>
              <a:sym typeface="Century Gothic"/>
            </a:endParaRPr>
          </a:p>
          <a:p>
            <a:pPr indent="0" lvl="0" marL="0" rtl="0" algn="l">
              <a:lnSpc>
                <a:spcPct val="100000"/>
              </a:lnSpc>
              <a:spcBef>
                <a:spcPts val="1200"/>
              </a:spcBef>
              <a:spcAft>
                <a:spcPts val="1600"/>
              </a:spcAft>
              <a:buNone/>
            </a:pPr>
            <a:r>
              <a:rPr lang="en-GB" sz="1500">
                <a:latin typeface="Century Gothic"/>
                <a:ea typeface="Century Gothic"/>
                <a:cs typeface="Century Gothic"/>
                <a:sym typeface="Century Gothic"/>
              </a:rPr>
              <a:t>Deep learning techniques are state-of-the-art learning algorithms and perform quite well in medical image analysis. Our objective is to train models on the provided dataset to generate accurate predictions on new data and localizing the diseases in the Xray images.</a:t>
            </a:r>
            <a:endParaRPr sz="150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200"/>
              <a:t>DataSet</a:t>
            </a:r>
            <a:endParaRPr sz="4200"/>
          </a:p>
        </p:txBody>
      </p:sp>
      <p:sp>
        <p:nvSpPr>
          <p:cNvPr id="159" name="Google Shape;159;p17"/>
          <p:cNvSpPr txBox="1"/>
          <p:nvPr>
            <p:ph idx="1" type="body"/>
          </p:nvPr>
        </p:nvSpPr>
        <p:spPr>
          <a:xfrm>
            <a:off x="198125" y="1567550"/>
            <a:ext cx="4565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ontserrat"/>
              <a:buAutoNum type="arabicParenR"/>
            </a:pPr>
            <a:r>
              <a:rPr lang="en-GB">
                <a:latin typeface="Montserrat"/>
                <a:ea typeface="Montserrat"/>
                <a:cs typeface="Montserrat"/>
                <a:sym typeface="Montserrat"/>
              </a:rPr>
              <a:t>Dataset for this project has been taken from National Institute of health.</a:t>
            </a:r>
            <a:endParaRPr>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AutoNum type="arabicParenR"/>
            </a:pPr>
            <a:r>
              <a:rPr lang="en-GB">
                <a:solidFill>
                  <a:srgbClr val="FFFFFF"/>
                </a:solidFill>
                <a:latin typeface="Montserrat"/>
                <a:ea typeface="Montserrat"/>
                <a:cs typeface="Montserrat"/>
                <a:sym typeface="Montserrat"/>
              </a:rPr>
              <a:t>The NIH recently released a chest X-Ray dataset comprising 112,120 frontal-view X-ray images of 30,805 unique patients.</a:t>
            </a:r>
            <a:endParaRPr>
              <a:solidFill>
                <a:srgbClr val="FFFFFF"/>
              </a:solidFill>
              <a:latin typeface="Montserrat"/>
              <a:ea typeface="Montserrat"/>
              <a:cs typeface="Montserrat"/>
              <a:sym typeface="Montserrat"/>
            </a:endParaRPr>
          </a:p>
          <a:p>
            <a:pPr indent="-311150" lvl="0" marL="457200" rtl="0" algn="l">
              <a:spcBef>
                <a:spcPts val="0"/>
              </a:spcBef>
              <a:spcAft>
                <a:spcPts val="0"/>
              </a:spcAft>
              <a:buClr>
                <a:srgbClr val="FFFFFF"/>
              </a:buClr>
              <a:buSzPts val="1300"/>
              <a:buFont typeface="Montserrat"/>
              <a:buAutoNum type="arabicParenR"/>
            </a:pPr>
            <a:r>
              <a:rPr lang="en-GB">
                <a:solidFill>
                  <a:srgbClr val="FFFFFF"/>
                </a:solidFill>
                <a:latin typeface="Montserrat"/>
                <a:ea typeface="Montserrat"/>
                <a:cs typeface="Montserrat"/>
                <a:sym typeface="Montserrat"/>
              </a:rPr>
              <a:t>It consists of 14 different diseases . Fourteen common pathologies include Cardiomegaly, Atelectasis, Consolidation, Infiltration, Pneumothorax, Edema, Emphysema, Fibrosis, Effusion, Pneumonia, Pleural_thickening, Nodule, Mass and Hernia.</a:t>
            </a:r>
            <a:endParaRPr>
              <a:solidFill>
                <a:srgbClr val="FFFFFF"/>
              </a:solidFill>
              <a:latin typeface="Montserrat"/>
              <a:ea typeface="Montserrat"/>
              <a:cs typeface="Montserrat"/>
              <a:sym typeface="Montserrat"/>
            </a:endParaRPr>
          </a:p>
          <a:p>
            <a:pPr indent="0" lvl="0" marL="0" rtl="0" algn="l">
              <a:spcBef>
                <a:spcPts val="1600"/>
              </a:spcBef>
              <a:spcAft>
                <a:spcPts val="0"/>
              </a:spcAft>
              <a:buNone/>
            </a:pPr>
            <a:r>
              <a:t/>
            </a:r>
            <a:endParaRPr>
              <a:latin typeface="Montserrat"/>
              <a:ea typeface="Montserrat"/>
              <a:cs typeface="Montserrat"/>
              <a:sym typeface="Montserrat"/>
            </a:endParaRPr>
          </a:p>
          <a:p>
            <a:pPr indent="0" lvl="0" marL="0" rtl="0" algn="l">
              <a:spcBef>
                <a:spcPts val="1600"/>
              </a:spcBef>
              <a:spcAft>
                <a:spcPts val="1600"/>
              </a:spcAft>
              <a:buNone/>
            </a:pPr>
            <a:r>
              <a:t/>
            </a:r>
            <a:endParaRPr>
              <a:latin typeface="Montserrat"/>
              <a:ea typeface="Montserrat"/>
              <a:cs typeface="Montserrat"/>
              <a:sym typeface="Montserrat"/>
            </a:endParaRPr>
          </a:p>
        </p:txBody>
      </p:sp>
      <p:pic>
        <p:nvPicPr>
          <p:cNvPr id="160" name="Google Shape;160;p17"/>
          <p:cNvPicPr preferRelativeResize="0"/>
          <p:nvPr/>
        </p:nvPicPr>
        <p:blipFill>
          <a:blip r:embed="rId3">
            <a:alphaModFix/>
          </a:blip>
          <a:stretch>
            <a:fillRect/>
          </a:stretch>
        </p:blipFill>
        <p:spPr>
          <a:xfrm>
            <a:off x="4973350" y="1724975"/>
            <a:ext cx="3852850" cy="239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250450" y="1845400"/>
            <a:ext cx="2681100" cy="19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Flow-Diagram:</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GB" sz="2200"/>
              <a:t>Timeline of our project</a:t>
            </a:r>
            <a:endParaRPr sz="2200"/>
          </a:p>
          <a:p>
            <a:pPr indent="0" lvl="0" marL="0" rtl="0" algn="l">
              <a:spcBef>
                <a:spcPts val="0"/>
              </a:spcBef>
              <a:spcAft>
                <a:spcPts val="0"/>
              </a:spcAft>
              <a:buNone/>
            </a:pPr>
            <a:r>
              <a:t/>
            </a:r>
            <a:endParaRPr sz="2200"/>
          </a:p>
        </p:txBody>
      </p:sp>
      <p:pic>
        <p:nvPicPr>
          <p:cNvPr id="166" name="Google Shape;166;p18"/>
          <p:cNvPicPr preferRelativeResize="0"/>
          <p:nvPr/>
        </p:nvPicPr>
        <p:blipFill rotWithShape="1">
          <a:blip r:embed="rId3">
            <a:alphaModFix/>
          </a:blip>
          <a:srcRect b="0" l="0" r="27641" t="0"/>
          <a:stretch/>
        </p:blipFill>
        <p:spPr>
          <a:xfrm>
            <a:off x="3559875" y="45813"/>
            <a:ext cx="4881751" cy="505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18975" y="653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project can be broken down into two major parts. These include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19"/>
          <p:cNvSpPr txBox="1"/>
          <p:nvPr>
            <p:ph idx="1" type="body"/>
          </p:nvPr>
        </p:nvSpPr>
        <p:spPr>
          <a:xfrm>
            <a:off x="1989350" y="2185650"/>
            <a:ext cx="6347100" cy="229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400">
                <a:latin typeface="Montserrat"/>
                <a:ea typeface="Montserrat"/>
                <a:cs typeface="Montserrat"/>
                <a:sym typeface="Montserrat"/>
              </a:rPr>
              <a:t>1.	Classification of diseases</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GB" sz="2400">
                <a:latin typeface="Montserrat"/>
                <a:ea typeface="Montserrat"/>
                <a:cs typeface="Montserrat"/>
                <a:sym typeface="Montserrat"/>
              </a:rPr>
              <a:t>2.	Localization of diseases</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t>Steps involved in the classification of diseases</a:t>
            </a:r>
            <a:endParaRPr sz="3500"/>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Montserrat"/>
              <a:ea typeface="Montserrat"/>
              <a:cs typeface="Montserrat"/>
              <a:sym typeface="Montserrat"/>
            </a:endParaRPr>
          </a:p>
          <a:p>
            <a:pPr indent="0" lvl="0" marL="0" rtl="0" algn="l">
              <a:spcBef>
                <a:spcPts val="1600"/>
              </a:spcBef>
              <a:spcAft>
                <a:spcPts val="0"/>
              </a:spcAft>
              <a:buNone/>
            </a:pPr>
            <a:r>
              <a:rPr lang="en-GB" sz="1600">
                <a:latin typeface="Montserrat"/>
                <a:ea typeface="Montserrat"/>
                <a:cs typeface="Montserrat"/>
                <a:sym typeface="Montserrat"/>
              </a:rPr>
              <a:t>●	Data preprocessing and augmentation</a:t>
            </a:r>
            <a:endParaRPr sz="1600">
              <a:latin typeface="Montserrat"/>
              <a:ea typeface="Montserrat"/>
              <a:cs typeface="Montserrat"/>
              <a:sym typeface="Montserrat"/>
            </a:endParaRPr>
          </a:p>
          <a:p>
            <a:pPr indent="0" lvl="0" marL="0" rtl="0" algn="l">
              <a:spcBef>
                <a:spcPts val="1600"/>
              </a:spcBef>
              <a:spcAft>
                <a:spcPts val="0"/>
              </a:spcAft>
              <a:buNone/>
            </a:pPr>
            <a:r>
              <a:rPr lang="en-GB" sz="1600">
                <a:latin typeface="Montserrat"/>
                <a:ea typeface="Montserrat"/>
                <a:cs typeface="Montserrat"/>
                <a:sym typeface="Montserrat"/>
              </a:rPr>
              <a:t>●	Training various models and finding the best fit for the data</a:t>
            </a:r>
            <a:endParaRPr sz="1600">
              <a:latin typeface="Montserrat"/>
              <a:ea typeface="Montserrat"/>
              <a:cs typeface="Montserrat"/>
              <a:sym typeface="Montserrat"/>
            </a:endParaRPr>
          </a:p>
          <a:p>
            <a:pPr indent="0" lvl="0" marL="0" rtl="0" algn="l">
              <a:spcBef>
                <a:spcPts val="1600"/>
              </a:spcBef>
              <a:spcAft>
                <a:spcPts val="0"/>
              </a:spcAft>
              <a:buNone/>
            </a:pPr>
            <a:r>
              <a:rPr lang="en-GB" sz="1600">
                <a:latin typeface="Montserrat"/>
                <a:ea typeface="Montserrat"/>
                <a:cs typeface="Montserrat"/>
                <a:sym typeface="Montserrat"/>
              </a:rPr>
              <a:t>●	Visualizing the predictions made by the model on test dataset through measurements such as AUC ROC , and plotting the confusion matrix</a:t>
            </a:r>
            <a:endParaRPr sz="1600">
              <a:latin typeface="Montserrat"/>
              <a:ea typeface="Montserrat"/>
              <a:cs typeface="Montserrat"/>
              <a:sym typeface="Montserrat"/>
            </a:endParaRPr>
          </a:p>
          <a:p>
            <a:pPr indent="0" lvl="0" marL="0" rtl="0" algn="l">
              <a:spcBef>
                <a:spcPts val="1600"/>
              </a:spcBef>
              <a:spcAft>
                <a:spcPts val="1600"/>
              </a:spcAft>
              <a:buNone/>
            </a:pPr>
            <a:r>
              <a:t/>
            </a:r>
            <a:endParaRPr sz="16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500"/>
              <a:t>Steps involved in the localization of diseases</a:t>
            </a:r>
            <a:endParaRPr sz="3500"/>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Montserrat"/>
              <a:ea typeface="Montserrat"/>
              <a:cs typeface="Montserrat"/>
              <a:sym typeface="Montserrat"/>
            </a:endParaRPr>
          </a:p>
          <a:p>
            <a:pPr indent="-330200" lvl="0" marL="457200" rtl="0" algn="l">
              <a:lnSpc>
                <a:spcPct val="115000"/>
              </a:lnSpc>
              <a:spcBef>
                <a:spcPts val="1600"/>
              </a:spcBef>
              <a:spcAft>
                <a:spcPts val="0"/>
              </a:spcAft>
              <a:buSzPts val="1600"/>
              <a:buFont typeface="Montserrat"/>
              <a:buChar char="●"/>
            </a:pPr>
            <a:r>
              <a:rPr lang="en-GB" sz="1600">
                <a:latin typeface="Montserrat"/>
                <a:ea typeface="Montserrat"/>
                <a:cs typeface="Montserrat"/>
                <a:sym typeface="Montserrat"/>
              </a:rPr>
              <a:t>Using Grad CAM or Grad CAM++ algorithms to plot the activation maps for generating heatmaps</a:t>
            </a:r>
            <a:endParaRPr sz="1600">
              <a:latin typeface="Montserrat"/>
              <a:ea typeface="Montserrat"/>
              <a:cs typeface="Montserrat"/>
              <a:sym typeface="Montserrat"/>
            </a:endParaRPr>
          </a:p>
          <a:p>
            <a:pPr indent="-330200" lvl="0" marL="457200" rtl="0" algn="l">
              <a:lnSpc>
                <a:spcPct val="115000"/>
              </a:lnSpc>
              <a:spcBef>
                <a:spcPts val="0"/>
              </a:spcBef>
              <a:spcAft>
                <a:spcPts val="0"/>
              </a:spcAft>
              <a:buSzPts val="1600"/>
              <a:buFont typeface="Montserrat"/>
              <a:buChar char="●"/>
            </a:pPr>
            <a:r>
              <a:rPr lang="en-GB" sz="1600">
                <a:latin typeface="Montserrat"/>
                <a:ea typeface="Montserrat"/>
                <a:cs typeface="Montserrat"/>
                <a:sym typeface="Montserrat"/>
              </a:rPr>
              <a:t>Validating the generated heatmaps using the bounding boxes provided.</a:t>
            </a:r>
            <a:endParaRPr sz="1600">
              <a:latin typeface="Montserrat"/>
              <a:ea typeface="Montserrat"/>
              <a:cs typeface="Montserrat"/>
              <a:sym typeface="Montserrat"/>
            </a:endParaRPr>
          </a:p>
          <a:p>
            <a:pPr indent="0" lvl="0" marL="0" rtl="0" algn="l">
              <a:spcBef>
                <a:spcPts val="1600"/>
              </a:spcBef>
              <a:spcAft>
                <a:spcPts val="1600"/>
              </a:spcAft>
              <a:buNone/>
            </a:pPr>
            <a:r>
              <a:t/>
            </a: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