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6"/>
  </p:notesMasterIdLst>
  <p:sldIdLst>
    <p:sldId id="262" r:id="rId3"/>
    <p:sldId id="263" r:id="rId4"/>
    <p:sldId id="264" r:id="rId5"/>
  </p:sldIdLst>
  <p:sldSz cx="9144000" cy="5143500" type="screen16x9"/>
  <p:notesSz cx="6858000" cy="9144000"/>
  <p:embeddedFontLst>
    <p:embeddedFont>
      <p:font typeface="Inter" panose="02010600030101010101" charset="0"/>
      <p:regular r:id="rId7"/>
      <p:bold r:id="rId8"/>
      <p:italic r:id="rId9"/>
      <p:boldItalic r:id="rId10"/>
    </p:embeddedFont>
    <p:embeddedFont>
      <p:font typeface="Inter Black" panose="02010600030101010101" charset="0"/>
      <p:bold r:id="rId11"/>
      <p:boldItalic r:id="rId12"/>
    </p:embeddedFont>
    <p:embeddedFont>
      <p:font typeface="Inter Light" panose="02010600030101010101" charset="0"/>
      <p:regular r:id="rId13"/>
      <p:bold r:id="rId14"/>
      <p:italic r:id="rId15"/>
      <p:boldItalic r:id="rId16"/>
    </p:embeddedFont>
    <p:embeddedFont>
      <p:font typeface="Inter SemiBold" panose="0201060003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e3cb72c7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e3cb72c7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e3cb72c7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e3cb72c7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e3cb72c7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e3cb72c7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picture">
  <p:cSld name="TITLE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11700" y="1156200"/>
            <a:ext cx="4117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Inter Black"/>
              <a:buNone/>
              <a:defRPr sz="3500" b="0"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311700" y="2889725"/>
            <a:ext cx="3896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Inter SemiBold"/>
              <a:buNone/>
              <a:defRPr sz="1700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nter SemiBold"/>
              <a:buNone/>
              <a:defRPr sz="17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nter SemiBold"/>
              <a:buNone/>
              <a:defRPr sz="17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nter SemiBold"/>
              <a:buNone/>
              <a:defRPr sz="17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nter SemiBold"/>
              <a:buNone/>
              <a:defRPr sz="17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nter SemiBold"/>
              <a:buNone/>
              <a:defRPr sz="17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nter SemiBold"/>
              <a:buNone/>
              <a:defRPr sz="17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nter SemiBold"/>
              <a:buNone/>
              <a:defRPr sz="17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nter SemiBold"/>
              <a:buNone/>
              <a:defRPr sz="17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2906"/>
            <a:ext cx="1359749" cy="35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11700" y="18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D04C4"/>
              </a:buClr>
              <a:buSzPts val="2500"/>
              <a:buNone/>
              <a:defRPr sz="2500">
                <a:solidFill>
                  <a:srgbClr val="4D04C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11700" y="1000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rgbClr val="000000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rgbClr val="000000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2906"/>
            <a:ext cx="1359749" cy="35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0007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rgbClr val="000000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rgbClr val="000000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4832400" y="10007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rgbClr val="000000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rgbClr val="000000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18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D04C4"/>
              </a:buClr>
              <a:buSzPts val="2500"/>
              <a:buNone/>
              <a:defRPr sz="2500">
                <a:solidFill>
                  <a:srgbClr val="4D04C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2906"/>
            <a:ext cx="1359749" cy="35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18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D04C4"/>
              </a:buClr>
              <a:buSzPts val="2500"/>
              <a:buNone/>
              <a:defRPr sz="2500">
                <a:solidFill>
                  <a:srgbClr val="4D04C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2906"/>
            <a:ext cx="1359749" cy="35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out logo">
  <p:cSld name="CUSTO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311700" y="18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D04C4"/>
              </a:buClr>
              <a:buSzPts val="2500"/>
              <a:buNone/>
              <a:defRPr sz="2500">
                <a:solidFill>
                  <a:srgbClr val="4D04C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CF5E8"/>
              </a:highlight>
            </a:endParaRPr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311700" y="1233175"/>
            <a:ext cx="39990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sz="42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sz="42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sz="42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sz="42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sz="42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sz="42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sz="42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sz="4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>
          <a:xfrm>
            <a:off x="311700" y="2894875"/>
            <a:ext cx="3999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rgbClr val="000000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rgbClr val="000000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>
                <a:solidFill>
                  <a:srgbClr val="000000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2906"/>
            <a:ext cx="1359749" cy="35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●"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311700" y="18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E-commerce Model</a:t>
            </a:r>
            <a:endParaRPr dirty="0"/>
          </a:p>
        </p:txBody>
      </p:sp>
      <p:sp>
        <p:nvSpPr>
          <p:cNvPr id="220" name="Google Shape;220;p30"/>
          <p:cNvSpPr/>
          <p:nvPr/>
        </p:nvSpPr>
        <p:spPr>
          <a:xfrm rot="-5400000">
            <a:off x="-45575" y="1326851"/>
            <a:ext cx="13422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6A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Activity model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 rot="-5400000">
            <a:off x="378325" y="2304000"/>
            <a:ext cx="4944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Data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2" name="Google Shape;222;p30"/>
          <p:cNvSpPr/>
          <p:nvPr/>
        </p:nvSpPr>
        <p:spPr>
          <a:xfrm rot="-5400000">
            <a:off x="273775" y="2961483"/>
            <a:ext cx="7035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Service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3" name="Google Shape;223;p30"/>
          <p:cNvSpPr/>
          <p:nvPr/>
        </p:nvSpPr>
        <p:spPr>
          <a:xfrm rot="-5400000">
            <a:off x="165025" y="3830900"/>
            <a:ext cx="9210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51C7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Use Case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961875" y="2793575"/>
            <a:ext cx="11301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Media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1747585" y="3116551"/>
            <a:ext cx="12288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Traffic Management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2370126" y="2793575"/>
            <a:ext cx="13599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CRM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3780785" y="3116550"/>
            <a:ext cx="11106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Purchase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4097350" y="2793575"/>
            <a:ext cx="18033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Marketing </a:t>
            </a:r>
            <a:r>
              <a:rPr lang="en-GB" sz="700" i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(com’, pricing and commercial animation)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6268125" y="2793575"/>
            <a:ext cx="14367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Operation team </a:t>
            </a:r>
            <a:r>
              <a:rPr lang="en-GB" sz="700" i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(logistic and shipping)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7411125" y="3120038"/>
            <a:ext cx="14367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Customer service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970075" y="3568600"/>
            <a:ext cx="13323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Business activity monitoring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3055675" y="4025800"/>
            <a:ext cx="13323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Inventory management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5722675" y="3568600"/>
            <a:ext cx="14688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Delivery tracking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6713275" y="4025800"/>
            <a:ext cx="14688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Customers satisfaction analysis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2423300" y="3568600"/>
            <a:ext cx="12630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Customers base animation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975025" y="3568600"/>
            <a:ext cx="11874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Ads campaigns reporting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239400" y="4025800"/>
            <a:ext cx="12630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Traffic  optimisation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1139450" y="3116550"/>
            <a:ext cx="5652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IT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871400" y="684450"/>
            <a:ext cx="8099400" cy="3821700"/>
          </a:xfrm>
          <a:prstGeom prst="roundRect">
            <a:avLst>
              <a:gd name="adj" fmla="val 2910"/>
            </a:avLst>
          </a:prstGeom>
          <a:solidFill>
            <a:srgbClr val="FFFFFF">
              <a:alpha val="7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0"/>
          <p:cNvSpPr/>
          <p:nvPr/>
        </p:nvSpPr>
        <p:spPr>
          <a:xfrm>
            <a:off x="4896525" y="3116550"/>
            <a:ext cx="13323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Finance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4655875" y="4025800"/>
            <a:ext cx="14688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Financial profitability reports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242" name="Google Shape;242;p30"/>
          <p:cNvGrpSpPr/>
          <p:nvPr/>
        </p:nvGrpSpPr>
        <p:grpSpPr>
          <a:xfrm>
            <a:off x="1409324" y="1835000"/>
            <a:ext cx="653414" cy="506218"/>
            <a:chOff x="1409375" y="1833600"/>
            <a:chExt cx="576000" cy="446400"/>
          </a:xfrm>
        </p:grpSpPr>
        <p:sp>
          <p:nvSpPr>
            <p:cNvPr id="243" name="Google Shape;243;p30"/>
            <p:cNvSpPr/>
            <p:nvPr/>
          </p:nvSpPr>
          <p:spPr>
            <a:xfrm>
              <a:off x="1409375" y="1833600"/>
              <a:ext cx="576000" cy="44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6A9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800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              </a:t>
              </a:r>
              <a:endParaRPr sz="8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Traffic</a:t>
              </a:r>
              <a:endParaRPr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pic>
          <p:nvPicPr>
            <p:cNvPr id="244" name="Google Shape;24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8775" y="1865459"/>
              <a:ext cx="277199" cy="2482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30"/>
          <p:cNvGrpSpPr/>
          <p:nvPr/>
        </p:nvGrpSpPr>
        <p:grpSpPr>
          <a:xfrm>
            <a:off x="2807914" y="1835340"/>
            <a:ext cx="502312" cy="506218"/>
            <a:chOff x="2421279" y="1833900"/>
            <a:chExt cx="442800" cy="446400"/>
          </a:xfrm>
        </p:grpSpPr>
        <p:sp>
          <p:nvSpPr>
            <p:cNvPr id="246" name="Google Shape;246;p30"/>
            <p:cNvSpPr/>
            <p:nvPr/>
          </p:nvSpPr>
          <p:spPr>
            <a:xfrm>
              <a:off x="2421279" y="1833900"/>
              <a:ext cx="442800" cy="44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6A9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800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  </a:t>
              </a:r>
              <a:endParaRPr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User</a:t>
              </a:r>
              <a:endParaRPr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pic>
          <p:nvPicPr>
            <p:cNvPr id="247" name="Google Shape;247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30772" y="1881351"/>
              <a:ext cx="223800" cy="2004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Google Shape;248;p30"/>
          <p:cNvGrpSpPr/>
          <p:nvPr/>
        </p:nvGrpSpPr>
        <p:grpSpPr>
          <a:xfrm>
            <a:off x="4033445" y="1834995"/>
            <a:ext cx="642524" cy="506218"/>
            <a:chOff x="3299983" y="1833596"/>
            <a:chExt cx="566400" cy="446400"/>
          </a:xfrm>
        </p:grpSpPr>
        <p:sp>
          <p:nvSpPr>
            <p:cNvPr id="249" name="Google Shape;249;p30"/>
            <p:cNvSpPr/>
            <p:nvPr/>
          </p:nvSpPr>
          <p:spPr>
            <a:xfrm>
              <a:off x="3299983" y="1833596"/>
              <a:ext cx="566400" cy="44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6A9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80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Products</a:t>
              </a:r>
              <a:endParaRPr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pic>
          <p:nvPicPr>
            <p:cNvPr id="250" name="Google Shape;250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52533" y="1864596"/>
              <a:ext cx="261300" cy="234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1" name="Google Shape;251;p30"/>
          <p:cNvCxnSpPr>
            <a:stCxn id="252" idx="3"/>
            <a:endCxn id="243" idx="0"/>
          </p:cNvCxnSpPr>
          <p:nvPr/>
        </p:nvCxnSpPr>
        <p:spPr>
          <a:xfrm>
            <a:off x="1522300" y="1357580"/>
            <a:ext cx="213600" cy="477300"/>
          </a:xfrm>
          <a:prstGeom prst="bentConnector2">
            <a:avLst/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3" name="Google Shape;253;p30"/>
          <p:cNvCxnSpPr>
            <a:stCxn id="243" idx="3"/>
            <a:endCxn id="246" idx="1"/>
          </p:cNvCxnSpPr>
          <p:nvPr/>
        </p:nvCxnSpPr>
        <p:spPr>
          <a:xfrm>
            <a:off x="2062739" y="2088108"/>
            <a:ext cx="7452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4" name="Google Shape;254;p30"/>
          <p:cNvCxnSpPr>
            <a:stCxn id="249" idx="3"/>
            <a:endCxn id="255" idx="1"/>
          </p:cNvCxnSpPr>
          <p:nvPr/>
        </p:nvCxnSpPr>
        <p:spPr>
          <a:xfrm>
            <a:off x="4675969" y="2088104"/>
            <a:ext cx="7143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6" name="Google Shape;256;p30"/>
          <p:cNvCxnSpPr>
            <a:stCxn id="255" idx="3"/>
            <a:endCxn id="257" idx="1"/>
          </p:cNvCxnSpPr>
          <p:nvPr/>
        </p:nvCxnSpPr>
        <p:spPr>
          <a:xfrm>
            <a:off x="5900777" y="2088104"/>
            <a:ext cx="718800" cy="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8" name="Google Shape;258;p30"/>
          <p:cNvCxnSpPr>
            <a:stCxn id="259" idx="2"/>
            <a:endCxn id="249" idx="0"/>
          </p:cNvCxnSpPr>
          <p:nvPr/>
        </p:nvCxnSpPr>
        <p:spPr>
          <a:xfrm rot="-5400000" flipH="1">
            <a:off x="4242207" y="1721887"/>
            <a:ext cx="2256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0" name="Google Shape;260;p30"/>
          <p:cNvCxnSpPr>
            <a:stCxn id="261" idx="2"/>
            <a:endCxn id="262" idx="0"/>
          </p:cNvCxnSpPr>
          <p:nvPr/>
        </p:nvCxnSpPr>
        <p:spPr>
          <a:xfrm rot="-5400000" flipH="1">
            <a:off x="8189230" y="1721925"/>
            <a:ext cx="225300" cy="600"/>
          </a:xfrm>
          <a:prstGeom prst="bentConnector3">
            <a:avLst>
              <a:gd name="adj1" fmla="val 50028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63" name="Google Shape;263;p30"/>
          <p:cNvCxnSpPr>
            <a:stCxn id="257" idx="3"/>
            <a:endCxn id="262" idx="1"/>
          </p:cNvCxnSpPr>
          <p:nvPr/>
        </p:nvCxnSpPr>
        <p:spPr>
          <a:xfrm>
            <a:off x="7227450" y="2088104"/>
            <a:ext cx="730800" cy="6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64" name="Google Shape;264;p30"/>
          <p:cNvGrpSpPr/>
          <p:nvPr/>
        </p:nvGrpSpPr>
        <p:grpSpPr>
          <a:xfrm>
            <a:off x="2809021" y="1105402"/>
            <a:ext cx="500098" cy="503986"/>
            <a:chOff x="2421008" y="1104725"/>
            <a:chExt cx="442800" cy="446400"/>
          </a:xfrm>
        </p:grpSpPr>
        <p:sp>
          <p:nvSpPr>
            <p:cNvPr id="265" name="Google Shape;265;p30"/>
            <p:cNvSpPr/>
            <p:nvPr/>
          </p:nvSpPr>
          <p:spPr>
            <a:xfrm>
              <a:off x="2421008" y="1104725"/>
              <a:ext cx="442800" cy="44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6A9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800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  </a:t>
              </a:r>
              <a:endParaRPr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Mail</a:t>
              </a:r>
              <a:endParaRPr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pic>
          <p:nvPicPr>
            <p:cNvPr id="266" name="Google Shape;266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11362" y="1154833"/>
              <a:ext cx="262080" cy="234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30"/>
          <p:cNvSpPr/>
          <p:nvPr/>
        </p:nvSpPr>
        <p:spPr>
          <a:xfrm>
            <a:off x="1409324" y="2366850"/>
            <a:ext cx="12288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Traffic analytic Tool (</a:t>
            </a:r>
            <a:r>
              <a:rPr lang="en-US" sz="900" i="1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eg</a:t>
            </a:r>
            <a:r>
              <a:rPr lang="en-US" sz="9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Google Analytics</a:t>
            </a:r>
            <a:endParaRPr sz="9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2811201" y="791000"/>
            <a:ext cx="5001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Email </a:t>
            </a:r>
            <a:r>
              <a:rPr lang="en-US" sz="600" i="1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compaigns</a:t>
            </a:r>
            <a:endParaRPr sz="6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69" name="Google Shape;269;p30"/>
          <p:cNvCxnSpPr>
            <a:stCxn id="265" idx="2"/>
            <a:endCxn id="246" idx="0"/>
          </p:cNvCxnSpPr>
          <p:nvPr/>
        </p:nvCxnSpPr>
        <p:spPr>
          <a:xfrm rot="-5400000" flipH="1">
            <a:off x="2946420" y="1722038"/>
            <a:ext cx="225900" cy="6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0" name="Google Shape;270;p30"/>
          <p:cNvCxnSpPr>
            <a:stCxn id="246" idx="3"/>
            <a:endCxn id="249" idx="1"/>
          </p:cNvCxnSpPr>
          <p:nvPr/>
        </p:nvCxnSpPr>
        <p:spPr>
          <a:xfrm>
            <a:off x="3310227" y="2088448"/>
            <a:ext cx="723300" cy="6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1" name="Google Shape;271;p30"/>
          <p:cNvSpPr/>
          <p:nvPr/>
        </p:nvSpPr>
        <p:spPr>
          <a:xfrm>
            <a:off x="2809020" y="2366850"/>
            <a:ext cx="5001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CRM</a:t>
            </a:r>
            <a:endParaRPr sz="12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4034307" y="2370138"/>
            <a:ext cx="640800" cy="2715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Product catalog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7958375" y="1835003"/>
            <a:ext cx="686410" cy="809947"/>
            <a:chOff x="7958375" y="1835003"/>
            <a:chExt cx="686410" cy="809947"/>
          </a:xfrm>
        </p:grpSpPr>
        <p:sp>
          <p:nvSpPr>
            <p:cNvPr id="262" name="Google Shape;262;p30"/>
            <p:cNvSpPr/>
            <p:nvPr/>
          </p:nvSpPr>
          <p:spPr>
            <a:xfrm>
              <a:off x="7958385" y="1835003"/>
              <a:ext cx="686400" cy="506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6A9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         </a:t>
              </a:r>
              <a:endParaRPr sz="10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Customer</a:t>
              </a:r>
              <a:endParaRPr sz="10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relations</a:t>
              </a:r>
              <a:endParaRPr sz="10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7958375" y="2366850"/>
              <a:ext cx="686400" cy="278100"/>
            </a:xfrm>
            <a:prstGeom prst="roundRect">
              <a:avLst>
                <a:gd name="adj" fmla="val 16667"/>
              </a:avLst>
            </a:prstGeom>
            <a:solidFill>
              <a:srgbClr val="FF96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1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Customer records</a:t>
              </a:r>
              <a:endParaRPr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pic>
          <p:nvPicPr>
            <p:cNvPr id="275" name="Google Shape;275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171975" y="1846400"/>
              <a:ext cx="259200" cy="25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30"/>
          <p:cNvSpPr/>
          <p:nvPr/>
        </p:nvSpPr>
        <p:spPr>
          <a:xfrm>
            <a:off x="1099300" y="1106180"/>
            <a:ext cx="423000" cy="50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18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</a:t>
            </a:r>
            <a:endParaRPr sz="9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Ads</a:t>
            </a:r>
            <a:endParaRPr sz="9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099300" y="807025"/>
            <a:ext cx="897224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Ads costs </a:t>
            </a:r>
            <a:endParaRPr sz="11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7608" y="1136165"/>
            <a:ext cx="261300" cy="2613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30"/>
          <p:cNvGrpSpPr/>
          <p:nvPr/>
        </p:nvGrpSpPr>
        <p:grpSpPr>
          <a:xfrm>
            <a:off x="4069081" y="1105402"/>
            <a:ext cx="571251" cy="503986"/>
            <a:chOff x="3331330" y="1109034"/>
            <a:chExt cx="505800" cy="446400"/>
          </a:xfrm>
        </p:grpSpPr>
        <p:sp>
          <p:nvSpPr>
            <p:cNvPr id="259" name="Google Shape;259;p30"/>
            <p:cNvSpPr/>
            <p:nvPr/>
          </p:nvSpPr>
          <p:spPr>
            <a:xfrm>
              <a:off x="3331330" y="1109034"/>
              <a:ext cx="505800" cy="44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6A9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80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Supply</a:t>
              </a:r>
              <a:endParaRPr sz="8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pic>
          <p:nvPicPr>
            <p:cNvPr id="279" name="Google Shape;279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51872" y="1157750"/>
              <a:ext cx="264741" cy="2361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30"/>
          <p:cNvSpPr/>
          <p:nvPr/>
        </p:nvSpPr>
        <p:spPr>
          <a:xfrm>
            <a:off x="4072100" y="790988"/>
            <a:ext cx="5652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Supplier Data</a:t>
            </a:r>
          </a:p>
        </p:txBody>
      </p:sp>
      <p:grpSp>
        <p:nvGrpSpPr>
          <p:cNvPr id="281" name="Google Shape;281;p30"/>
          <p:cNvGrpSpPr/>
          <p:nvPr/>
        </p:nvGrpSpPr>
        <p:grpSpPr>
          <a:xfrm>
            <a:off x="5390302" y="1841459"/>
            <a:ext cx="510476" cy="493290"/>
            <a:chOff x="4302288" y="1839296"/>
            <a:chExt cx="431400" cy="435000"/>
          </a:xfrm>
        </p:grpSpPr>
        <p:sp>
          <p:nvSpPr>
            <p:cNvPr id="255" name="Google Shape;255;p30"/>
            <p:cNvSpPr/>
            <p:nvPr/>
          </p:nvSpPr>
          <p:spPr>
            <a:xfrm>
              <a:off x="4302288" y="1839296"/>
              <a:ext cx="431400" cy="435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6A9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80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Order</a:t>
              </a:r>
              <a:endParaRPr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pic>
          <p:nvPicPr>
            <p:cNvPr id="282" name="Google Shape;282;p3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393687" y="1851496"/>
              <a:ext cx="248595" cy="252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3" name="Google Shape;283;p30"/>
          <p:cNvCxnSpPr>
            <a:stCxn id="284" idx="2"/>
            <a:endCxn id="255" idx="0"/>
          </p:cNvCxnSpPr>
          <p:nvPr/>
        </p:nvCxnSpPr>
        <p:spPr>
          <a:xfrm rot="-5400000" flipH="1">
            <a:off x="5537843" y="1733116"/>
            <a:ext cx="216000" cy="6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5" name="Google Shape;285;p30"/>
          <p:cNvGrpSpPr/>
          <p:nvPr/>
        </p:nvGrpSpPr>
        <p:grpSpPr>
          <a:xfrm>
            <a:off x="5355675" y="807025"/>
            <a:ext cx="579728" cy="818391"/>
            <a:chOff x="5355675" y="807025"/>
            <a:chExt cx="579728" cy="818391"/>
          </a:xfrm>
        </p:grpSpPr>
        <p:grpSp>
          <p:nvGrpSpPr>
            <p:cNvPr id="286" name="Google Shape;286;p30"/>
            <p:cNvGrpSpPr/>
            <p:nvPr/>
          </p:nvGrpSpPr>
          <p:grpSpPr>
            <a:xfrm>
              <a:off x="5355682" y="1121430"/>
              <a:ext cx="579721" cy="503986"/>
              <a:chOff x="4341447" y="1073795"/>
              <a:chExt cx="513300" cy="446400"/>
            </a:xfrm>
          </p:grpSpPr>
          <p:sp>
            <p:nvSpPr>
              <p:cNvPr id="284" name="Google Shape;284;p30"/>
              <p:cNvSpPr/>
              <p:nvPr/>
            </p:nvSpPr>
            <p:spPr>
              <a:xfrm>
                <a:off x="4341447" y="1073795"/>
                <a:ext cx="513300" cy="4464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36A9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18000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36A987"/>
                    </a:solidFill>
                    <a:latin typeface="Inter Light"/>
                    <a:ea typeface="Inter Light"/>
                    <a:cs typeface="Inter Light"/>
                    <a:sym typeface="Inter Light"/>
                  </a:rPr>
                  <a:t>Payment</a:t>
                </a:r>
                <a:endParaRPr sz="10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endParaRPr>
              </a:p>
            </p:txBody>
          </p:sp>
          <p:pic>
            <p:nvPicPr>
              <p:cNvPr id="287" name="Google Shape;287;p3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4486127" y="1124243"/>
                <a:ext cx="230278" cy="2060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8" name="Google Shape;288;p30"/>
            <p:cNvSpPr/>
            <p:nvPr/>
          </p:nvSpPr>
          <p:spPr>
            <a:xfrm>
              <a:off x="5355675" y="807025"/>
              <a:ext cx="579600" cy="278100"/>
            </a:xfrm>
            <a:prstGeom prst="roundRect">
              <a:avLst>
                <a:gd name="adj" fmla="val 16667"/>
              </a:avLst>
            </a:prstGeom>
            <a:solidFill>
              <a:srgbClr val="FF965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i="1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Transaction</a:t>
              </a:r>
              <a:r>
                <a:rPr lang="en-US" sz="1000" i="1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records</a:t>
              </a:r>
              <a:endParaRPr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89" name="Google Shape;289;p30"/>
          <p:cNvSpPr/>
          <p:nvPr/>
        </p:nvSpPr>
        <p:spPr>
          <a:xfrm>
            <a:off x="5388139" y="2366850"/>
            <a:ext cx="5148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Order details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0" name="Google Shape;290;p30"/>
          <p:cNvGrpSpPr/>
          <p:nvPr/>
        </p:nvGrpSpPr>
        <p:grpSpPr>
          <a:xfrm>
            <a:off x="6619639" y="1823141"/>
            <a:ext cx="607812" cy="514159"/>
            <a:chOff x="6210596" y="1823143"/>
            <a:chExt cx="535800" cy="453403"/>
          </a:xfrm>
        </p:grpSpPr>
        <p:sp>
          <p:nvSpPr>
            <p:cNvPr id="257" name="Google Shape;257;p30"/>
            <p:cNvSpPr/>
            <p:nvPr/>
          </p:nvSpPr>
          <p:spPr>
            <a:xfrm>
              <a:off x="6210596" y="1837046"/>
              <a:ext cx="535800" cy="43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6A9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80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Shipping</a:t>
              </a:r>
              <a:endParaRPr sz="9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pic>
          <p:nvPicPr>
            <p:cNvPr id="291" name="Google Shape;291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314299" y="1823143"/>
              <a:ext cx="296910" cy="3169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30"/>
          <p:cNvSpPr/>
          <p:nvPr/>
        </p:nvSpPr>
        <p:spPr>
          <a:xfrm>
            <a:off x="6619550" y="2366850"/>
            <a:ext cx="6078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Shipping Cost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3" name="Google Shape;293;p30"/>
          <p:cNvGrpSpPr/>
          <p:nvPr/>
        </p:nvGrpSpPr>
        <p:grpSpPr>
          <a:xfrm>
            <a:off x="8010838" y="1105589"/>
            <a:ext cx="581485" cy="503986"/>
            <a:chOff x="7263443" y="1109017"/>
            <a:chExt cx="442800" cy="446400"/>
          </a:xfrm>
        </p:grpSpPr>
        <p:sp>
          <p:nvSpPr>
            <p:cNvPr id="261" name="Google Shape;261;p30"/>
            <p:cNvSpPr/>
            <p:nvPr/>
          </p:nvSpPr>
          <p:spPr>
            <a:xfrm>
              <a:off x="7263443" y="1109017"/>
              <a:ext cx="442800" cy="44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6A9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80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36A98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Refunds</a:t>
              </a:r>
              <a:endParaRPr sz="8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pic>
          <p:nvPicPr>
            <p:cNvPr id="294" name="Google Shape;294;p3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369557" y="1165351"/>
              <a:ext cx="200927" cy="2335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30"/>
          <p:cNvSpPr/>
          <p:nvPr/>
        </p:nvSpPr>
        <p:spPr>
          <a:xfrm>
            <a:off x="8010851" y="791100"/>
            <a:ext cx="5652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Refund records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/>
          <p:nvPr/>
        </p:nvSpPr>
        <p:spPr>
          <a:xfrm>
            <a:off x="6574050" y="2793575"/>
            <a:ext cx="17403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Customer success/care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311700" y="18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Industry Model</a:t>
            </a:r>
            <a:endParaRPr sz="1900" b="0" i="1" dirty="0"/>
          </a:p>
        </p:txBody>
      </p:sp>
      <p:sp>
        <p:nvSpPr>
          <p:cNvPr id="302" name="Google Shape;302;p31"/>
          <p:cNvSpPr/>
          <p:nvPr/>
        </p:nvSpPr>
        <p:spPr>
          <a:xfrm rot="-5400000">
            <a:off x="378325" y="2304000"/>
            <a:ext cx="4944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Data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3" name="Google Shape;303;p31"/>
          <p:cNvSpPr/>
          <p:nvPr/>
        </p:nvSpPr>
        <p:spPr>
          <a:xfrm rot="-5400000">
            <a:off x="273775" y="2961483"/>
            <a:ext cx="7035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Service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4" name="Google Shape;304;p31"/>
          <p:cNvSpPr/>
          <p:nvPr/>
        </p:nvSpPr>
        <p:spPr>
          <a:xfrm rot="-5400000">
            <a:off x="165025" y="3830900"/>
            <a:ext cx="9210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51C7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Use Case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942350" y="3120050"/>
            <a:ext cx="11301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Purchase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1596650" y="2793575"/>
            <a:ext cx="12144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Research &amp; Development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2496600" y="3116550"/>
            <a:ext cx="12144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Operation team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2825351" y="2793575"/>
            <a:ext cx="13323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Human resources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3762475" y="3120050"/>
            <a:ext cx="11844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Media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2903275" y="3568600"/>
            <a:ext cx="10257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Capacity planning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2674675" y="4025800"/>
            <a:ext cx="13323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Production reporting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4046275" y="3568600"/>
            <a:ext cx="11844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Campaign optimisation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4579675" y="4025800"/>
            <a:ext cx="12951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Lead funnel monitoring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585100" y="3568600"/>
            <a:ext cx="12144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Predictive maintenance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1010800" y="4025800"/>
            <a:ext cx="12630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Inventory management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4951675" y="3120050"/>
            <a:ext cx="14943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Sales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7018075" y="3568600"/>
            <a:ext cx="14688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Customers satisfaction monitoring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8" name="Google Shape;318;p31"/>
          <p:cNvSpPr/>
          <p:nvPr/>
        </p:nvSpPr>
        <p:spPr>
          <a:xfrm rot="-5400000">
            <a:off x="-45575" y="1326851"/>
            <a:ext cx="13422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6A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Activity model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856475" y="658900"/>
            <a:ext cx="7814100" cy="3819900"/>
          </a:xfrm>
          <a:prstGeom prst="roundRect">
            <a:avLst>
              <a:gd name="adj" fmla="val 2910"/>
            </a:avLst>
          </a:prstGeom>
          <a:solidFill>
            <a:srgbClr val="FFFFFF">
              <a:alpha val="7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4661625" y="2793575"/>
            <a:ext cx="12144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Finance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5334267" y="3568600"/>
            <a:ext cx="11844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FInancial management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2070280" y="1038373"/>
            <a:ext cx="6156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R&amp;D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323" name="Google Shape;323;p31"/>
          <p:cNvCxnSpPr>
            <a:stCxn id="324" idx="3"/>
            <a:endCxn id="325" idx="1"/>
          </p:cNvCxnSpPr>
          <p:nvPr/>
        </p:nvCxnSpPr>
        <p:spPr>
          <a:xfrm>
            <a:off x="1900775" y="2048170"/>
            <a:ext cx="962100" cy="1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6" name="Google Shape;326;p31"/>
          <p:cNvCxnSpPr>
            <a:stCxn id="325" idx="3"/>
            <a:endCxn id="327" idx="1"/>
          </p:cNvCxnSpPr>
          <p:nvPr/>
        </p:nvCxnSpPr>
        <p:spPr>
          <a:xfrm>
            <a:off x="3720237" y="2049273"/>
            <a:ext cx="12669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8" name="Google Shape;328;p31"/>
          <p:cNvCxnSpPr>
            <a:stCxn id="329" idx="2"/>
            <a:endCxn id="327" idx="1"/>
          </p:cNvCxnSpPr>
          <p:nvPr/>
        </p:nvCxnSpPr>
        <p:spPr>
          <a:xfrm rot="-5400000" flipH="1">
            <a:off x="4447959" y="1510273"/>
            <a:ext cx="474600" cy="603600"/>
          </a:xfrm>
          <a:prstGeom prst="bentConnector2">
            <a:avLst/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0" name="Google Shape;330;p31"/>
          <p:cNvCxnSpPr>
            <a:stCxn id="322" idx="2"/>
            <a:endCxn id="325" idx="1"/>
          </p:cNvCxnSpPr>
          <p:nvPr/>
        </p:nvCxnSpPr>
        <p:spPr>
          <a:xfrm rot="-5400000" flipH="1">
            <a:off x="2383180" y="1569673"/>
            <a:ext cx="474600" cy="484800"/>
          </a:xfrm>
          <a:prstGeom prst="bentConnector2">
            <a:avLst/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1"/>
          <p:cNvSpPr/>
          <p:nvPr/>
        </p:nvSpPr>
        <p:spPr>
          <a:xfrm>
            <a:off x="2070275" y="724300"/>
            <a:ext cx="6156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Research </a:t>
            </a:r>
            <a:r>
              <a:rPr lang="en-US" sz="800" i="1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exxpenses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2" name="Google Shape;3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773" y="1080097"/>
            <a:ext cx="282600" cy="24546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/>
          <p:nvPr/>
        </p:nvSpPr>
        <p:spPr>
          <a:xfrm>
            <a:off x="6301541" y="1779970"/>
            <a:ext cx="5994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            </a:t>
            </a:r>
            <a:endParaRPr sz="12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Client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6286175" y="2352869"/>
            <a:ext cx="6300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Customer </a:t>
            </a:r>
            <a:r>
              <a:rPr lang="en-US" sz="6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demographics</a:t>
            </a:r>
            <a:endParaRPr sz="6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032" y="1835775"/>
            <a:ext cx="310418" cy="2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/>
          <p:nvPr/>
        </p:nvSpPr>
        <p:spPr>
          <a:xfrm>
            <a:off x="7368263" y="1779975"/>
            <a:ext cx="8280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Customer</a:t>
            </a:r>
            <a:endParaRPr sz="8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relations</a:t>
            </a:r>
            <a:endParaRPr sz="8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7374950" y="2352250"/>
            <a:ext cx="8280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Customer feedback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8" name="Google Shape;33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2675" y="1795082"/>
            <a:ext cx="259200" cy="25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31"/>
          <p:cNvCxnSpPr>
            <a:stCxn id="333" idx="3"/>
            <a:endCxn id="336" idx="1"/>
          </p:cNvCxnSpPr>
          <p:nvPr/>
        </p:nvCxnSpPr>
        <p:spPr>
          <a:xfrm>
            <a:off x="6900941" y="2048170"/>
            <a:ext cx="4674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0" name="Google Shape;340;p31"/>
          <p:cNvSpPr/>
          <p:nvPr/>
        </p:nvSpPr>
        <p:spPr>
          <a:xfrm>
            <a:off x="6293455" y="1109537"/>
            <a:ext cx="615600" cy="46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Mail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6293450" y="795463"/>
            <a:ext cx="6156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Email campaigns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2" name="Google Shape;34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0200" y="1133649"/>
            <a:ext cx="282600" cy="25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1"/>
          <p:cNvCxnSpPr>
            <a:stCxn id="340" idx="2"/>
            <a:endCxn id="333" idx="0"/>
          </p:cNvCxnSpPr>
          <p:nvPr/>
        </p:nvCxnSpPr>
        <p:spPr>
          <a:xfrm rot="-5400000" flipH="1">
            <a:off x="6498505" y="1676687"/>
            <a:ext cx="206100" cy="6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4" name="Google Shape;344;p31"/>
          <p:cNvCxnSpPr>
            <a:stCxn id="327" idx="3"/>
            <a:endCxn id="333" idx="1"/>
          </p:cNvCxnSpPr>
          <p:nvPr/>
        </p:nvCxnSpPr>
        <p:spPr>
          <a:xfrm rot="10800000" flipH="1">
            <a:off x="5635088" y="2048275"/>
            <a:ext cx="666600" cy="12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9" name="Google Shape;329;p31"/>
          <p:cNvSpPr/>
          <p:nvPr/>
        </p:nvSpPr>
        <p:spPr>
          <a:xfrm>
            <a:off x="4008909" y="1038373"/>
            <a:ext cx="7491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Ads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2853698" y="1038376"/>
            <a:ext cx="8715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18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Recruitment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2846710" y="724300"/>
            <a:ext cx="8715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Hiring cost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47" name="Google Shape;347;p31"/>
          <p:cNvCxnSpPr>
            <a:stCxn id="345" idx="2"/>
            <a:endCxn id="325" idx="0"/>
          </p:cNvCxnSpPr>
          <p:nvPr/>
        </p:nvCxnSpPr>
        <p:spPr>
          <a:xfrm rot="-5400000" flipH="1">
            <a:off x="3187298" y="1676925"/>
            <a:ext cx="206400" cy="2100"/>
          </a:xfrm>
          <a:prstGeom prst="bentConnector3">
            <a:avLst>
              <a:gd name="adj1" fmla="val 49975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8" name="Google Shape;348;p31"/>
          <p:cNvSpPr/>
          <p:nvPr/>
        </p:nvSpPr>
        <p:spPr>
          <a:xfrm>
            <a:off x="2875175" y="2354938"/>
            <a:ext cx="8574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Production cost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4012172" y="724300"/>
            <a:ext cx="7491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 expenses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2862837" y="1781073"/>
            <a:ext cx="8574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Production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pic>
        <p:nvPicPr>
          <p:cNvPr id="350" name="Google Shape;35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0900" y="1829974"/>
            <a:ext cx="261300" cy="29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5384" y="1078771"/>
            <a:ext cx="248100" cy="2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0796" y="1090626"/>
            <a:ext cx="261300" cy="26132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1"/>
          <p:cNvSpPr/>
          <p:nvPr/>
        </p:nvSpPr>
        <p:spPr>
          <a:xfrm>
            <a:off x="4971545" y="1038373"/>
            <a:ext cx="6768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Payment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4974494" y="724300"/>
            <a:ext cx="6768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Payment records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4987088" y="1781275"/>
            <a:ext cx="6480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Sales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4993775" y="2353550"/>
            <a:ext cx="6480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Sales revenue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9642" y="1841827"/>
            <a:ext cx="248100" cy="21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56548" y="1815421"/>
            <a:ext cx="146800" cy="14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31"/>
          <p:cNvCxnSpPr>
            <a:stCxn id="353" idx="2"/>
            <a:endCxn id="327" idx="0"/>
          </p:cNvCxnSpPr>
          <p:nvPr/>
        </p:nvCxnSpPr>
        <p:spPr>
          <a:xfrm rot="-5400000" flipH="1">
            <a:off x="5207345" y="1677373"/>
            <a:ext cx="206400" cy="1200"/>
          </a:xfrm>
          <a:prstGeom prst="bentConnector3">
            <a:avLst>
              <a:gd name="adj1" fmla="val 50025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59" name="Google Shape;359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74076" y="1108861"/>
            <a:ext cx="248100" cy="22197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/>
          <p:nvPr/>
        </p:nvSpPr>
        <p:spPr>
          <a:xfrm>
            <a:off x="1198775" y="1779970"/>
            <a:ext cx="7020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            </a:t>
            </a:r>
            <a:endParaRPr sz="12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Supply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1180775" y="2352869"/>
            <a:ext cx="7380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Supplier data</a:t>
            </a:r>
            <a:endParaRPr sz="10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1" name="Google Shape;361;p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99550" y="1820345"/>
            <a:ext cx="297850" cy="2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title"/>
          </p:nvPr>
        </p:nvSpPr>
        <p:spPr>
          <a:xfrm>
            <a:off x="311700" y="18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SaaS Model</a:t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 rot="-5400000">
            <a:off x="378325" y="2304000"/>
            <a:ext cx="4944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Data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68" name="Google Shape;368;p32"/>
          <p:cNvSpPr/>
          <p:nvPr/>
        </p:nvSpPr>
        <p:spPr>
          <a:xfrm rot="-5400000">
            <a:off x="273775" y="2961483"/>
            <a:ext cx="7035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Service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69" name="Google Shape;369;p32"/>
          <p:cNvSpPr/>
          <p:nvPr/>
        </p:nvSpPr>
        <p:spPr>
          <a:xfrm rot="-5400000">
            <a:off x="165025" y="3830900"/>
            <a:ext cx="9210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51C7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Use Case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1250150" y="3174575"/>
            <a:ext cx="16377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Product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2663450" y="2793575"/>
            <a:ext cx="15201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Media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3563400" y="3116550"/>
            <a:ext cx="18654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Sales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7023825" y="2793575"/>
            <a:ext cx="14106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Customer care/success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5637475" y="3120050"/>
            <a:ext cx="19233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CRM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1531675" y="4025800"/>
            <a:ext cx="13323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Traffic analysis and product optimisation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7018075" y="3568600"/>
            <a:ext cx="14688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Customers satisfaction monitoring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2827075" y="3568600"/>
            <a:ext cx="13353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Campaign optimisation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3741475" y="4025800"/>
            <a:ext cx="14688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Lead funnel monitoring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5623700" y="4025800"/>
            <a:ext cx="15201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Customers base animation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1291850" y="2793575"/>
            <a:ext cx="13323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IT</a:t>
            </a:r>
            <a:endParaRPr sz="700" b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1" name="Google Shape;381;p32"/>
          <p:cNvSpPr/>
          <p:nvPr/>
        </p:nvSpPr>
        <p:spPr>
          <a:xfrm rot="-5400000">
            <a:off x="-45575" y="1326851"/>
            <a:ext cx="1342200" cy="28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6A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Activity model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871400" y="708875"/>
            <a:ext cx="8099400" cy="3847800"/>
          </a:xfrm>
          <a:prstGeom prst="roundRect">
            <a:avLst>
              <a:gd name="adj" fmla="val 2910"/>
            </a:avLst>
          </a:prstGeom>
          <a:solidFill>
            <a:srgbClr val="FFFFFF">
              <a:alpha val="7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4277550" y="2793575"/>
            <a:ext cx="1581600" cy="248100"/>
          </a:xfrm>
          <a:prstGeom prst="chevron">
            <a:avLst>
              <a:gd name="adj" fmla="val 5000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Finance</a:t>
            </a:r>
            <a:endParaRPr sz="700" i="1">
              <a:solidFill>
                <a:srgbClr val="1C458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4377450" y="3568600"/>
            <a:ext cx="1366200" cy="36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19050" cap="flat" cmpd="sng">
            <a:solidFill>
              <a:srgbClr val="351C7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u="sng">
                <a:solidFill>
                  <a:srgbClr val="351C75"/>
                </a:solidFill>
                <a:latin typeface="Inter Light"/>
                <a:ea typeface="Inter Light"/>
                <a:cs typeface="Inter Light"/>
                <a:sym typeface="Inter Light"/>
              </a:rPr>
              <a:t>FInancial management</a:t>
            </a:r>
            <a:endParaRPr sz="700" i="1" u="sng">
              <a:solidFill>
                <a:srgbClr val="351C75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385" name="Google Shape;385;p32"/>
          <p:cNvCxnSpPr>
            <a:stCxn id="386" idx="3"/>
            <a:endCxn id="387" idx="1"/>
          </p:cNvCxnSpPr>
          <p:nvPr/>
        </p:nvCxnSpPr>
        <p:spPr>
          <a:xfrm>
            <a:off x="5101175" y="2048170"/>
            <a:ext cx="895500" cy="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8" name="Google Shape;388;p32"/>
          <p:cNvSpPr/>
          <p:nvPr/>
        </p:nvSpPr>
        <p:spPr>
          <a:xfrm>
            <a:off x="1655975" y="2354938"/>
            <a:ext cx="8574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Product data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1643637" y="1781073"/>
            <a:ext cx="8574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Product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1710895" y="1109537"/>
            <a:ext cx="728700" cy="46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Tech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1705055" y="795463"/>
            <a:ext cx="7287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Technology costs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92" name="Google Shape;392;p32"/>
          <p:cNvCxnSpPr>
            <a:stCxn id="390" idx="2"/>
            <a:endCxn id="389" idx="0"/>
          </p:cNvCxnSpPr>
          <p:nvPr/>
        </p:nvCxnSpPr>
        <p:spPr>
          <a:xfrm rot="5400000">
            <a:off x="1970245" y="1675937"/>
            <a:ext cx="207000" cy="3000"/>
          </a:xfrm>
          <a:prstGeom prst="bentConnector3">
            <a:avLst>
              <a:gd name="adj1" fmla="val 50033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3" name="Google Shape;393;p32"/>
          <p:cNvCxnSpPr>
            <a:stCxn id="389" idx="3"/>
            <a:endCxn id="386" idx="1"/>
          </p:cNvCxnSpPr>
          <p:nvPr/>
        </p:nvCxnSpPr>
        <p:spPr>
          <a:xfrm rot="10800000" flipH="1">
            <a:off x="2501037" y="2048073"/>
            <a:ext cx="1898100" cy="1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4" name="Google Shape;394;p32"/>
          <p:cNvCxnSpPr>
            <a:stCxn id="395" idx="2"/>
            <a:endCxn id="386" idx="1"/>
          </p:cNvCxnSpPr>
          <p:nvPr/>
        </p:nvCxnSpPr>
        <p:spPr>
          <a:xfrm rot="-5400000" flipH="1">
            <a:off x="3722980" y="1372037"/>
            <a:ext cx="474300" cy="878100"/>
          </a:xfrm>
          <a:prstGeom prst="bentConnector2">
            <a:avLst/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6" name="Google Shape;3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347" y="1789123"/>
            <a:ext cx="345600" cy="3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945" y="1138320"/>
            <a:ext cx="261300" cy="2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2"/>
          <p:cNvSpPr/>
          <p:nvPr/>
        </p:nvSpPr>
        <p:spPr>
          <a:xfrm>
            <a:off x="5996741" y="1779970"/>
            <a:ext cx="5994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            </a:t>
            </a:r>
            <a:endParaRPr sz="12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Client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5981374" y="2352869"/>
            <a:ext cx="895499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Customer demographic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232" y="1835775"/>
            <a:ext cx="310418" cy="2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/>
          <p:nvPr/>
        </p:nvSpPr>
        <p:spPr>
          <a:xfrm>
            <a:off x="7444463" y="1779975"/>
            <a:ext cx="8280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Customer support</a:t>
            </a:r>
            <a:endParaRPr sz="8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7451150" y="2352250"/>
            <a:ext cx="8280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Support  ticket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2" name="Google Shape;40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8875" y="1795082"/>
            <a:ext cx="259200" cy="25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32"/>
          <p:cNvCxnSpPr>
            <a:stCxn id="387" idx="3"/>
            <a:endCxn id="400" idx="1"/>
          </p:cNvCxnSpPr>
          <p:nvPr/>
        </p:nvCxnSpPr>
        <p:spPr>
          <a:xfrm>
            <a:off x="6596141" y="2048170"/>
            <a:ext cx="8484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4" name="Google Shape;404;p32"/>
          <p:cNvSpPr/>
          <p:nvPr/>
        </p:nvSpPr>
        <p:spPr>
          <a:xfrm>
            <a:off x="5988655" y="1109537"/>
            <a:ext cx="615600" cy="46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Mail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5988650" y="795463"/>
            <a:ext cx="6156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Email campaigns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6" name="Google Shape;40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5400" y="1133649"/>
            <a:ext cx="282600" cy="25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32"/>
          <p:cNvCxnSpPr>
            <a:stCxn id="404" idx="2"/>
            <a:endCxn id="387" idx="0"/>
          </p:cNvCxnSpPr>
          <p:nvPr/>
        </p:nvCxnSpPr>
        <p:spPr>
          <a:xfrm rot="-5400000" flipH="1">
            <a:off x="6193705" y="1676687"/>
            <a:ext cx="206100" cy="6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08" name="Google Shape;408;p32"/>
          <p:cNvCxnSpPr>
            <a:stCxn id="409" idx="2"/>
            <a:endCxn id="386" idx="0"/>
          </p:cNvCxnSpPr>
          <p:nvPr/>
        </p:nvCxnSpPr>
        <p:spPr>
          <a:xfrm rot="-5400000" flipH="1">
            <a:off x="4647693" y="1676687"/>
            <a:ext cx="206100" cy="6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rgbClr val="FF965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410" name="Google Shape;41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0421" y="1148363"/>
            <a:ext cx="261300" cy="26132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2"/>
          <p:cNvSpPr/>
          <p:nvPr/>
        </p:nvSpPr>
        <p:spPr>
          <a:xfrm>
            <a:off x="3213280" y="1109537"/>
            <a:ext cx="615600" cy="46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Ads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3213275" y="795463"/>
            <a:ext cx="6156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 </a:t>
            </a:r>
            <a:r>
              <a:rPr lang="en-US" sz="800" i="1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rexpenses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4350843" y="1109537"/>
            <a:ext cx="799200" cy="46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Payment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4343854" y="795463"/>
            <a:ext cx="7992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Payment records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13" name="Google Shape;41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9525" y="1168050"/>
            <a:ext cx="248100" cy="22197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/>
          <p:nvPr/>
        </p:nvSpPr>
        <p:spPr>
          <a:xfrm>
            <a:off x="4399175" y="1779970"/>
            <a:ext cx="702000" cy="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6A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              </a:t>
            </a:r>
            <a:endParaRPr sz="12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6A987"/>
                </a:solidFill>
                <a:latin typeface="Inter Light"/>
                <a:ea typeface="Inter Light"/>
                <a:cs typeface="Inter Light"/>
                <a:sym typeface="Inter Light"/>
              </a:rPr>
              <a:t>Sales</a:t>
            </a:r>
            <a:endParaRPr sz="1100">
              <a:solidFill>
                <a:srgbClr val="36A987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4381175" y="2352869"/>
            <a:ext cx="738000" cy="278100"/>
          </a:xfrm>
          <a:prstGeom prst="roundRect">
            <a:avLst>
              <a:gd name="adj" fmla="val 16667"/>
            </a:avLst>
          </a:prstGeom>
          <a:solidFill>
            <a:srgbClr val="FF965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sales</a:t>
            </a:r>
            <a:endParaRPr sz="800" i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16242" y="1866072"/>
            <a:ext cx="248100" cy="21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3148" y="1839666"/>
            <a:ext cx="146800" cy="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A06969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全屏显示(16:9)</PresentationFormat>
  <Paragraphs>143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Inter SemiBold</vt:lpstr>
      <vt:lpstr>Inter Black</vt:lpstr>
      <vt:lpstr>Inter</vt:lpstr>
      <vt:lpstr>Inter Light</vt:lpstr>
      <vt:lpstr>Simple Light</vt:lpstr>
      <vt:lpstr>Simple Light</vt:lpstr>
      <vt:lpstr>E-commerce Model</vt:lpstr>
      <vt:lpstr>Industry Model</vt:lpstr>
      <vt:lpstr>SaaS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dell</cp:lastModifiedBy>
  <cp:revision>1</cp:revision>
  <dcterms:modified xsi:type="dcterms:W3CDTF">2024-11-02T23:46:41Z</dcterms:modified>
</cp:coreProperties>
</file>