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3" r:id="rId5"/>
    <p:sldId id="266" r:id="rId6"/>
    <p:sldId id="267" r:id="rId7"/>
    <p:sldId id="268" r:id="rId8"/>
    <p:sldId id="284" r:id="rId9"/>
    <p:sldId id="271" r:id="rId10"/>
    <p:sldId id="269" r:id="rId11"/>
    <p:sldId id="270" r:id="rId12"/>
    <p:sldId id="273" r:id="rId13"/>
    <p:sldId id="260" r:id="rId14"/>
    <p:sldId id="279" r:id="rId15"/>
    <p:sldId id="265" r:id="rId16"/>
    <p:sldId id="262" r:id="rId17"/>
    <p:sldId id="285" r:id="rId18"/>
    <p:sldId id="280" r:id="rId19"/>
    <p:sldId id="281" r:id="rId20"/>
    <p:sldId id="282" r:id="rId21"/>
    <p:sldId id="283" r:id="rId22"/>
    <p:sldId id="286" r:id="rId23"/>
    <p:sldId id="261" r:id="rId24"/>
    <p:sldId id="274" r:id="rId25"/>
    <p:sldId id="275" r:id="rId26"/>
    <p:sldId id="277" r:id="rId27"/>
    <p:sldId id="278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06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1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4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0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4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057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3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0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8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8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DBC72E83-EE74-32D6-71A6-30D720CC4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59" r="-1" b="196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8F1196-44FE-4D22-9325-FE47565D9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it-IT" sz="5000" dirty="0"/>
              <a:t>Presentazione </a:t>
            </a:r>
            <a:br>
              <a:rPr lang="it-IT" sz="5000" dirty="0"/>
            </a:br>
            <a:r>
              <a:rPr lang="it-IT" sz="5000" dirty="0"/>
              <a:t>tesi di laurea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383932-E124-4B5C-B320-0F7782FF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it-IT" dirty="0"/>
              <a:t>Lorenzo Colavecchi</a:t>
            </a:r>
          </a:p>
        </p:txBody>
      </p:sp>
    </p:spTree>
    <p:extLst>
      <p:ext uri="{BB962C8B-B14F-4D97-AF65-F5344CB8AC3E}">
        <p14:creationId xmlns:p14="http://schemas.microsoft.com/office/powerpoint/2010/main" val="3443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445BE677-B3FB-44F1-A6AA-580C03431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9341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547BD8-2879-47D8-BCF8-506CCC86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it-IT" sz="2800" dirty="0"/>
              <a:t>Sezioni – Input/Output text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E15BC1-171D-436E-ABC1-56CCD0397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775004"/>
            <a:ext cx="7340048" cy="318923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it-IT" sz="1600" dirty="0"/>
              <a:t>E’ possibile inserire testualmente o vocalmente l’input text in linguaggio naturale.</a:t>
            </a:r>
          </a:p>
          <a:p>
            <a:pPr>
              <a:lnSpc>
                <a:spcPct val="130000"/>
              </a:lnSpc>
            </a:pPr>
            <a:r>
              <a:rPr lang="it-IT" sz="1600" dirty="0"/>
              <a:t>Una volta eseguito l’inserimento di quest’ultimo, apparirà automaticamente l’output text in forma predicativa corretta.</a:t>
            </a:r>
          </a:p>
          <a:p>
            <a:pPr>
              <a:lnSpc>
                <a:spcPct val="130000"/>
              </a:lnSpc>
            </a:pPr>
            <a:endParaRPr lang="it-IT" sz="1600" dirty="0"/>
          </a:p>
          <a:p>
            <a:pPr>
              <a:lnSpc>
                <a:spcPct val="130000"/>
              </a:lnSpc>
            </a:pPr>
            <a:r>
              <a:rPr lang="it-IT" sz="1600" dirty="0"/>
              <a:t>Le fasi da input ad output text verranno spiegate nelle prossime slide.</a:t>
            </a:r>
          </a:p>
        </p:txBody>
      </p:sp>
    </p:spTree>
    <p:extLst>
      <p:ext uri="{BB962C8B-B14F-4D97-AF65-F5344CB8AC3E}">
        <p14:creationId xmlns:p14="http://schemas.microsoft.com/office/powerpoint/2010/main" val="183699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890A4EE7-65F0-49D6-B3FE-0AB2FEA9F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5CF11B-F7BC-49E8-A170-48B61886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it-IT" sz="2800" dirty="0"/>
              <a:t>Sezioni – Avvio del comando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79E7AD-5BA5-4FB0-A76C-673012CF3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775004"/>
            <a:ext cx="7340048" cy="3189233"/>
          </a:xfrm>
        </p:spPr>
        <p:txBody>
          <a:bodyPr>
            <a:normAutofit/>
          </a:bodyPr>
          <a:lstStyle/>
          <a:p>
            <a:r>
              <a:rPr lang="it-IT" dirty="0"/>
              <a:t>Subito dopo aver calcolato la forma predicativa corretta, è possibile avviare il comando per visualizzarlo su mappa tramite un pulsante.</a:t>
            </a:r>
          </a:p>
          <a:p>
            <a:r>
              <a:rPr lang="it-IT" dirty="0"/>
              <a:t>Se l’azione è possibile, allora verrà visualizzata altrimenti uscirà un avviso il quale spiegherà il motivo dell’esito negativo dell’azione.</a:t>
            </a:r>
          </a:p>
        </p:txBody>
      </p:sp>
    </p:spTree>
    <p:extLst>
      <p:ext uri="{BB962C8B-B14F-4D97-AF65-F5344CB8AC3E}">
        <p14:creationId xmlns:p14="http://schemas.microsoft.com/office/powerpoint/2010/main" val="74622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A1208693-4A0B-48D8-86E5-68EDB8785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AC42FF-CEE6-4E8F-89AE-6C86B42E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it-IT" sz="2800" dirty="0"/>
              <a:t>Celle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C500D6-EA85-4809-8F36-868B9951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775004"/>
            <a:ext cx="7340048" cy="3189233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it-IT" sz="1500" dirty="0"/>
              <a:t>La mappa è formata da una griglia di celle. </a:t>
            </a:r>
          </a:p>
          <a:p>
            <a:pPr>
              <a:lnSpc>
                <a:spcPct val="130000"/>
              </a:lnSpc>
            </a:pPr>
            <a:r>
              <a:rPr lang="it-IT" sz="1500" dirty="0"/>
              <a:t>Ogni cella sulla mappa è una istanziazione della classe </a:t>
            </a:r>
            <a:r>
              <a:rPr lang="it-IT" sz="1500" i="1" dirty="0"/>
              <a:t>Cell</a:t>
            </a:r>
            <a:r>
              <a:rPr lang="it-IT" sz="1500" dirty="0"/>
              <a:t>, la quale ha i seguenti attributi: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X</a:t>
            </a:r>
            <a:r>
              <a:rPr lang="it-IT" sz="1500" dirty="0"/>
              <a:t> e </a:t>
            </a:r>
            <a:r>
              <a:rPr lang="it-IT" sz="1500" i="1" dirty="0"/>
              <a:t>Y</a:t>
            </a:r>
            <a:r>
              <a:rPr lang="it-IT" sz="1500" dirty="0"/>
              <a:t>: coordinate che permettono la localizzazione della cella sulla mappa.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Zona</a:t>
            </a:r>
            <a:r>
              <a:rPr lang="it-IT" sz="1500" dirty="0"/>
              <a:t>: nome della zona della mappa (kitchen, living room, bathroom,...)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Color</a:t>
            </a:r>
            <a:r>
              <a:rPr lang="it-IT" sz="1500" dirty="0"/>
              <a:t>: colore sulla mappa, per differenziare visivamente le zone della mappa.</a:t>
            </a:r>
          </a:p>
        </p:txBody>
      </p:sp>
    </p:spTree>
    <p:extLst>
      <p:ext uri="{BB962C8B-B14F-4D97-AF65-F5344CB8AC3E}">
        <p14:creationId xmlns:p14="http://schemas.microsoft.com/office/powerpoint/2010/main" val="57032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E96536F1-20E2-4CB4-A550-CC60D36E0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8A595B-57AB-48F7-92C0-07CA9262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it-IT" sz="2800" dirty="0"/>
              <a:t>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86660E-811D-4D94-AF54-90FEF2E8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775004"/>
            <a:ext cx="7340048" cy="354182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it-IT" sz="1400" dirty="0"/>
              <a:t>I vari oggetti istanziabili sono divisi in 3 sottoclassi: stanza, mobile e soprammobile.</a:t>
            </a:r>
          </a:p>
          <a:p>
            <a:pPr>
              <a:lnSpc>
                <a:spcPct val="130000"/>
              </a:lnSpc>
            </a:pPr>
            <a:r>
              <a:rPr lang="it-IT" sz="1400" b="1" dirty="0"/>
              <a:t>Attributi di </a:t>
            </a:r>
            <a:r>
              <a:rPr lang="it-IT" sz="1400" b="1" i="1" dirty="0"/>
              <a:t>stanza</a:t>
            </a:r>
            <a:r>
              <a:rPr lang="it-IT" sz="1400" b="1" dirty="0"/>
              <a:t>: </a:t>
            </a:r>
            <a:r>
              <a:rPr lang="it-IT" sz="1400" dirty="0"/>
              <a:t>id, nome, coordinate (x,y), contain_ability, support_ability, ability_to_move, ability_to_open, lexical_references.</a:t>
            </a:r>
          </a:p>
          <a:p>
            <a:pPr>
              <a:lnSpc>
                <a:spcPct val="130000"/>
              </a:lnSpc>
            </a:pPr>
            <a:r>
              <a:rPr lang="it-IT" sz="1400" b="1" dirty="0"/>
              <a:t>Attributi di </a:t>
            </a:r>
            <a:r>
              <a:rPr lang="it-IT" sz="1400" b="1" i="1" dirty="0"/>
              <a:t>mobile</a:t>
            </a:r>
            <a:r>
              <a:rPr lang="it-IT" sz="1400" dirty="0"/>
              <a:t>: id, nome, coordinate (x,y), contain_ability, support_ability, ability_to_move, ability_to_open, lexical_references.</a:t>
            </a:r>
          </a:p>
          <a:p>
            <a:pPr>
              <a:lnSpc>
                <a:spcPct val="130000"/>
              </a:lnSpc>
            </a:pPr>
            <a:r>
              <a:rPr lang="it-IT" sz="1400" b="1" dirty="0"/>
              <a:t>Attributi di </a:t>
            </a:r>
            <a:r>
              <a:rPr lang="it-IT" sz="1400" b="1" i="1" dirty="0"/>
              <a:t>soprammobile</a:t>
            </a:r>
            <a:r>
              <a:rPr lang="it-IT" sz="1400" b="1" dirty="0"/>
              <a:t>: </a:t>
            </a:r>
            <a:r>
              <a:rPr lang="it-IT" sz="1400" dirty="0"/>
              <a:t>id, nome, coordinate (x,y), contain_ability, support_ability, ability_to_move, ability_to_open, lexical_references.</a:t>
            </a:r>
          </a:p>
          <a:p>
            <a:pPr>
              <a:lnSpc>
                <a:spcPct val="130000"/>
              </a:lnSpc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1256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7D5F8EC8-E4A0-4ADD-B01C-7EF73FC33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AB14B0-4A09-49A4-9236-2BC1A95D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it-IT" sz="2800" dirty="0"/>
              <a:t>Oggetti istanziabili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8D0F41-4823-4CB1-975E-7BD6A32C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775004"/>
            <a:ext cx="7340048" cy="318923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it-IT" sz="1700" b="1" dirty="0">
                <a:effectLst/>
                <a:latin typeface="+mj-lt"/>
                <a:ea typeface="Calibri" panose="020F0502020204030204" pitchFamily="34" charset="0"/>
              </a:rPr>
              <a:t>Stanza</a:t>
            </a:r>
            <a:r>
              <a:rPr lang="it-IT" sz="1700" dirty="0">
                <a:effectLst/>
                <a:latin typeface="+mj-lt"/>
                <a:ea typeface="Calibri" panose="020F0502020204030204" pitchFamily="34" charset="0"/>
              </a:rPr>
              <a:t>: kitche</a:t>
            </a:r>
            <a:r>
              <a:rPr lang="it-IT" sz="1700" dirty="0">
                <a:latin typeface="+mj-lt"/>
                <a:ea typeface="Calibri" panose="020F0502020204030204" pitchFamily="34" charset="0"/>
              </a:rPr>
              <a:t>n, bathroom, bedroom, living room, hall, balcony, closet, dining room.</a:t>
            </a:r>
            <a:endParaRPr lang="it-IT" sz="1700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it-IT" sz="1700" b="1" dirty="0">
                <a:effectLst/>
                <a:latin typeface="+mj-lt"/>
                <a:ea typeface="Calibri" panose="020F0502020204030204" pitchFamily="34" charset="0"/>
              </a:rPr>
              <a:t>Mobile</a:t>
            </a:r>
            <a:r>
              <a:rPr lang="it-IT" sz="1700" dirty="0">
                <a:effectLst/>
                <a:latin typeface="+mj-lt"/>
                <a:ea typeface="Calibri" panose="020F0502020204030204" pitchFamily="34" charset="0"/>
              </a:rPr>
              <a:t>: table, wardrobe, sofa, chair, armchair, fridge, freezer, desk.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it-IT" sz="1700" b="1" dirty="0">
                <a:effectLst/>
                <a:latin typeface="+mj-lt"/>
                <a:ea typeface="Calibri" panose="020F0502020204030204" pitchFamily="34" charset="0"/>
              </a:rPr>
              <a:t>Soprammobile</a:t>
            </a:r>
            <a:r>
              <a:rPr lang="it-IT" sz="1700" dirty="0">
                <a:effectLst/>
                <a:latin typeface="+mj-lt"/>
                <a:ea typeface="Calibri" panose="020F0502020204030204" pitchFamily="34" charset="0"/>
              </a:rPr>
              <a:t>: television, keyboard, laptop, telephone, cup, plate, microwave, book, keys, bucket, toilet, jar, light, window, water, wine, door, clock, lamp.</a:t>
            </a:r>
          </a:p>
          <a:p>
            <a:pPr>
              <a:lnSpc>
                <a:spcPct val="130000"/>
              </a:lnSpc>
            </a:pPr>
            <a:endParaRPr lang="it-IT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177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E74384E7-11DF-4D37-8922-7D4542E97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AC4A51-A945-4B54-A57B-BD552F82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it-IT" sz="2800" dirty="0"/>
              <a:t>Agente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731F35-11EB-43D1-BCF6-35062097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775004"/>
            <a:ext cx="7340048" cy="3189233"/>
          </a:xfrm>
        </p:spPr>
        <p:txBody>
          <a:bodyPr>
            <a:normAutofit/>
          </a:bodyPr>
          <a:lstStyle/>
          <a:p>
            <a:r>
              <a:rPr lang="it-IT" dirty="0"/>
              <a:t>L’agente sulla mappa è in grado di spostarsi, interagire con gli oggetti e compiere varie azioni a seconda del comando inserito.</a:t>
            </a:r>
          </a:p>
          <a:p>
            <a:r>
              <a:rPr lang="it-IT" dirty="0"/>
              <a:t>Se l’agente è in grado di compiere l’azione la eseguirà, altrimenti rimarrà fermo.</a:t>
            </a:r>
          </a:p>
        </p:txBody>
      </p:sp>
    </p:spTree>
    <p:extLst>
      <p:ext uri="{BB962C8B-B14F-4D97-AF65-F5344CB8AC3E}">
        <p14:creationId xmlns:p14="http://schemas.microsoft.com/office/powerpoint/2010/main" val="221943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F9C08345-6B11-4698-BD4F-E47B883AE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-309" y="-9321"/>
            <a:ext cx="12188952" cy="6857990"/>
          </a:xfrm>
          <a:prstGeom prst="rect">
            <a:avLst/>
          </a:prstGeom>
        </p:spPr>
      </p:pic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12484B-7242-477B-9927-40535515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it-IT" sz="2800" dirty="0"/>
              <a:t>Azioni possibili dell’agente</a:t>
            </a: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23210-518B-490F-AE1B-C95D796D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5"/>
            <a:ext cx="8391967" cy="430799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it-IT" sz="1400" b="1" i="1" dirty="0"/>
              <a:t>Motion(goal, theme, direction, path, manner, area, distance, source)</a:t>
            </a:r>
            <a:br>
              <a:rPr lang="it-IT" sz="1400" b="1" i="1" dirty="0"/>
            </a:br>
            <a:r>
              <a:rPr lang="it-IT" sz="1400" dirty="0"/>
              <a:t>Il robot si sposta da un luogo (source) e finisce in un altro (goal), avendo avuto un determinato percorso (</a:t>
            </a:r>
            <a:r>
              <a:rPr lang="it-IT" sz="1400" dirty="0" err="1"/>
              <a:t>path</a:t>
            </a:r>
            <a:r>
              <a:rPr lang="it-IT" sz="1400" dirty="0"/>
              <a:t>). In alternativa, si può far spostare il robot in un area (area) o in una direzione (</a:t>
            </a:r>
            <a:r>
              <a:rPr lang="it-IT" sz="1400" dirty="0" err="1"/>
              <a:t>direction</a:t>
            </a:r>
            <a:r>
              <a:rPr lang="it-IT" sz="1400" dirty="0"/>
              <a:t>) o ad una cerca distanza (</a:t>
            </a:r>
            <a:r>
              <a:rPr lang="it-IT" sz="1400" dirty="0" err="1"/>
              <a:t>distance</a:t>
            </a:r>
            <a:r>
              <a:rPr lang="it-IT" sz="1400" dirty="0"/>
              <a:t>)</a:t>
            </a:r>
            <a:r>
              <a:rPr lang="it-IT" sz="1400" b="1" i="1" dirty="0"/>
              <a:t> </a:t>
            </a:r>
            <a:r>
              <a:rPr lang="it-IT" sz="1400" dirty="0">
                <a:sym typeface="Wingdings" panose="05000000000000000000" pitchFamily="2" charset="2"/>
              </a:rPr>
              <a:t> visualizzazione dello spostamento del robot sulla mappa.</a:t>
            </a:r>
          </a:p>
          <a:p>
            <a:pPr>
              <a:lnSpc>
                <a:spcPct val="130000"/>
              </a:lnSpc>
            </a:pPr>
            <a:r>
              <a:rPr lang="it-IT" sz="1400" b="1" i="1" dirty="0">
                <a:sym typeface="Wingdings" panose="05000000000000000000" pitchFamily="2" charset="2"/>
              </a:rPr>
              <a:t>Bringing(theme, goal, beneficiary, agent, source, manner, area) </a:t>
            </a:r>
            <a:br>
              <a:rPr lang="it-IT" sz="1400" b="1" i="1" dirty="0">
                <a:sym typeface="Wingdings" panose="05000000000000000000" pitchFamily="2" charset="2"/>
              </a:rPr>
            </a:br>
            <a:r>
              <a:rPr lang="it-IT" sz="1400" dirty="0">
                <a:sym typeface="Wingdings" panose="05000000000000000000" pitchFamily="2" charset="2"/>
              </a:rPr>
              <a:t>Il robot è in grado di trasportare oggetti (</a:t>
            </a:r>
            <a:r>
              <a:rPr lang="it-IT" sz="1400" dirty="0" err="1">
                <a:sym typeface="Wingdings" panose="05000000000000000000" pitchFamily="2" charset="2"/>
              </a:rPr>
              <a:t>theme</a:t>
            </a:r>
            <a:r>
              <a:rPr lang="it-IT" sz="1400" dirty="0">
                <a:sym typeface="Wingdings" panose="05000000000000000000" pitchFamily="2" charset="2"/>
              </a:rPr>
              <a:t>) a qualcuno (</a:t>
            </a:r>
            <a:r>
              <a:rPr lang="it-IT" sz="1400" dirty="0" err="1">
                <a:sym typeface="Wingdings" panose="05000000000000000000" pitchFamily="2" charset="2"/>
              </a:rPr>
              <a:t>beneficiary</a:t>
            </a:r>
            <a:r>
              <a:rPr lang="it-IT" sz="1400" dirty="0">
                <a:sym typeface="Wingdings" panose="05000000000000000000" pitchFamily="2" charset="2"/>
              </a:rPr>
              <a:t>) da un luogo (source) ad un altro (goal) oppure in una determinata zona (area)  animazione su mappa, modifica della posizione dell’oggetto trasportato e modifica della base di conoscenza. Se il robot non è in grado di trasportare l’oggetto (object.ability_to_move = false), verrà notificato su schermo un avviso dopo l’avvio del comando.</a:t>
            </a:r>
          </a:p>
        </p:txBody>
      </p:sp>
    </p:spTree>
    <p:extLst>
      <p:ext uri="{BB962C8B-B14F-4D97-AF65-F5344CB8AC3E}">
        <p14:creationId xmlns:p14="http://schemas.microsoft.com/office/powerpoint/2010/main" val="139094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F9C08345-6B11-4698-BD4F-E47B883AE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-309" y="-9321"/>
            <a:ext cx="12188952" cy="6857990"/>
          </a:xfrm>
          <a:prstGeom prst="rect">
            <a:avLst/>
          </a:prstGeom>
        </p:spPr>
      </p:pic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12484B-7242-477B-9927-40535515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it-IT" sz="2800" dirty="0"/>
              <a:t>Azioni possibili dell’agente</a:t>
            </a: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23210-518B-490F-AE1B-C95D796D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5"/>
            <a:ext cx="8391967" cy="430799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it-IT" sz="1500" b="1" i="1" dirty="0" err="1"/>
              <a:t>Cotheme</a:t>
            </a:r>
            <a:r>
              <a:rPr lang="it-IT" sz="1500" b="1" i="1" dirty="0"/>
              <a:t>(cotheme, manner, goal, theme, speed, path, area)</a:t>
            </a:r>
            <a:br>
              <a:rPr lang="it-IT" sz="1500" b="1" i="1" dirty="0"/>
            </a:br>
            <a:r>
              <a:rPr lang="it-IT" sz="1500" dirty="0"/>
              <a:t>Il robot è in grado di seguire qualcuno (</a:t>
            </a:r>
            <a:r>
              <a:rPr lang="it-IT" sz="1500" dirty="0" err="1"/>
              <a:t>cotheme</a:t>
            </a:r>
            <a:r>
              <a:rPr lang="it-IT" sz="1500" dirty="0"/>
              <a:t>) con una certa velocità (speed) verso un obiettivo (goal) o una zona (area), seguendo un percorso (</a:t>
            </a:r>
            <a:r>
              <a:rPr lang="it-IT" sz="1500" dirty="0" err="1"/>
              <a:t>path</a:t>
            </a:r>
            <a:r>
              <a:rPr lang="it-IT" sz="1500" dirty="0"/>
              <a:t>) </a:t>
            </a:r>
            <a:r>
              <a:rPr lang="it-IT" sz="1500" dirty="0">
                <a:sym typeface="Wingdings" panose="05000000000000000000" pitchFamily="2" charset="2"/>
              </a:rPr>
              <a:t> visualizzazione su mappa dello spostamento del robot.</a:t>
            </a:r>
          </a:p>
          <a:p>
            <a:pPr>
              <a:lnSpc>
                <a:spcPct val="130000"/>
              </a:lnSpc>
            </a:pPr>
            <a:endParaRPr lang="it-IT" sz="1500" dirty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it-IT" sz="1500" b="1" i="1" dirty="0" err="1"/>
              <a:t>Locating</a:t>
            </a:r>
            <a:r>
              <a:rPr lang="it-IT" sz="1500" b="1" i="1" dirty="0"/>
              <a:t>(</a:t>
            </a:r>
            <a:r>
              <a:rPr lang="it-IT" sz="1500" b="1" i="1" dirty="0" err="1"/>
              <a:t>sought_entity</a:t>
            </a:r>
            <a:r>
              <a:rPr lang="it-IT" sz="1500" b="1" i="1" dirty="0"/>
              <a:t>, ground, </a:t>
            </a:r>
            <a:r>
              <a:rPr lang="it-IT" sz="1500" b="1" i="1" dirty="0" err="1"/>
              <a:t>cognizer</a:t>
            </a:r>
            <a:r>
              <a:rPr lang="it-IT" sz="1500" b="1" i="1" dirty="0"/>
              <a:t>, </a:t>
            </a:r>
            <a:r>
              <a:rPr lang="it-IT" sz="1500" b="1" i="1" dirty="0" err="1"/>
              <a:t>purpose</a:t>
            </a:r>
            <a:r>
              <a:rPr lang="it-IT" sz="1500" b="1" i="1" dirty="0"/>
              <a:t>, </a:t>
            </a:r>
            <a:r>
              <a:rPr lang="it-IT" sz="1500" b="1" i="1" dirty="0" err="1"/>
              <a:t>manner</a:t>
            </a:r>
            <a:r>
              <a:rPr lang="it-IT" sz="1500" b="1" i="1" dirty="0"/>
              <a:t>)</a:t>
            </a:r>
            <a:br>
              <a:rPr lang="it-IT" sz="1500" dirty="0"/>
            </a:br>
            <a:r>
              <a:rPr lang="it-IT" sz="1500" dirty="0"/>
              <a:t>Il robot (</a:t>
            </a:r>
            <a:r>
              <a:rPr lang="it-IT" sz="1500" dirty="0" err="1"/>
              <a:t>cognizer</a:t>
            </a:r>
            <a:r>
              <a:rPr lang="it-IT" sz="1500" dirty="0"/>
              <a:t>) è in grado di localizzare (se possibile) oggetti (</a:t>
            </a:r>
            <a:r>
              <a:rPr lang="it-IT" sz="1500" dirty="0" err="1"/>
              <a:t>sought_entity</a:t>
            </a:r>
            <a:r>
              <a:rPr lang="it-IT" sz="1500" dirty="0"/>
              <a:t>) su una zona (ground) </a:t>
            </a:r>
            <a:r>
              <a:rPr lang="it-IT" sz="1500" dirty="0">
                <a:sym typeface="Wingdings" panose="05000000000000000000" pitchFamily="2" charset="2"/>
              </a:rPr>
              <a:t> visualizzazione dello spostamento del robot sulla mappa ed eventuale avviso su schermo del risultato positivo o negativo della ricerca.</a:t>
            </a:r>
          </a:p>
          <a:p>
            <a:pPr>
              <a:lnSpc>
                <a:spcPct val="130000"/>
              </a:lnSpc>
            </a:pPr>
            <a:endParaRPr lang="it-IT" sz="1400" dirty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34534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B126661A-F9A1-46BA-BACE-311960C86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9EECF-A8F7-4E05-B9EC-4A8AEBD108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875" y="687510"/>
            <a:ext cx="8391967" cy="5168830"/>
          </a:xfrm>
        </p:spPr>
        <p:txBody>
          <a:bodyPr vert="horz" lIns="109728" tIns="109728" rIns="109728" bIns="91440" rtlCol="0"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it-IT" sz="1600" b="1" i="1" dirty="0" err="1">
                <a:sym typeface="Wingdings" panose="05000000000000000000" pitchFamily="2" charset="2"/>
              </a:rPr>
              <a:t>Inspecting</a:t>
            </a:r>
            <a:r>
              <a:rPr lang="it-IT" sz="1600" b="1" i="1" dirty="0">
                <a:sym typeface="Wingdings" panose="05000000000000000000" pitchFamily="2" charset="2"/>
              </a:rPr>
              <a:t>(ground, </a:t>
            </a:r>
            <a:r>
              <a:rPr lang="it-IT" sz="1600" b="1" i="1" dirty="0" err="1">
                <a:sym typeface="Wingdings" panose="05000000000000000000" pitchFamily="2" charset="2"/>
              </a:rPr>
              <a:t>desired_state</a:t>
            </a:r>
            <a:r>
              <a:rPr lang="it-IT" sz="1600" b="1" i="1" dirty="0">
                <a:sym typeface="Wingdings" panose="05000000000000000000" pitchFamily="2" charset="2"/>
              </a:rPr>
              <a:t>, </a:t>
            </a:r>
            <a:r>
              <a:rPr lang="it-IT" sz="1600" b="1" i="1" dirty="0" err="1">
                <a:sym typeface="Wingdings" panose="05000000000000000000" pitchFamily="2" charset="2"/>
              </a:rPr>
              <a:t>inspector</a:t>
            </a:r>
            <a:r>
              <a:rPr lang="it-IT" sz="1600" b="1" i="1" dirty="0">
                <a:sym typeface="Wingdings" panose="05000000000000000000" pitchFamily="2" charset="2"/>
              </a:rPr>
              <a:t>, </a:t>
            </a:r>
            <a:r>
              <a:rPr lang="it-IT" sz="1600" b="1" i="1" dirty="0" err="1">
                <a:sym typeface="Wingdings" panose="05000000000000000000" pitchFamily="2" charset="2"/>
              </a:rPr>
              <a:t>unwanted_entity</a:t>
            </a:r>
            <a:r>
              <a:rPr lang="it-IT" sz="1600" b="1" i="1" dirty="0">
                <a:sym typeface="Wingdings" panose="05000000000000000000" pitchFamily="2" charset="2"/>
              </a:rPr>
              <a:t>)</a:t>
            </a:r>
            <a:br>
              <a:rPr lang="it-IT" sz="1600" dirty="0">
                <a:sym typeface="Wingdings" panose="05000000000000000000" pitchFamily="2" charset="2"/>
              </a:rPr>
            </a:br>
            <a:r>
              <a:rPr lang="it-IT" sz="1600" dirty="0">
                <a:sym typeface="Wingdings" panose="05000000000000000000" pitchFamily="2" charset="2"/>
              </a:rPr>
              <a:t>Il robot (</a:t>
            </a:r>
            <a:r>
              <a:rPr lang="it-IT" sz="1600" dirty="0" err="1">
                <a:sym typeface="Wingdings" panose="05000000000000000000" pitchFamily="2" charset="2"/>
              </a:rPr>
              <a:t>inspector</a:t>
            </a:r>
            <a:r>
              <a:rPr lang="it-IT" sz="1600" dirty="0">
                <a:sym typeface="Wingdings" panose="05000000000000000000" pitchFamily="2" charset="2"/>
              </a:rPr>
              <a:t>) è in grado di ispezionare una stanza (ground) o vedere se è presente un oggetto indesiderato (</a:t>
            </a:r>
            <a:r>
              <a:rPr lang="it-IT" sz="1600" dirty="0" err="1">
                <a:sym typeface="Wingdings" panose="05000000000000000000" pitchFamily="2" charset="2"/>
              </a:rPr>
              <a:t>unwanted_entity</a:t>
            </a:r>
            <a:r>
              <a:rPr lang="it-IT" sz="1600" dirty="0">
                <a:sym typeface="Wingdings" panose="05000000000000000000" pitchFamily="2" charset="2"/>
              </a:rPr>
              <a:t>)o vedere se l’oggetto è in uno stato desiderato (</a:t>
            </a:r>
            <a:r>
              <a:rPr lang="it-IT" sz="1600" dirty="0" err="1">
                <a:sym typeface="Wingdings" panose="05000000000000000000" pitchFamily="2" charset="2"/>
              </a:rPr>
              <a:t>desired_state</a:t>
            </a:r>
            <a:r>
              <a:rPr lang="it-IT" sz="1600" dirty="0">
                <a:sym typeface="Wingdings" panose="05000000000000000000" pitchFamily="2" charset="2"/>
              </a:rPr>
              <a:t>) (ex. vedere se una luce è accesa)  visualizzazione su schermo di una notifica col risultato dell’ispezione.</a:t>
            </a:r>
            <a:endParaRPr lang="it-IT" sz="1600" b="1" i="1" dirty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it-IT" sz="1600" b="1" i="1" dirty="0" err="1">
                <a:sym typeface="Wingdings" panose="05000000000000000000" pitchFamily="2" charset="2"/>
              </a:rPr>
              <a:t>Taking</a:t>
            </a:r>
            <a:r>
              <a:rPr lang="it-IT" sz="1600" b="1" i="1" dirty="0">
                <a:sym typeface="Wingdings" panose="05000000000000000000" pitchFamily="2" charset="2"/>
              </a:rPr>
              <a:t>(theme, source, agent, purpose)</a:t>
            </a:r>
            <a:br>
              <a:rPr lang="it-IT" sz="1600" b="1" i="1" dirty="0">
                <a:sym typeface="Wingdings" panose="05000000000000000000" pitchFamily="2" charset="2"/>
              </a:rPr>
            </a:br>
            <a:r>
              <a:rPr lang="it-IT" sz="1600" dirty="0">
                <a:sym typeface="Wingdings" panose="05000000000000000000" pitchFamily="2" charset="2"/>
              </a:rPr>
              <a:t>Il robot (agent) è in grado di rimuovere un oggetto (</a:t>
            </a:r>
            <a:r>
              <a:rPr lang="it-IT" sz="1600" dirty="0" err="1">
                <a:sym typeface="Wingdings" panose="05000000000000000000" pitchFamily="2" charset="2"/>
              </a:rPr>
              <a:t>theme</a:t>
            </a:r>
            <a:r>
              <a:rPr lang="it-IT" sz="1600" dirty="0">
                <a:sym typeface="Wingdings" panose="05000000000000000000" pitchFamily="2" charset="2"/>
              </a:rPr>
              <a:t>) da una zona (source) e fare in modo che quest’ultimo sia in suo possesso  visualizzazione su schermo della presa dell’oggetto.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it-IT" sz="1600" b="1" i="1" dirty="0"/>
              <a:t>Change_direction(direction, angle, theme, speed)</a:t>
            </a:r>
            <a:br>
              <a:rPr lang="it-IT" sz="1600" dirty="0"/>
            </a:br>
            <a:r>
              <a:rPr lang="it-IT" sz="1600" dirty="0"/>
              <a:t>Il robot (</a:t>
            </a:r>
            <a:r>
              <a:rPr lang="it-IT" sz="1600" dirty="0" err="1"/>
              <a:t>theme</a:t>
            </a:r>
            <a:r>
              <a:rPr lang="it-IT" sz="1600" dirty="0"/>
              <a:t>) è in grado di girarsi e cambia direzione (direzione) nella cella o girarsi di x gradi (angle) in una determinata velocità (speed) </a:t>
            </a:r>
            <a:r>
              <a:rPr lang="it-IT" sz="1600" dirty="0">
                <a:sym typeface="Wingdings" panose="05000000000000000000" pitchFamily="2" charset="2"/>
              </a:rPr>
              <a:t> visualizzazione dello spostamento del robot sulla mappa.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508194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CF1EF480-745A-4044-9A3E-6B6B91A06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9EECF-A8F7-4E05-B9EC-4A8AEBD108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875" y="541179"/>
            <a:ext cx="8391967" cy="5383757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it-IT" b="1" i="1" dirty="0">
                <a:sym typeface="Wingdings" panose="05000000000000000000" pitchFamily="2" charset="2"/>
              </a:rPr>
              <a:t>Arriving(goal, path, manner, theme)</a:t>
            </a:r>
            <a:br>
              <a:rPr lang="it-IT" b="1" i="1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Il robot (</a:t>
            </a:r>
            <a:r>
              <a:rPr lang="it-IT" dirty="0" err="1">
                <a:sym typeface="Wingdings" panose="05000000000000000000" pitchFamily="2" charset="2"/>
              </a:rPr>
              <a:t>theme</a:t>
            </a:r>
            <a:r>
              <a:rPr lang="it-IT" dirty="0">
                <a:sym typeface="Wingdings" panose="05000000000000000000" pitchFamily="2" charset="2"/>
              </a:rPr>
              <a:t>) è in grado di arrivare in una zona (goal) della mappa scelta, potendo scegliere anche il percorso (</a:t>
            </a:r>
            <a:r>
              <a:rPr lang="it-IT" dirty="0" err="1">
                <a:sym typeface="Wingdings" panose="05000000000000000000" pitchFamily="2" charset="2"/>
              </a:rPr>
              <a:t>path</a:t>
            </a:r>
            <a:r>
              <a:rPr lang="it-IT" dirty="0">
                <a:sym typeface="Wingdings" panose="05000000000000000000" pitchFamily="2" charset="2"/>
              </a:rPr>
              <a:t>)  visualizzazione dello spostamento del robot sulla mappa.</a:t>
            </a:r>
          </a:p>
          <a:p>
            <a:pPr>
              <a:lnSpc>
                <a:spcPct val="130000"/>
              </a:lnSpc>
            </a:pPr>
            <a:r>
              <a:rPr lang="it-IT" b="1" i="1" dirty="0">
                <a:sym typeface="Wingdings" panose="05000000000000000000" pitchFamily="2" charset="2"/>
              </a:rPr>
              <a:t>Giving(recipient, theme, donor, reason)</a:t>
            </a:r>
            <a:br>
              <a:rPr lang="it-IT" b="1" i="1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Il robot (</a:t>
            </a:r>
            <a:r>
              <a:rPr lang="it-IT" dirty="0" err="1">
                <a:sym typeface="Wingdings" panose="05000000000000000000" pitchFamily="2" charset="2"/>
              </a:rPr>
              <a:t>donor</a:t>
            </a:r>
            <a:r>
              <a:rPr lang="it-IT" dirty="0">
                <a:sym typeface="Wingdings" panose="05000000000000000000" pitchFamily="2" charset="2"/>
              </a:rPr>
              <a:t>) è in grado di dare ad un destinatario (</a:t>
            </a:r>
            <a:r>
              <a:rPr lang="it-IT" dirty="0" err="1">
                <a:sym typeface="Wingdings" panose="05000000000000000000" pitchFamily="2" charset="2"/>
              </a:rPr>
              <a:t>recipient</a:t>
            </a:r>
            <a:r>
              <a:rPr lang="it-IT" dirty="0">
                <a:sym typeface="Wingdings" panose="05000000000000000000" pitchFamily="2" charset="2"/>
              </a:rPr>
              <a:t>) un oggetto (</a:t>
            </a:r>
            <a:r>
              <a:rPr lang="it-IT" dirty="0" err="1">
                <a:sym typeface="Wingdings" panose="05000000000000000000" pitchFamily="2" charset="2"/>
              </a:rPr>
              <a:t>theme</a:t>
            </a:r>
            <a:r>
              <a:rPr lang="it-IT" dirty="0">
                <a:sym typeface="Wingdings" panose="05000000000000000000" pitchFamily="2" charset="2"/>
              </a:rPr>
              <a:t>) per una ragione (</a:t>
            </a:r>
            <a:r>
              <a:rPr lang="it-IT" dirty="0" err="1">
                <a:sym typeface="Wingdings" panose="05000000000000000000" pitchFamily="2" charset="2"/>
              </a:rPr>
              <a:t>reason</a:t>
            </a:r>
            <a:r>
              <a:rPr lang="it-IT" dirty="0">
                <a:sym typeface="Wingdings" panose="05000000000000000000" pitchFamily="2" charset="2"/>
              </a:rPr>
              <a:t>)  visualizzazione su mappa dello spostamento dell’oggetto.</a:t>
            </a:r>
          </a:p>
          <a:p>
            <a:pPr>
              <a:lnSpc>
                <a:spcPct val="130000"/>
              </a:lnSpc>
            </a:pPr>
            <a:r>
              <a:rPr lang="it-IT" b="1" i="1" dirty="0">
                <a:sym typeface="Wingdings" panose="05000000000000000000" pitchFamily="2" charset="2"/>
              </a:rPr>
              <a:t>Placing(theme, goal, agent, area)</a:t>
            </a:r>
            <a:br>
              <a:rPr lang="it-IT" b="1" i="1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Il robot (</a:t>
            </a:r>
            <a:r>
              <a:rPr lang="it-IT" dirty="0" err="1">
                <a:sym typeface="Wingdings" panose="05000000000000000000" pitchFamily="2" charset="2"/>
              </a:rPr>
              <a:t>anget</a:t>
            </a:r>
            <a:r>
              <a:rPr lang="it-IT" dirty="0">
                <a:sym typeface="Wingdings" panose="05000000000000000000" pitchFamily="2" charset="2"/>
              </a:rPr>
              <a:t>) è in grado di posizionare un oggetto (</a:t>
            </a:r>
            <a:r>
              <a:rPr lang="it-IT" dirty="0" err="1">
                <a:sym typeface="Wingdings" panose="05000000000000000000" pitchFamily="2" charset="2"/>
              </a:rPr>
              <a:t>theme</a:t>
            </a:r>
            <a:r>
              <a:rPr lang="it-IT" dirty="0">
                <a:sym typeface="Wingdings" panose="05000000000000000000" pitchFamily="2" charset="2"/>
              </a:rPr>
              <a:t>) in un luogo richiesto (goal) o in una determinata area (area)  posizionamento dell’oggetto sulla mappa.</a:t>
            </a:r>
          </a:p>
        </p:txBody>
      </p:sp>
    </p:spTree>
    <p:extLst>
      <p:ext uri="{BB962C8B-B14F-4D97-AF65-F5344CB8AC3E}">
        <p14:creationId xmlns:p14="http://schemas.microsoft.com/office/powerpoint/2010/main" val="163717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33323ED3-21C0-4EAC-A26A-00851C7A4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D7CDC5-BEEF-4BE3-B8D5-530A8631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it-IT" sz="2800" dirty="0"/>
              <a:t>Obiettivi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64B8D0-B17F-41A3-BDD1-8E24FF3E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775004"/>
            <a:ext cx="7340048" cy="318923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it-IT" sz="1500" dirty="0"/>
              <a:t>Creazione di una web application sulla quale verrà implementata un’interfaccia grafica dove saranno presenti: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1500" dirty="0"/>
              <a:t>una mappa disegnabile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1500" dirty="0"/>
              <a:t>una lista di oggetti instanziabili sulla mappa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1500" dirty="0"/>
              <a:t>un agente che sarà in grado di interagire con gli oggetti sulla mappa tramite comandi vocali e/o testuali.</a:t>
            </a:r>
          </a:p>
        </p:txBody>
      </p:sp>
    </p:spTree>
    <p:extLst>
      <p:ext uri="{BB962C8B-B14F-4D97-AF65-F5344CB8AC3E}">
        <p14:creationId xmlns:p14="http://schemas.microsoft.com/office/powerpoint/2010/main" val="122972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4139162D-15E4-4838-B2C5-D460F7E01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-1220" y="7262"/>
            <a:ext cx="1218895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9EECF-A8F7-4E05-B9EC-4A8AEBD108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875" y="578498"/>
            <a:ext cx="8391967" cy="5169159"/>
          </a:xfrm>
        </p:spPr>
        <p:txBody>
          <a:bodyPr vert="horz" lIns="109728" tIns="109728" rIns="109728" bIns="91440" rtlCol="0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it-IT" sz="1600" b="1" i="1" dirty="0" err="1"/>
              <a:t>Closure</a:t>
            </a:r>
            <a:r>
              <a:rPr lang="it-IT" sz="1600" b="1" i="1" dirty="0"/>
              <a:t>(</a:t>
            </a:r>
            <a:r>
              <a:rPr lang="it-IT" sz="1600" b="1" i="1" dirty="0" err="1"/>
              <a:t>containing_object</a:t>
            </a:r>
            <a:r>
              <a:rPr lang="it-IT" sz="1600" b="1" i="1" dirty="0"/>
              <a:t>, </a:t>
            </a:r>
            <a:r>
              <a:rPr lang="it-IT" sz="1600" b="1" i="1" dirty="0" err="1"/>
              <a:t>container_portal</a:t>
            </a:r>
            <a:r>
              <a:rPr lang="it-IT" sz="1600" b="1" i="1" dirty="0"/>
              <a:t>, agent, degree)</a:t>
            </a:r>
            <a:br>
              <a:rPr lang="it-IT" sz="1600" dirty="0"/>
            </a:br>
            <a:r>
              <a:rPr lang="it-IT" sz="1600" dirty="0"/>
              <a:t>Il robot (agent) è in grado di chiudere un oggetto o il suo contenitore (</a:t>
            </a:r>
            <a:r>
              <a:rPr lang="it-IT" sz="1600" dirty="0" err="1"/>
              <a:t>containing_object</a:t>
            </a:r>
            <a:r>
              <a:rPr lang="it-IT" sz="1600" dirty="0"/>
              <a:t>/</a:t>
            </a:r>
            <a:r>
              <a:rPr lang="it-IT" sz="1600" dirty="0" err="1"/>
              <a:t>container_portal</a:t>
            </a:r>
            <a:r>
              <a:rPr lang="it-IT" sz="1600" dirty="0"/>
              <a:t>) (se possibile) </a:t>
            </a:r>
            <a:r>
              <a:rPr lang="it-IT" sz="1600" dirty="0">
                <a:sym typeface="Wingdings" panose="05000000000000000000" pitchFamily="2" charset="2"/>
              </a:rPr>
              <a:t> cambiamento dello stato dell’oggetto (aperto/chiuso) e visualizzazione della mappa.</a:t>
            </a:r>
            <a:endParaRPr lang="it-IT" sz="1700" b="1" i="1" dirty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it-IT" sz="1700" b="1" i="1" dirty="0" err="1">
                <a:sym typeface="Wingdings" panose="05000000000000000000" pitchFamily="2" charset="2"/>
              </a:rPr>
              <a:t>Change_operational_state</a:t>
            </a:r>
            <a:r>
              <a:rPr lang="it-IT" sz="1700" b="1" i="1" dirty="0">
                <a:sym typeface="Wingdings" panose="05000000000000000000" pitchFamily="2" charset="2"/>
              </a:rPr>
              <a:t>(device, operational_state, agent)</a:t>
            </a:r>
            <a:br>
              <a:rPr lang="it-IT" sz="1700" b="1" i="1" dirty="0">
                <a:sym typeface="Wingdings" panose="05000000000000000000" pitchFamily="2" charset="2"/>
              </a:rPr>
            </a:br>
            <a:r>
              <a:rPr lang="it-IT" sz="1700" dirty="0">
                <a:sym typeface="Wingdings" panose="05000000000000000000" pitchFamily="2" charset="2"/>
              </a:rPr>
              <a:t>Il robot (agent) è in grado di cambiare lo stato operativo (</a:t>
            </a:r>
            <a:r>
              <a:rPr lang="it-IT" sz="1700" dirty="0" err="1">
                <a:sym typeface="Wingdings" panose="05000000000000000000" pitchFamily="2" charset="2"/>
              </a:rPr>
              <a:t>operational_state</a:t>
            </a:r>
            <a:r>
              <a:rPr lang="it-IT" sz="1700" dirty="0">
                <a:sym typeface="Wingdings" panose="05000000000000000000" pitchFamily="2" charset="2"/>
              </a:rPr>
              <a:t>) di un oggetto (device) (se possibile)  cambiamento dello stato visivo dell’oggetto sulla mappa (ex. tv accesa o spenta con due simboli diversi sulla mappa).</a:t>
            </a:r>
          </a:p>
          <a:p>
            <a:pPr>
              <a:lnSpc>
                <a:spcPct val="130000"/>
              </a:lnSpc>
            </a:pPr>
            <a:r>
              <a:rPr lang="it-IT" sz="1700" b="1" i="1" dirty="0">
                <a:sym typeface="Wingdings" panose="05000000000000000000" pitchFamily="2" charset="2"/>
              </a:rPr>
              <a:t>Being_located(theme, location, place)</a:t>
            </a:r>
            <a:br>
              <a:rPr lang="it-IT" sz="1700" b="1" i="1" dirty="0">
                <a:sym typeface="Wingdings" panose="05000000000000000000" pitchFamily="2" charset="2"/>
              </a:rPr>
            </a:br>
            <a:r>
              <a:rPr lang="it-IT" sz="1700" dirty="0">
                <a:sym typeface="Wingdings" panose="05000000000000000000" pitchFamily="2" charset="2"/>
              </a:rPr>
              <a:t>Possiamo dire al robot dove un oggetto (</a:t>
            </a:r>
            <a:r>
              <a:rPr lang="it-IT" sz="1700" dirty="0" err="1">
                <a:sym typeface="Wingdings" panose="05000000000000000000" pitchFamily="2" charset="2"/>
              </a:rPr>
              <a:t>theme</a:t>
            </a:r>
            <a:r>
              <a:rPr lang="it-IT" sz="1700" dirty="0">
                <a:sym typeface="Wingdings" panose="05000000000000000000" pitchFamily="2" charset="2"/>
              </a:rPr>
              <a:t>) si trova sulla mappa (location/place)  apparizione sulla mappa dell’oggetto comunicato e inserimento di quest’ultimo nella base di conoscenza.</a:t>
            </a:r>
          </a:p>
        </p:txBody>
      </p:sp>
    </p:spTree>
    <p:extLst>
      <p:ext uri="{BB962C8B-B14F-4D97-AF65-F5344CB8AC3E}">
        <p14:creationId xmlns:p14="http://schemas.microsoft.com/office/powerpoint/2010/main" val="265786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929AE383-54D1-49AE-8C0E-2463A0AB0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9EECF-A8F7-4E05-B9EC-4A8AEBD108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875" y="606491"/>
            <a:ext cx="8391967" cy="5318447"/>
          </a:xfrm>
        </p:spPr>
        <p:txBody>
          <a:bodyPr vert="horz" lIns="109728" tIns="109728" rIns="109728" bIns="91440" rtlCol="0"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it-IT" sz="1800" b="1" i="1" dirty="0" err="1"/>
              <a:t>Attaching</a:t>
            </a:r>
            <a:r>
              <a:rPr lang="it-IT" sz="1800" b="1" i="1" dirty="0"/>
              <a:t>(goal, item, items)</a:t>
            </a:r>
            <a:br>
              <a:rPr lang="it-IT" sz="1800" b="1" i="1" dirty="0"/>
            </a:br>
            <a:r>
              <a:rPr lang="it-IT" sz="1800" dirty="0"/>
              <a:t>Il robot è in grado di collegare/scollegare due oggetti (items) tra di loro o attaccare un oggetto (item) a qualcosa (goal) (se possibile) </a:t>
            </a:r>
            <a:r>
              <a:rPr lang="it-IT" sz="1800" dirty="0">
                <a:sym typeface="Wingdings" panose="05000000000000000000" pitchFamily="2" charset="2"/>
              </a:rPr>
              <a:t> cambiamento dello stato visivo dell’oggetto sulla mappa e cambiamento dello stato dell’oggetto (ex. attaccare la presa di corrente di un oggetto).</a:t>
            </a:r>
            <a:endParaRPr lang="it-IT" b="1" i="1" dirty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it-IT" b="1" i="1" dirty="0" err="1">
                <a:sym typeface="Wingdings" panose="05000000000000000000" pitchFamily="2" charset="2"/>
              </a:rPr>
              <a:t>Releasing</a:t>
            </a:r>
            <a:r>
              <a:rPr lang="it-IT" b="1" i="1" dirty="0">
                <a:sym typeface="Wingdings" panose="05000000000000000000" pitchFamily="2" charset="2"/>
              </a:rPr>
              <a:t>(theme, goal)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Il robot è in grado di rilasciare un oggetto (</a:t>
            </a:r>
            <a:r>
              <a:rPr lang="it-IT" dirty="0" err="1">
                <a:sym typeface="Wingdings" panose="05000000000000000000" pitchFamily="2" charset="2"/>
              </a:rPr>
              <a:t>theme</a:t>
            </a:r>
            <a:r>
              <a:rPr lang="it-IT" dirty="0">
                <a:sym typeface="Wingdings" panose="05000000000000000000" pitchFamily="2" charset="2"/>
              </a:rPr>
              <a:t>) in una posizione scelta (goal)  modifica della mappa con l’oggetto nella nuova posizione e aggiornamento della base di conoscenza.</a:t>
            </a:r>
          </a:p>
          <a:p>
            <a:pPr>
              <a:lnSpc>
                <a:spcPct val="130000"/>
              </a:lnSpc>
            </a:pPr>
            <a:r>
              <a:rPr lang="it-IT" b="1" i="1" dirty="0">
                <a:sym typeface="Wingdings" panose="05000000000000000000" pitchFamily="2" charset="2"/>
              </a:rPr>
              <a:t>Perception_active(phenomenon, manner)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Il robot è in grado di avere un certo comportamento (</a:t>
            </a:r>
            <a:r>
              <a:rPr lang="it-IT" dirty="0" err="1">
                <a:sym typeface="Wingdings" panose="05000000000000000000" pitchFamily="2" charset="2"/>
              </a:rPr>
              <a:t>phenomenon</a:t>
            </a:r>
            <a:r>
              <a:rPr lang="it-IT" dirty="0">
                <a:sym typeface="Wingdings" panose="05000000000000000000" pitchFamily="2" charset="2"/>
              </a:rPr>
              <a:t>) in un determinato modo (</a:t>
            </a:r>
            <a:r>
              <a:rPr lang="it-IT" dirty="0" err="1">
                <a:sym typeface="Wingdings" panose="05000000000000000000" pitchFamily="2" charset="2"/>
              </a:rPr>
              <a:t>manner</a:t>
            </a:r>
            <a:r>
              <a:rPr lang="it-IT" dirty="0">
                <a:sym typeface="Wingdings" panose="05000000000000000000" pitchFamily="2" charset="2"/>
              </a:rPr>
              <a:t>) (ex. guardare da qualche parte senza svolgere alcuna azione).</a:t>
            </a:r>
          </a:p>
        </p:txBody>
      </p:sp>
    </p:spTree>
    <p:extLst>
      <p:ext uri="{BB962C8B-B14F-4D97-AF65-F5344CB8AC3E}">
        <p14:creationId xmlns:p14="http://schemas.microsoft.com/office/powerpoint/2010/main" val="80496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929AE383-54D1-49AE-8C0E-2463A0AB0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9EECF-A8F7-4E05-B9EC-4A8AEBD108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875" y="606491"/>
            <a:ext cx="8391967" cy="5318447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it-IT" b="1" i="1" dirty="0" err="1">
                <a:sym typeface="Wingdings" panose="05000000000000000000" pitchFamily="2" charset="2"/>
              </a:rPr>
              <a:t>Being_in_category</a:t>
            </a:r>
            <a:r>
              <a:rPr lang="it-IT" b="1" i="1" dirty="0">
                <a:sym typeface="Wingdings" panose="05000000000000000000" pitchFamily="2" charset="2"/>
              </a:rPr>
              <a:t>(item, </a:t>
            </a:r>
            <a:r>
              <a:rPr lang="it-IT" b="1" i="1" dirty="0" err="1">
                <a:sym typeface="Wingdings" panose="05000000000000000000" pitchFamily="2" charset="2"/>
              </a:rPr>
              <a:t>category</a:t>
            </a:r>
            <a:r>
              <a:rPr lang="it-IT" b="1" i="1" dirty="0">
                <a:sym typeface="Wingdings" panose="05000000000000000000" pitchFamily="2" charset="2"/>
              </a:rPr>
              <a:t>)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Possibilità di dire al robot in che categoria (</a:t>
            </a:r>
            <a:r>
              <a:rPr lang="it-IT" dirty="0" err="1">
                <a:sym typeface="Wingdings" panose="05000000000000000000" pitchFamily="2" charset="2"/>
              </a:rPr>
              <a:t>category</a:t>
            </a:r>
            <a:r>
              <a:rPr lang="it-IT" dirty="0">
                <a:sym typeface="Wingdings" panose="05000000000000000000" pitchFamily="2" charset="2"/>
              </a:rPr>
              <a:t>) sta un oggetto (item)  aggiornamento della base di conoscenza.</a:t>
            </a:r>
          </a:p>
          <a:p>
            <a:pPr>
              <a:lnSpc>
                <a:spcPct val="130000"/>
              </a:lnSpc>
            </a:pPr>
            <a:r>
              <a:rPr lang="it-IT" b="1" i="1" dirty="0" err="1">
                <a:sym typeface="Wingdings" panose="05000000000000000000" pitchFamily="2" charset="2"/>
              </a:rPr>
              <a:t>Manipulation</a:t>
            </a:r>
            <a:r>
              <a:rPr lang="it-IT" b="1" i="1" dirty="0">
                <a:sym typeface="Wingdings" panose="05000000000000000000" pitchFamily="2" charset="2"/>
              </a:rPr>
              <a:t>(</a:t>
            </a:r>
            <a:r>
              <a:rPr lang="it-IT" b="1" i="1" dirty="0" err="1">
                <a:sym typeface="Wingdings" panose="05000000000000000000" pitchFamily="2" charset="2"/>
              </a:rPr>
              <a:t>entity</a:t>
            </a:r>
            <a:r>
              <a:rPr lang="it-IT" b="1" i="1" dirty="0">
                <a:sym typeface="Wingdings" panose="05000000000000000000" pitchFamily="2" charset="2"/>
              </a:rPr>
              <a:t>)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Il robot è in grado di manipolare un oggetto (</a:t>
            </a:r>
            <a:r>
              <a:rPr lang="it-IT" dirty="0" err="1">
                <a:sym typeface="Wingdings" panose="05000000000000000000" pitchFamily="2" charset="2"/>
              </a:rPr>
              <a:t>entity</a:t>
            </a:r>
            <a:r>
              <a:rPr lang="it-IT" dirty="0">
                <a:sym typeface="Wingdings" panose="05000000000000000000" pitchFamily="2" charset="2"/>
              </a:rPr>
              <a:t>). L’oggetto però non deve essere permanentemente affetta fisicamente o spostata da un luogo all’altro.</a:t>
            </a:r>
          </a:p>
        </p:txBody>
      </p:sp>
    </p:spTree>
    <p:extLst>
      <p:ext uri="{BB962C8B-B14F-4D97-AF65-F5344CB8AC3E}">
        <p14:creationId xmlns:p14="http://schemas.microsoft.com/office/powerpoint/2010/main" val="246470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FD86032A-BDC5-4F4B-8B68-5B0A2308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B75226-12DA-4753-8220-856B0DF0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it-IT" sz="2800" dirty="0"/>
              <a:t>Da linguaggio naturale a </a:t>
            </a:r>
            <a:br>
              <a:rPr lang="it-IT" sz="2800" dirty="0"/>
            </a:br>
            <a:r>
              <a:rPr lang="it-IT" sz="2800" dirty="0"/>
              <a:t>forma predicativa corretta - Fasi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BE416A-4967-48AE-91DE-3CB6070E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35565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it-IT" u="sng" dirty="0"/>
              <a:t>Fase 1</a:t>
            </a:r>
            <a:r>
              <a:rPr lang="it-IT" dirty="0"/>
              <a:t>: inserimento dell’input text.</a:t>
            </a:r>
            <a:br>
              <a:rPr lang="it-IT" dirty="0"/>
            </a:br>
            <a:r>
              <a:rPr lang="it-IT" u="sng" dirty="0"/>
              <a:t>Fase 2</a:t>
            </a:r>
            <a:r>
              <a:rPr lang="it-IT" dirty="0"/>
              <a:t>: generazione della forma lessicale della mappa.</a:t>
            </a:r>
            <a:br>
              <a:rPr lang="it-IT" dirty="0"/>
            </a:br>
            <a:r>
              <a:rPr lang="it-IT" dirty="0"/>
              <a:t>Fase 3: ‘’calcolo’’ dell’output text.</a:t>
            </a:r>
            <a:br>
              <a:rPr lang="it-IT" dirty="0"/>
            </a:br>
            <a:r>
              <a:rPr lang="it-IT" u="sng" dirty="0"/>
              <a:t>Fase 4</a:t>
            </a:r>
            <a:r>
              <a:rPr lang="it-IT" dirty="0"/>
              <a:t>: scelta dell’azione da eseguire in base all’output text.</a:t>
            </a:r>
            <a:br>
              <a:rPr lang="it-IT" dirty="0"/>
            </a:br>
            <a:r>
              <a:rPr lang="it-IT" u="sng" dirty="0"/>
              <a:t>Fase 5</a:t>
            </a:r>
            <a:r>
              <a:rPr lang="it-IT" dirty="0"/>
              <a:t>: azione effettiva sulla mappa (se possibile) ed eventuale modifica del KB</a:t>
            </a:r>
          </a:p>
          <a:p>
            <a:pPr>
              <a:lnSpc>
                <a:spcPct val="130000"/>
              </a:lnSpc>
            </a:pPr>
            <a:endParaRPr lang="it-IT" dirty="0"/>
          </a:p>
          <a:p>
            <a:pPr>
              <a:lnSpc>
                <a:spcPct val="130000"/>
              </a:lnSpc>
            </a:pPr>
            <a:r>
              <a:rPr lang="it-IT" dirty="0"/>
              <a:t>(Le fasi sottolineate verranno svolte da me)</a:t>
            </a:r>
          </a:p>
        </p:txBody>
      </p:sp>
    </p:spTree>
    <p:extLst>
      <p:ext uri="{BB962C8B-B14F-4D97-AF65-F5344CB8AC3E}">
        <p14:creationId xmlns:p14="http://schemas.microsoft.com/office/powerpoint/2010/main" val="2386399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F5550C44-9B0E-4722-AD90-F7F8E66F1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D16F7-8098-4B58-81C1-04E48922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it-IT" sz="2800" dirty="0"/>
              <a:t>Fase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04861A-E1DF-4680-96E3-40B77337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r>
              <a:rPr lang="it-IT" dirty="0"/>
              <a:t>E’ possibile inserire l’input text tramite tastiera oppure tramite l’inserimento vocale.</a:t>
            </a:r>
          </a:p>
          <a:p>
            <a:r>
              <a:rPr lang="it-IT" dirty="0"/>
              <a:t>Per l’inserimento vocale sarà presente un bottone il quale, una volta cliccato, farà partire la registrazione vocale per poi inserire il testo nell’input text. </a:t>
            </a:r>
          </a:p>
        </p:txBody>
      </p:sp>
    </p:spTree>
    <p:extLst>
      <p:ext uri="{BB962C8B-B14F-4D97-AF65-F5344CB8AC3E}">
        <p14:creationId xmlns:p14="http://schemas.microsoft.com/office/powerpoint/2010/main" val="1929055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E1871B00-3E17-40A3-B8CF-752E06360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D16F7-8098-4B58-81C1-04E48922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it-IT" sz="2800" dirty="0"/>
              <a:t>Fase 2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04861A-E1DF-4680-96E3-40B77337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3631231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it-IT" sz="1400" dirty="0"/>
              <a:t>Scansione di tutte le parole dell’input text, cercando corrispondenze con gli oggetti istanziati </a:t>
            </a:r>
            <a:r>
              <a:rPr lang="it-IT" sz="1400" dirty="0">
                <a:sym typeface="Wingdings" panose="05000000000000000000" pitchFamily="2" charset="2"/>
              </a:rPr>
              <a:t> creazione della forma lessicale della mappa nel formato «nome_più_comune|NOME_CLASSE|id_oggetto_istanziato» oppure #NOMAP se non ci sono informazioni utili nella mappa in relazione alla frase.	</a:t>
            </a:r>
            <a:endParaRPr lang="it-IT" sz="1400" dirty="0"/>
          </a:p>
          <a:p>
            <a:pPr>
              <a:lnSpc>
                <a:spcPct val="130000"/>
              </a:lnSpc>
            </a:pPr>
            <a:r>
              <a:rPr lang="it-IT" sz="1400" dirty="0"/>
              <a:t>Verranno poi aggiunte delle proprietà e/o delle relazioni tra gli oggetti riconosciuti: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obj1 near obj2: se i due oggetti si trovato su celle adiacenti.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obj1 far obj2: se i due oggetti si trovano distanti tra di loro.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obj1 contain obj2: se l’obj1 è il contenitore dell’obj2, ovvero l’obj2 è all’interno dell’obj1.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obj1 on obj2: se l’obj1 si trova sopra l’obj2.</a:t>
            </a:r>
          </a:p>
        </p:txBody>
      </p:sp>
    </p:spTree>
    <p:extLst>
      <p:ext uri="{BB962C8B-B14F-4D97-AF65-F5344CB8AC3E}">
        <p14:creationId xmlns:p14="http://schemas.microsoft.com/office/powerpoint/2010/main" val="2635791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B2BF143B-2DFD-4E36-BB04-7162DC20F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D16F7-8098-4B58-81C1-04E48922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it-IT" sz="2800" dirty="0"/>
              <a:t>Fase 4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04861A-E1DF-4680-96E3-40B77337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r>
              <a:rPr lang="it-IT" dirty="0"/>
              <a:t>Appena generato l’output text si avrà a disposizione quindi la forma predicativa corretta.</a:t>
            </a:r>
          </a:p>
          <a:p>
            <a:r>
              <a:rPr lang="it-IT" dirty="0"/>
              <a:t>Verrà presa l’azione da svolgere e i vari input dalla forma predicativa corretta e, tramite una funzione, verrà calcolata l’azione da compiere ed eventuale esito positivo o negativo.</a:t>
            </a:r>
          </a:p>
        </p:txBody>
      </p:sp>
    </p:spTree>
    <p:extLst>
      <p:ext uri="{BB962C8B-B14F-4D97-AF65-F5344CB8AC3E}">
        <p14:creationId xmlns:p14="http://schemas.microsoft.com/office/powerpoint/2010/main" val="3728711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121C801D-BE6A-452E-9C7E-38D4E25F5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D16F7-8098-4B58-81C1-04E48922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it-IT" sz="2800" dirty="0"/>
              <a:t>Fase 5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04861A-E1DF-4680-96E3-40B77337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r>
              <a:rPr lang="it-IT" dirty="0"/>
              <a:t>Se l’azione calcolata nella Fase 4 può essere eseguita, verrà mostrata su mappa con un eventuale modifica della base di conoscenza.</a:t>
            </a:r>
          </a:p>
          <a:p>
            <a:r>
              <a:rPr lang="it-IT" dirty="0"/>
              <a:t>Invece, se l’azione calcolata non potrà essere eseguita apparirà un avviso il quale mostrerà i motivi dell’esito negativo dell’azione e/o eventuali errori.</a:t>
            </a:r>
          </a:p>
        </p:txBody>
      </p:sp>
    </p:spTree>
    <p:extLst>
      <p:ext uri="{BB962C8B-B14F-4D97-AF65-F5344CB8AC3E}">
        <p14:creationId xmlns:p14="http://schemas.microsoft.com/office/powerpoint/2010/main" val="43232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5B39B747-E174-437D-B58B-2A74FE82C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BC5EAF6-461B-4490-9548-2EF40FE7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it-IT" sz="2800" dirty="0"/>
              <a:t>Interfaccia grafica – libreria usata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AAFA74-36C8-4741-8726-A9E256B7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775004"/>
            <a:ext cx="7340048" cy="318923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it-IT" dirty="0"/>
              <a:t>Per l’interfaccia grafica è stata usata p5.js, una libreria JavaScript che permette la realizzazione della mappa e della griglia degli oggetti istanziabili.</a:t>
            </a:r>
          </a:p>
          <a:p>
            <a:pPr>
              <a:lnSpc>
                <a:spcPct val="130000"/>
              </a:lnSpc>
            </a:pPr>
            <a:r>
              <a:rPr lang="it-IT" dirty="0"/>
              <a:t>Grazie a questa libreria la mappa è resa interattiva e dinamica, ci consente di visualizzare le varie azioni in tempo reale dell’agente sulla mappa e l’interazione con gli oggetti presenti.</a:t>
            </a:r>
          </a:p>
        </p:txBody>
      </p:sp>
    </p:spTree>
    <p:extLst>
      <p:ext uri="{BB962C8B-B14F-4D97-AF65-F5344CB8AC3E}">
        <p14:creationId xmlns:p14="http://schemas.microsoft.com/office/powerpoint/2010/main" val="264009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8BBF8B60-520D-46ED-9662-4007E81D4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248472-C9A4-4B6C-A033-BB749ED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it-IT" sz="2800" dirty="0"/>
              <a:t>Web application - Sezioni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3DB7E5-1747-4435-B8CF-547F466C2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775004"/>
            <a:ext cx="7340048" cy="362579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it-IT" sz="1600" dirty="0"/>
              <a:t>Nella web application sono presenti varie sezioni disponibili per il fruitore: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it-IT" sz="1600" dirty="0"/>
              <a:t>Impostazioni della mappa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it-IT" sz="1600" dirty="0"/>
              <a:t>Salvataggio/Caricamento mappa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it-IT" sz="1600" dirty="0"/>
              <a:t>Mappa e lista oggetti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it-IT" sz="1600" dirty="0"/>
              <a:t>Informazioni oggetto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it-IT" sz="1600" dirty="0"/>
              <a:t>Input/Output text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it-IT" sz="1600" dirty="0"/>
              <a:t>Avvio del comando</a:t>
            </a:r>
          </a:p>
        </p:txBody>
      </p:sp>
    </p:spTree>
    <p:extLst>
      <p:ext uri="{BB962C8B-B14F-4D97-AF65-F5344CB8AC3E}">
        <p14:creationId xmlns:p14="http://schemas.microsoft.com/office/powerpoint/2010/main" val="296046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" name="Picture 3" descr="A robot with a face">
            <a:extLst>
              <a:ext uri="{FF2B5EF4-FFF2-40B4-BE49-F238E27FC236}">
                <a16:creationId xmlns:a16="http://schemas.microsoft.com/office/drawing/2014/main" id="{C58F0570-C71D-4061-AB71-17A02D584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8672"/>
            <a:ext cx="12188952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5B4786-FBA2-4CED-9870-A209D288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it-IT" sz="2800" dirty="0"/>
              <a:t>Sezioni – Impostazioni della mappa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54203-525D-47B0-BBFF-3F3D7782B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775004"/>
            <a:ext cx="7340048" cy="3189233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it-IT" sz="1500" dirty="0"/>
              <a:t>Nella sezione delle impostazioni della mappa è possibile cambiare la grandezza della mappa in base al numero di celle e la loro dimensione.</a:t>
            </a:r>
          </a:p>
          <a:p>
            <a:pPr>
              <a:lnSpc>
                <a:spcPct val="130000"/>
              </a:lnSpc>
            </a:pPr>
            <a:r>
              <a:rPr lang="it-IT" sz="1500" dirty="0"/>
              <a:t>Inoltre c’è la possibilità di abilitare la «modalità disegno», la quale permette al fruitore di assegnare un nome e un colore alle celle della mappa così per differenziare le varie zone e per poi così identificarle più facilmente in futuro.</a:t>
            </a:r>
          </a:p>
          <a:p>
            <a:pPr>
              <a:lnSpc>
                <a:spcPct val="130000"/>
              </a:lnSpc>
            </a:pPr>
            <a:r>
              <a:rPr lang="it-IT" sz="1500" dirty="0"/>
              <a:t>Mentre si disegnano le zone della mappa, appariranno automaticamente i muri che dividono le zone con nome diverso. Sarà poi possibile ridisegnare ogni muro.</a:t>
            </a:r>
          </a:p>
        </p:txBody>
      </p:sp>
    </p:spTree>
    <p:extLst>
      <p:ext uri="{BB962C8B-B14F-4D97-AF65-F5344CB8AC3E}">
        <p14:creationId xmlns:p14="http://schemas.microsoft.com/office/powerpoint/2010/main" val="159163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B890DFC8-9361-4582-9AC6-12AAE8AE2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B6FF34-0F9D-43B3-93A4-F2B3859F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it-IT" sz="2800" dirty="0"/>
              <a:t>Sezioni – Salvataggio/Caricamento mappa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CAC29D-AB2C-4306-BE52-952E4A995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775004"/>
            <a:ext cx="7340048" cy="3189233"/>
          </a:xfrm>
        </p:spPr>
        <p:txBody>
          <a:bodyPr>
            <a:normAutofit/>
          </a:bodyPr>
          <a:lstStyle/>
          <a:p>
            <a:r>
              <a:rPr lang="it-IT" dirty="0"/>
              <a:t>Ci sono due possibilità: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Creare una nuova mappa per poi salvarla localmente o su un DB.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Caricare una mappa precedentemente salvata con tutti gli oggetti istanziati e i loro attributi.</a:t>
            </a:r>
          </a:p>
        </p:txBody>
      </p:sp>
    </p:spTree>
    <p:extLst>
      <p:ext uri="{BB962C8B-B14F-4D97-AF65-F5344CB8AC3E}">
        <p14:creationId xmlns:p14="http://schemas.microsoft.com/office/powerpoint/2010/main" val="339020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3" descr="A robot with a face">
            <a:extLst>
              <a:ext uri="{FF2B5EF4-FFF2-40B4-BE49-F238E27FC236}">
                <a16:creationId xmlns:a16="http://schemas.microsoft.com/office/drawing/2014/main" id="{A672F89D-690E-43DB-9ED2-FC5774CDE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8" r="-1" b="1624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C45163-7D81-46A4-9A0D-4C6E58FB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it-IT" sz="2800" dirty="0"/>
              <a:t>Sezioni – Mappa e lista oggetti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6AB0FC-3B90-41F3-906D-7C6009E7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6" y="2107096"/>
            <a:ext cx="6515696" cy="36219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it-IT" sz="1700" dirty="0"/>
              <a:t>La libreria p5.js verrà usata in questo punto: </a:t>
            </a:r>
            <a:br>
              <a:rPr lang="it-IT" sz="1700" dirty="0"/>
            </a:br>
            <a:r>
              <a:rPr lang="it-IT" sz="1700" dirty="0"/>
              <a:t>ci permette di visualizzare la mappa e la lista degli oggetti istanziabili.</a:t>
            </a:r>
          </a:p>
          <a:p>
            <a:pPr>
              <a:lnSpc>
                <a:spcPct val="130000"/>
              </a:lnSpc>
            </a:pPr>
            <a:r>
              <a:rPr lang="it-IT" sz="1700" dirty="0"/>
              <a:t>La mappa è rappresentata come una griglia di celle (come in figura – in alto); stessa cosa per la lista degli oggetti (in basso).</a:t>
            </a:r>
          </a:p>
          <a:p>
            <a:pPr>
              <a:lnSpc>
                <a:spcPct val="130000"/>
              </a:lnSpc>
            </a:pPr>
            <a:r>
              <a:rPr lang="it-IT" sz="1700" dirty="0"/>
              <a:t>Sulla lista degli oggetti saranno presenti dei simboli per riconoscere l’oggetto (per ora non presente in figura).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CABAE02-5B32-4EE9-BD07-5750918F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095" y="1750493"/>
            <a:ext cx="296268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3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3" descr="A robot with a face">
            <a:extLst>
              <a:ext uri="{FF2B5EF4-FFF2-40B4-BE49-F238E27FC236}">
                <a16:creationId xmlns:a16="http://schemas.microsoft.com/office/drawing/2014/main" id="{A672F89D-690E-43DB-9ED2-FC5774CDE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8" r="-1" b="1624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C45163-7D81-46A4-9A0D-4C6E58FB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it-IT" sz="2800" dirty="0"/>
              <a:t>Sezioni – Istanziare un oggetto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6AB0FC-3B90-41F3-906D-7C6009E7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6" y="2107096"/>
            <a:ext cx="8081540" cy="36219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it-IT" sz="1700" dirty="0"/>
              <a:t>Inizialmente, per istanziare un oggetto sulla mappa, si deve cliccare il simbolo che lo rappresenta nella lista degli oggetti.</a:t>
            </a:r>
          </a:p>
          <a:p>
            <a:pPr>
              <a:lnSpc>
                <a:spcPct val="130000"/>
              </a:lnSpc>
            </a:pPr>
            <a:r>
              <a:rPr lang="it-IT" sz="1700" dirty="0"/>
              <a:t>Una volta selezionato, basterà semplicemente cliccare sulla mappa e l’oggetto vi apparirà sopra, istanziando il nuovo oggetto e modificando la base di conoscenza dell’agente.</a:t>
            </a:r>
          </a:p>
          <a:p>
            <a:pPr>
              <a:lnSpc>
                <a:spcPct val="130000"/>
              </a:lnSpc>
            </a:pPr>
            <a:r>
              <a:rPr lang="it-IT" sz="1700" dirty="0"/>
              <a:t>Per eliminare un oggetto istanziato sulla mappa bisognerà cliccarci sopra per poi cliccare sull’icona del cestino presente vicino alla lista degli oggetti, verrà eliminato graficamente sulla mappa e sulla base di conoscenza.</a:t>
            </a:r>
          </a:p>
        </p:txBody>
      </p:sp>
    </p:spTree>
    <p:extLst>
      <p:ext uri="{BB962C8B-B14F-4D97-AF65-F5344CB8AC3E}">
        <p14:creationId xmlns:p14="http://schemas.microsoft.com/office/powerpoint/2010/main" val="189176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robot with a face">
            <a:extLst>
              <a:ext uri="{FF2B5EF4-FFF2-40B4-BE49-F238E27FC236}">
                <a16:creationId xmlns:a16="http://schemas.microsoft.com/office/drawing/2014/main" id="{CBB0756B-1DF3-463A-AF14-C573BE513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7" r="-1" b="16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A3BB1B-109E-4179-9148-78F39F70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651054"/>
          </a:xfrm>
        </p:spPr>
        <p:txBody>
          <a:bodyPr anchor="b">
            <a:normAutofit/>
          </a:bodyPr>
          <a:lstStyle/>
          <a:p>
            <a:r>
              <a:rPr lang="it-IT" sz="2800" dirty="0"/>
              <a:t>Sezioni – Informazioni oggetto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D993FF-A468-41A3-A6DC-C06D17741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775004"/>
            <a:ext cx="7340048" cy="3189233"/>
          </a:xfrm>
        </p:spPr>
        <p:txBody>
          <a:bodyPr>
            <a:normAutofit/>
          </a:bodyPr>
          <a:lstStyle/>
          <a:p>
            <a:r>
              <a:rPr lang="it-IT" dirty="0"/>
              <a:t>Facendo un click su un oggetto, istanziato sulla mappa oppure sulla lista degli oggetti, apparirà in una sezione della web application un «info-point», dove saranno presenti tutte le informazioni (id, nome, posizione, proprietà,...) riguardanti l’oggetto così da avere una migliore informazione riguardo quest’ultimo.</a:t>
            </a:r>
          </a:p>
        </p:txBody>
      </p:sp>
    </p:spTree>
    <p:extLst>
      <p:ext uri="{BB962C8B-B14F-4D97-AF65-F5344CB8AC3E}">
        <p14:creationId xmlns:p14="http://schemas.microsoft.com/office/powerpoint/2010/main" val="320987592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42F41"/>
      </a:dk2>
      <a:lt2>
        <a:srgbClr val="E8E2E8"/>
      </a:lt2>
      <a:accent1>
        <a:srgbClr val="81AC84"/>
      </a:accent1>
      <a:accent2>
        <a:srgbClr val="75AB90"/>
      </a:accent2>
      <a:accent3>
        <a:srgbClr val="80A9A5"/>
      </a:accent3>
      <a:accent4>
        <a:srgbClr val="7FA7BA"/>
      </a:accent4>
      <a:accent5>
        <a:srgbClr val="93A0C5"/>
      </a:accent5>
      <a:accent6>
        <a:srgbClr val="887FBA"/>
      </a:accent6>
      <a:hlink>
        <a:srgbClr val="AE69A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2306</Words>
  <Application>Microsoft Office PowerPoint</Application>
  <PresentationFormat>Widescreen</PresentationFormat>
  <Paragraphs>103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Meiryo</vt:lpstr>
      <vt:lpstr>Arial</vt:lpstr>
      <vt:lpstr>Corbel</vt:lpstr>
      <vt:lpstr>Wingdings</vt:lpstr>
      <vt:lpstr>SketchLinesVTI</vt:lpstr>
      <vt:lpstr>Presentazione  tesi di laurea</vt:lpstr>
      <vt:lpstr>Obiettivi</vt:lpstr>
      <vt:lpstr>Interfaccia grafica – libreria usata</vt:lpstr>
      <vt:lpstr>Web application - Sezioni</vt:lpstr>
      <vt:lpstr>Sezioni – Impostazioni della mappa</vt:lpstr>
      <vt:lpstr>Sezioni – Salvataggio/Caricamento mappa</vt:lpstr>
      <vt:lpstr>Sezioni – Mappa e lista oggetti</vt:lpstr>
      <vt:lpstr>Sezioni – Istanziare un oggetto</vt:lpstr>
      <vt:lpstr>Sezioni – Informazioni oggetto</vt:lpstr>
      <vt:lpstr>Sezioni – Input/Output text</vt:lpstr>
      <vt:lpstr>Sezioni – Avvio del comando</vt:lpstr>
      <vt:lpstr>Celle</vt:lpstr>
      <vt:lpstr>Oggetti</vt:lpstr>
      <vt:lpstr>Oggetti istanziabili</vt:lpstr>
      <vt:lpstr>Agente</vt:lpstr>
      <vt:lpstr>Azioni possibili dell’agente</vt:lpstr>
      <vt:lpstr>Azioni possibili dell’agente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 linguaggio naturale a  forma predicativa corretta - Fasi</vt:lpstr>
      <vt:lpstr>Fase 1</vt:lpstr>
      <vt:lpstr>Fase 2</vt:lpstr>
      <vt:lpstr>Fase 4</vt:lpstr>
      <vt:lpstr>Fase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colavecchi</dc:creator>
  <cp:lastModifiedBy>lorenzo colavecchi</cp:lastModifiedBy>
  <cp:revision>45</cp:revision>
  <dcterms:created xsi:type="dcterms:W3CDTF">2022-04-05T10:07:35Z</dcterms:created>
  <dcterms:modified xsi:type="dcterms:W3CDTF">2022-04-09T10:26:35Z</dcterms:modified>
</cp:coreProperties>
</file>