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239f6da8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239f6da8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17feeb97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17feeb97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f9144c7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f9144c7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09c435f2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09c435f2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1aba4b1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1aba4b1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1aba4b17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1aba4b17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23157784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23157784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17feeb97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17feeb97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17feeb97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17feeb97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17feeb97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17feeb97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b777eeb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b777eeb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f9144c71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f9144c71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c312fae3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c312fae3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c312fae3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c312fae3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17feeb97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17feeb97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17feeb97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17feeb97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09c435f2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09c435f2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23157784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23157784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17feeb9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17feeb9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23157784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23157784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17feeb97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17feeb9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17feeb97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17feeb97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paperswithcode.com/method/melga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github.com/tensorflow/addon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i.googleblog.com/2017/12/tacotron-2-generating-human-like-speech.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GB"/>
              <a:t>Text to speech and voice cloning</a:t>
            </a:r>
            <a:endParaRPr/>
          </a:p>
        </p:txBody>
      </p:sp>
      <p:sp>
        <p:nvSpPr>
          <p:cNvPr id="55" name="Google Shape;55;p13"/>
          <p:cNvSpPr txBox="1"/>
          <p:nvPr>
            <p:ph idx="1" type="subTitle"/>
          </p:nvPr>
        </p:nvSpPr>
        <p:spPr>
          <a:xfrm>
            <a:off x="311700" y="2834125"/>
            <a:ext cx="8520600" cy="2052600"/>
          </a:xfrm>
          <a:prstGeom prst="rect">
            <a:avLst/>
          </a:prstGeom>
        </p:spPr>
        <p:txBody>
          <a:bodyPr anchorCtr="0" anchor="t" bIns="91425" lIns="91425" spcFirstLastPara="1" rIns="91425" wrap="square" tIns="91425">
            <a:normAutofit/>
          </a:bodyPr>
          <a:lstStyle/>
          <a:p>
            <a:pPr indent="0" lvl="0" marL="5029200" rtl="0" algn="l">
              <a:spcBef>
                <a:spcPts val="0"/>
              </a:spcBef>
              <a:spcAft>
                <a:spcPts val="0"/>
              </a:spcAft>
              <a:buClr>
                <a:schemeClr val="dk1"/>
              </a:buClr>
              <a:buSzPts val="1100"/>
              <a:buFont typeface="Arial"/>
              <a:buNone/>
            </a:pPr>
            <a:r>
              <a:rPr lang="en-GB" sz="1400"/>
              <a:t>Presentation By:-</a:t>
            </a:r>
            <a:endParaRPr sz="1400"/>
          </a:p>
          <a:p>
            <a:pPr indent="0" lvl="0" marL="5029200" rtl="0" algn="l">
              <a:spcBef>
                <a:spcPts val="0"/>
              </a:spcBef>
              <a:spcAft>
                <a:spcPts val="0"/>
              </a:spcAft>
              <a:buClr>
                <a:schemeClr val="dk1"/>
              </a:buClr>
              <a:buSzPts val="1100"/>
              <a:buFont typeface="Arial"/>
              <a:buNone/>
            </a:pPr>
            <a:r>
              <a:rPr lang="en-GB" sz="1400"/>
              <a:t>Dhairya Kumar Sharma (500067932)</a:t>
            </a:r>
            <a:endParaRPr sz="1400"/>
          </a:p>
          <a:p>
            <a:pPr indent="0" lvl="0" marL="5029200" rtl="0" algn="l">
              <a:spcBef>
                <a:spcPts val="0"/>
              </a:spcBef>
              <a:spcAft>
                <a:spcPts val="0"/>
              </a:spcAft>
              <a:buClr>
                <a:schemeClr val="dk1"/>
              </a:buClr>
              <a:buSzPts val="1100"/>
              <a:buFont typeface="Arial"/>
              <a:buNone/>
            </a:pPr>
            <a:r>
              <a:rPr lang="en-GB" sz="1400"/>
              <a:t>Muskan Sawa (500067886)</a:t>
            </a:r>
            <a:endParaRPr sz="1400"/>
          </a:p>
          <a:p>
            <a:pPr indent="0" lvl="0" marL="5029200" rtl="0" algn="l">
              <a:spcBef>
                <a:spcPts val="0"/>
              </a:spcBef>
              <a:spcAft>
                <a:spcPts val="0"/>
              </a:spcAft>
              <a:buClr>
                <a:schemeClr val="dk1"/>
              </a:buClr>
              <a:buSzPts val="1100"/>
              <a:buFont typeface="Arial"/>
              <a:buNone/>
            </a:pPr>
            <a:r>
              <a:rPr lang="en-GB" sz="1400"/>
              <a:t>Akash Raj (500068004)</a:t>
            </a:r>
            <a:endParaRPr sz="1400"/>
          </a:p>
          <a:p>
            <a:pPr indent="0" lvl="0" marL="5029200" rtl="0" algn="l">
              <a:spcBef>
                <a:spcPts val="0"/>
              </a:spcBef>
              <a:spcAft>
                <a:spcPts val="0"/>
              </a:spcAft>
              <a:buClr>
                <a:schemeClr val="dk1"/>
              </a:buClr>
              <a:buSzPts val="1100"/>
              <a:buFont typeface="Arial"/>
              <a:buNone/>
            </a:pPr>
            <a:r>
              <a:rPr lang="en-GB" sz="1400"/>
              <a:t>Under The Guidance Of :-  </a:t>
            </a:r>
            <a:endParaRPr sz="1400"/>
          </a:p>
          <a:p>
            <a:pPr indent="0" lvl="0" marL="5029200" rtl="0" algn="l">
              <a:spcBef>
                <a:spcPts val="0"/>
              </a:spcBef>
              <a:spcAft>
                <a:spcPts val="0"/>
              </a:spcAft>
              <a:buClr>
                <a:schemeClr val="dk1"/>
              </a:buClr>
              <a:buSzPts val="1100"/>
              <a:buFont typeface="Arial"/>
              <a:buNone/>
            </a:pPr>
            <a:r>
              <a:rPr lang="en-GB" sz="1400"/>
              <a:t>Dr. Ravi Tomar [Assistant Professor(SG)]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2"/>
          <p:cNvPicPr preferRelativeResize="0"/>
          <p:nvPr/>
        </p:nvPicPr>
        <p:blipFill>
          <a:blip r:embed="rId3">
            <a:alphaModFix/>
          </a:blip>
          <a:stretch>
            <a:fillRect/>
          </a:stretch>
        </p:blipFill>
        <p:spPr>
          <a:xfrm>
            <a:off x="0" y="122942"/>
            <a:ext cx="9143999" cy="48976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MULTIBAND MELGAN </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just">
              <a:lnSpc>
                <a:spcPct val="115000"/>
              </a:lnSpc>
              <a:spcBef>
                <a:spcPts val="0"/>
              </a:spcBef>
              <a:spcAft>
                <a:spcPts val="0"/>
              </a:spcAft>
              <a:buSzPts val="2100"/>
              <a:buChar char="●"/>
            </a:pPr>
            <a:r>
              <a:rPr lang="en-GB" sz="1500">
                <a:solidFill>
                  <a:srgbClr val="212529"/>
                </a:solidFill>
                <a:highlight>
                  <a:srgbClr val="FFFFFF"/>
                </a:highlight>
              </a:rPr>
              <a:t>Multi-band MelGAN, a much faster waveform generation model targeting to high-quality text-to-speech.</a:t>
            </a:r>
            <a:endParaRPr sz="1350">
              <a:solidFill>
                <a:srgbClr val="555555"/>
              </a:solidFill>
              <a:highlight>
                <a:srgbClr val="FFFFFF"/>
              </a:highlight>
            </a:endParaRPr>
          </a:p>
          <a:p>
            <a:pPr indent="-361950" lvl="0" marL="457200" rtl="0" algn="just">
              <a:lnSpc>
                <a:spcPct val="115000"/>
              </a:lnSpc>
              <a:spcBef>
                <a:spcPts val="0"/>
              </a:spcBef>
              <a:spcAft>
                <a:spcPts val="0"/>
              </a:spcAft>
              <a:buSzPts val="2100"/>
              <a:buChar char="●"/>
            </a:pPr>
            <a:r>
              <a:rPr lang="en-GB" sz="1500">
                <a:solidFill>
                  <a:schemeClr val="dk1"/>
                </a:solidFill>
                <a:highlight>
                  <a:srgbClr val="FFFFFF"/>
                </a:highlight>
                <a:uFill>
                  <a:noFill/>
                </a:uFill>
                <a:hlinkClick r:id="rId3">
                  <a:extLst>
                    <a:ext uri="{A12FA001-AC4F-418D-AE19-62706E023703}">
                      <ahyp:hlinkClr val="tx"/>
                    </a:ext>
                  </a:extLst>
                </a:hlinkClick>
              </a:rPr>
              <a:t>MelGAN</a:t>
            </a:r>
            <a:r>
              <a:rPr lang="en-GB" sz="1500">
                <a:solidFill>
                  <a:srgbClr val="212529"/>
                </a:solidFill>
                <a:highlight>
                  <a:srgbClr val="FFFFFF"/>
                </a:highlight>
              </a:rPr>
              <a:t> is extended with multi-band processing: the generator takes mel-spectrograms as input and produces sub-band signals which are subsequently summed back to full-band signals as discriminator input.</a:t>
            </a:r>
            <a:endParaRPr sz="1500">
              <a:solidFill>
                <a:srgbClr val="212529"/>
              </a:solidFill>
              <a:highlight>
                <a:srgbClr val="FFFFFF"/>
              </a:highlight>
            </a:endParaRPr>
          </a:p>
          <a:p>
            <a:pPr indent="-361950" lvl="0" marL="457200" rtl="0" algn="just">
              <a:lnSpc>
                <a:spcPct val="115000"/>
              </a:lnSpc>
              <a:spcBef>
                <a:spcPts val="0"/>
              </a:spcBef>
              <a:spcAft>
                <a:spcPts val="0"/>
              </a:spcAft>
              <a:buSzPts val="2100"/>
              <a:buChar char="●"/>
            </a:pPr>
            <a:r>
              <a:rPr lang="en-GB" sz="1500">
                <a:solidFill>
                  <a:srgbClr val="212529"/>
                </a:solidFill>
                <a:highlight>
                  <a:srgbClr val="FFFFFF"/>
                </a:highlight>
              </a:rPr>
              <a:t>It increases the receptive field of the generator, which is proven to be beneficial to speech generation.</a:t>
            </a:r>
            <a:endParaRPr sz="1350">
              <a:solidFill>
                <a:srgbClr val="555555"/>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24"/>
          <p:cNvPicPr preferRelativeResize="0"/>
          <p:nvPr/>
        </p:nvPicPr>
        <p:blipFill>
          <a:blip r:embed="rId3">
            <a:alphaModFix/>
          </a:blip>
          <a:stretch>
            <a:fillRect/>
          </a:stretch>
        </p:blipFill>
        <p:spPr>
          <a:xfrm>
            <a:off x="311700" y="91850"/>
            <a:ext cx="7113026" cy="4755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do we know which system is better?</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sz="1600">
                <a:solidFill>
                  <a:srgbClr val="292929"/>
                </a:solidFill>
                <a:highlight>
                  <a:srgbClr val="FFFFFF"/>
                </a:highlight>
                <a:latin typeface="Georgia"/>
                <a:ea typeface="Georgia"/>
                <a:cs typeface="Georgia"/>
                <a:sym typeface="Georgia"/>
              </a:rPr>
              <a:t>In order to draw a comparison between WaveNet and existing speech synthesizing approaches, subjective </a:t>
            </a:r>
            <a:r>
              <a:rPr i="1" lang="en-GB" sz="1600">
                <a:solidFill>
                  <a:srgbClr val="292929"/>
                </a:solidFill>
                <a:highlight>
                  <a:srgbClr val="FFFFFF"/>
                </a:highlight>
                <a:latin typeface="Georgia"/>
                <a:ea typeface="Georgia"/>
                <a:cs typeface="Georgia"/>
                <a:sym typeface="Georgia"/>
              </a:rPr>
              <a:t>5-scale</a:t>
            </a:r>
            <a:r>
              <a:rPr lang="en-GB" sz="1600">
                <a:solidFill>
                  <a:srgbClr val="292929"/>
                </a:solidFill>
                <a:highlight>
                  <a:srgbClr val="FFFFFF"/>
                </a:highlight>
                <a:latin typeface="Georgia"/>
                <a:ea typeface="Georgia"/>
                <a:cs typeface="Georgia"/>
                <a:sym typeface="Georgia"/>
              </a:rPr>
              <a:t> </a:t>
            </a:r>
            <a:r>
              <a:rPr i="1" lang="en-GB" sz="1600">
                <a:solidFill>
                  <a:srgbClr val="292929"/>
                </a:solidFill>
                <a:highlight>
                  <a:srgbClr val="FFFFFF"/>
                </a:highlight>
                <a:latin typeface="Georgia"/>
                <a:ea typeface="Georgia"/>
                <a:cs typeface="Georgia"/>
                <a:sym typeface="Georgia"/>
              </a:rPr>
              <a:t>Mean Opinion Score (MOS) tests</a:t>
            </a:r>
            <a:r>
              <a:rPr lang="en-GB" sz="1600">
                <a:solidFill>
                  <a:srgbClr val="292929"/>
                </a:solidFill>
                <a:highlight>
                  <a:srgbClr val="FFFFFF"/>
                </a:highlight>
                <a:latin typeface="Georgia"/>
                <a:ea typeface="Georgia"/>
                <a:cs typeface="Georgia"/>
                <a:sym typeface="Georgia"/>
              </a:rPr>
              <a:t> were conducted. In the MOS tests, subjects (humans) were presented with speech samples generated from either of the speech synthesizing systems and were asked to rate the naturalness of the speech sample in a five-point scale score (1: Bad, 2: Poor, 3: Fair, 4: Good, 5: Excellent).</a:t>
            </a:r>
            <a:endParaRPr/>
          </a:p>
        </p:txBody>
      </p:sp>
      <p:pic>
        <p:nvPicPr>
          <p:cNvPr id="130" name="Google Shape;130;p25"/>
          <p:cNvPicPr preferRelativeResize="0"/>
          <p:nvPr/>
        </p:nvPicPr>
        <p:blipFill>
          <a:blip r:embed="rId3">
            <a:alphaModFix/>
          </a:blip>
          <a:stretch>
            <a:fillRect/>
          </a:stretch>
        </p:blipFill>
        <p:spPr>
          <a:xfrm>
            <a:off x="2193725" y="2956849"/>
            <a:ext cx="3752627" cy="17637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is fastspeech different from tacatron?</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1200"/>
              </a:spcAft>
              <a:buNone/>
            </a:pPr>
            <a:r>
              <a:rPr lang="en-GB"/>
              <a:t>Neural network based end-to-end text to speech (TTS) has significantly improved the quality of synthesized speech. Prominent methods (e.g., Tacotron 2) usually first generate mel-spectrogram from text, and then synthesize speech from the mel-spectrogram using vocoder such as WaveNet. Compared with traditional concatenative and statistical parametric approaches, neural network based end-to-end models suffer from slow inference speed, and the synthesized speech is usually not robust (i.e., some words are skipped or repeated) and lack of controllability (voice speed or prosody control). Fastspeech eliminates the problem of word skipping and repeating in particularly hard cases, and can adjust voice speed smoothly. Most importantly, compared with autoregressive Transformer TTS, our model speeds up mel-spectrogram generation by 270x and the end-to-end speech synthesis by 38x.</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Fastspeech vs Fastspeech2</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marR="0" rtl="0" algn="just">
              <a:lnSpc>
                <a:spcPct val="115000"/>
              </a:lnSpc>
              <a:spcBef>
                <a:spcPts val="0"/>
              </a:spcBef>
              <a:spcAft>
                <a:spcPts val="0"/>
              </a:spcAft>
              <a:buNone/>
            </a:pPr>
            <a:r>
              <a:rPr lang="en-GB"/>
              <a:t>FastSpeech has several disadvantages:</a:t>
            </a:r>
            <a:endParaRPr/>
          </a:p>
          <a:p>
            <a:pPr indent="0" lvl="0" marL="0" marR="0" rtl="0" algn="just">
              <a:lnSpc>
                <a:spcPct val="115000"/>
              </a:lnSpc>
              <a:spcBef>
                <a:spcPts val="1200"/>
              </a:spcBef>
              <a:spcAft>
                <a:spcPts val="0"/>
              </a:spcAft>
              <a:buNone/>
            </a:pPr>
            <a:r>
              <a:rPr lang="en-GB"/>
              <a:t>1) the teacher-student distillation pipeline is complicated and time-consuming</a:t>
            </a:r>
            <a:endParaRPr/>
          </a:p>
          <a:p>
            <a:pPr indent="0" lvl="0" marL="0" marR="0" rtl="0" algn="just">
              <a:lnSpc>
                <a:spcPct val="115000"/>
              </a:lnSpc>
              <a:spcBef>
                <a:spcPts val="1200"/>
              </a:spcBef>
              <a:spcAft>
                <a:spcPts val="0"/>
              </a:spcAft>
              <a:buNone/>
            </a:pPr>
            <a:r>
              <a:rPr lang="en-GB"/>
              <a:t>2) the duration extracted from the teacher model is not accurate enough, and the target mel-spectrograms distilled from teacher model suffer from information loss due to data simplification, both of which limit the voice quality.</a:t>
            </a:r>
            <a:endParaRPr/>
          </a:p>
          <a:p>
            <a:pPr indent="0" lvl="0" marL="0" marR="0" rtl="0" algn="just">
              <a:lnSpc>
                <a:spcPct val="115000"/>
              </a:lnSpc>
              <a:spcBef>
                <a:spcPts val="1200"/>
              </a:spcBef>
              <a:spcAft>
                <a:spcPts val="0"/>
              </a:spcAft>
              <a:buNone/>
            </a:pPr>
            <a:r>
              <a:t/>
            </a:r>
            <a:endParaRPr/>
          </a:p>
          <a:p>
            <a:pPr indent="0" lvl="0" marL="0" marR="0" rtl="0" algn="just">
              <a:lnSpc>
                <a:spcPct val="115000"/>
              </a:lnSpc>
              <a:spcBef>
                <a:spcPts val="1200"/>
              </a:spcBef>
              <a:spcAft>
                <a:spcPts val="0"/>
              </a:spcAft>
              <a:buNone/>
            </a:pPr>
            <a:r>
              <a:rPr lang="en-GB"/>
              <a:t>1) FastSpeech 2 achieves a 3x training speed-up over FastSpeech, and FastSpeech 2s enjoys even faster inference speed</a:t>
            </a:r>
            <a:endParaRPr/>
          </a:p>
          <a:p>
            <a:pPr indent="0" lvl="0" marL="0" marR="0" rtl="0" algn="just">
              <a:lnSpc>
                <a:spcPct val="115000"/>
              </a:lnSpc>
              <a:spcBef>
                <a:spcPts val="1200"/>
              </a:spcBef>
              <a:spcAft>
                <a:spcPts val="0"/>
              </a:spcAft>
              <a:buNone/>
            </a:pPr>
            <a:r>
              <a:rPr lang="en-GB"/>
              <a:t>2) FastSpeech 2 and 2s outperform FastSpeech in voice quality, and FastSpeech 2 can even surpass autoregressive models.</a:t>
            </a:r>
            <a:endParaRPr sz="1300">
              <a:solidFill>
                <a:schemeClr val="dk1"/>
              </a:solidFill>
              <a:highlight>
                <a:srgbClr val="FFFFFF"/>
              </a:highlight>
            </a:endParaRPr>
          </a:p>
          <a:p>
            <a:pPr indent="0" lvl="0" marL="0" rtl="0" algn="l">
              <a:spcBef>
                <a:spcPts val="1200"/>
              </a:spcBef>
              <a:spcAft>
                <a:spcPts val="1200"/>
              </a:spcAft>
              <a:buNone/>
            </a:pPr>
            <a:r>
              <a:t/>
            </a:r>
            <a:endParaRPr sz="1000">
              <a:solidFill>
                <a:schemeClr val="dk1"/>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8"/>
          <p:cNvPicPr preferRelativeResize="0"/>
          <p:nvPr/>
        </p:nvPicPr>
        <p:blipFill>
          <a:blip r:embed="rId3">
            <a:alphaModFix/>
          </a:blip>
          <a:stretch>
            <a:fillRect/>
          </a:stretch>
        </p:blipFill>
        <p:spPr>
          <a:xfrm>
            <a:off x="311688" y="386500"/>
            <a:ext cx="7439025" cy="3924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is Multi-Band MelGAN better?</a:t>
            </a:r>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First, it has greater receptive field of the generator, which is proven to be beneficial to speech generation. Second, there is a feature for matching loss with the multi-resolution STFT loss to better measure the difference between fake and real speech. Together with pre-training, this improvement leads to both better quality and better training stability. More importantly, In MelGAN with multiband processing, the generator takes mel-spectrograms as input and produces sub-band signals which are subsequently summed back to full-band signals as discriminator input.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Literature Review:</a:t>
            </a:r>
            <a:endParaRPr/>
          </a:p>
        </p:txBody>
      </p:sp>
      <p:sp>
        <p:nvSpPr>
          <p:cNvPr id="161" name="Google Shape;16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just">
              <a:spcBef>
                <a:spcPts val="0"/>
              </a:spcBef>
              <a:spcAft>
                <a:spcPts val="0"/>
              </a:spcAft>
              <a:buClr>
                <a:schemeClr val="dk1"/>
              </a:buClr>
              <a:buSzPct val="61111"/>
              <a:buFont typeface="Arial"/>
              <a:buNone/>
            </a:pPr>
            <a:r>
              <a:rPr lang="en-GB"/>
              <a:t>Over time, different techniques have dominated the field. Concatenative &amp; Statistical parametric speech synthesis. However, the audio produced by these systems often sounds muffled and unnatural compared to human speech. Here comes the, Tacotron 2 which is introduced as a completely neural TTS framework that consolidates a sequence-to-sequence recurrent network with thoughtfulness regarding predicts Mel spectrograms with an adjusted WaveNet vocoder. The subsequent framework incorporates discourse with Tacotron-level prosody and WaveNet-level sound quality. This framework is been prepared straightforwardly from information without depending on complex component designing, and accomplishes best in class sound quality near that of regular human discourse [1]. Tacotron produces mel-spectrogram which is </a:t>
            </a:r>
            <a:r>
              <a:rPr lang="en-GB"/>
              <a:t>passed</a:t>
            </a:r>
            <a:r>
              <a:rPr lang="en-GB"/>
              <a:t> through a wavenet vocoder MelGAN, a non-autoregressive feed-forward convolutional architecture to perform audio waveform generation in a GAN setup. We come to know that we can successfully train GANs for raw audio generation without additional distillation or perceptual loss functions while still yielding a high quality text-to-speech synthesis mode [2]. The introduction to use the multi-band MelGAN, a much faster waveform generation model targeting to high-quality text-to-speech as compared to melGAN has been clarified here. The improvement associated with mb-MelGAN is because of two reasons-1. increase the receptive field of the generator, </a:t>
            </a:r>
            <a:endParaRPr/>
          </a:p>
          <a:p>
            <a:pPr indent="0" lvl="0" marL="0" rtl="0" algn="just">
              <a:spcBef>
                <a:spcPts val="1200"/>
              </a:spcBef>
              <a:spcAft>
                <a:spcPts val="1200"/>
              </a:spcAft>
              <a:buClr>
                <a:schemeClr val="dk1"/>
              </a:buClr>
              <a:buSzPct val="61111"/>
              <a:buFont typeface="Arial"/>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idx="1" type="body"/>
          </p:nvPr>
        </p:nvSpPr>
        <p:spPr>
          <a:xfrm>
            <a:off x="303150" y="272675"/>
            <a:ext cx="8537700" cy="4740300"/>
          </a:xfrm>
          <a:prstGeom prst="rect">
            <a:avLst/>
          </a:prstGeom>
        </p:spPr>
        <p:txBody>
          <a:bodyPr anchorCtr="0" anchor="ctr" bIns="91425" lIns="91425" spcFirstLastPara="1" rIns="91425" wrap="square" tIns="91425">
            <a:normAutofit fontScale="70000" lnSpcReduction="20000"/>
          </a:bodyPr>
          <a:lstStyle/>
          <a:p>
            <a:pPr indent="0" lvl="0" marL="0" rtl="0" algn="just">
              <a:lnSpc>
                <a:spcPct val="115000"/>
              </a:lnSpc>
              <a:spcBef>
                <a:spcPts val="0"/>
              </a:spcBef>
              <a:spcAft>
                <a:spcPts val="0"/>
              </a:spcAft>
              <a:buClr>
                <a:schemeClr val="dk1"/>
              </a:buClr>
              <a:buSzPct val="61111"/>
              <a:buFont typeface="Arial"/>
              <a:buNone/>
            </a:pPr>
            <a:r>
              <a:rPr lang="en-GB"/>
              <a:t>2. Substituting the feature matching loss with the multi-resolution STFT loss to better measure the difference between fake and real speech [3]. Also, keeping in mind that every technology comes with its own advantage as well as disadvantage and in the case of tacotron we have seen some of its limitations i.e. suffering from slow inference speed, and the synthesized speech is usually not robust (i.e., some words are skipped or repeated) and lack of controllability (voice speed or prosody control).So here comes the introduction of Fastspeech which is a novel feed-forward network based on Transformer to generate mel-spectrogram in parallel for TTS, in this it extricate consideration arrangements from an encoder-decoder based instructor model for phoneme span expectation, which is utilized by a length regulator to extend the source phoneme succession to coordinate with the length of the objective mel-spectrogram grouping for parallel mel-spectrogram age. Basically, Fastspeech speeds up mel-spectrogram generation by 270x and the end-to-end speech synthesis by 38x. [4]. Another main thing about Fastspeech is that it also suffers from some limitations such as 1) the teacher-student refining pipeline is convoluted and tedious, 2) the length extricated from the teacher model isn't sufficiently precise, and the objective mel-spectrograms refined from teacher model experience the ill effects of data misfortune because of information disentanglement, the two of which limit the voice quality. So there is need to tackle all this problem and here comes Fastspeech 2 which addresses the issues in FastSpeech and better solves the one-to-many mapping problem in TTS by directly train the model with ground-reality of data instead of teacher’s simplified output and also giving more variation information of speech like pitch, energy and more accurate duration of words. It is shown that FastSpeech 2 achieves a 3x training speed-up over FastSpeech. [5]</a:t>
            </a:r>
            <a:endParaRPr/>
          </a:p>
          <a:p>
            <a:pPr indent="0" lvl="0" marL="0" rtl="0" algn="just">
              <a:lnSpc>
                <a:spcPct val="115000"/>
              </a:lnSpc>
              <a:spcBef>
                <a:spcPts val="1200"/>
              </a:spcBef>
              <a:spcAft>
                <a:spcPts val="1200"/>
              </a:spcAft>
              <a:buClr>
                <a:schemeClr val="dk1"/>
              </a:buClr>
              <a:buSzPct val="61111"/>
              <a:buFont typeface="Arial"/>
              <a:buNone/>
            </a:pPr>
            <a:r>
              <a:rPr lang="en-GB"/>
              <a:t>So far, no research has discussed to compare each of models (Tacotron 2, Fastspeech and Fastspeech 2) combining with each of the type of vocoders (melGAN, melGAN-stft and mb-melGAN) and show some systemetic comparison between them. Our projects intends to do the same by using a website which shows result based on selected model and type of vocoder and giving input text.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347875"/>
            <a:ext cx="8520600" cy="658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Introduction</a:t>
            </a:r>
            <a:endParaRPr/>
          </a:p>
        </p:txBody>
      </p:sp>
      <p:sp>
        <p:nvSpPr>
          <p:cNvPr id="61" name="Google Shape;61;p14"/>
          <p:cNvSpPr txBox="1"/>
          <p:nvPr>
            <p:ph idx="1" type="subTitle"/>
          </p:nvPr>
        </p:nvSpPr>
        <p:spPr>
          <a:xfrm>
            <a:off x="249725" y="907225"/>
            <a:ext cx="8520600" cy="4013100"/>
          </a:xfrm>
          <a:prstGeom prst="rect">
            <a:avLst/>
          </a:prstGeom>
        </p:spPr>
        <p:txBody>
          <a:bodyPr anchorCtr="0" anchor="t" bIns="91425" lIns="91425" spcFirstLastPara="1" rIns="91425" wrap="square" tIns="91425">
            <a:normAutofit fontScale="92500" lnSpcReduction="20000"/>
          </a:bodyPr>
          <a:lstStyle/>
          <a:p>
            <a:pPr indent="0" lvl="0" marL="0" marR="0" rtl="0" algn="just">
              <a:lnSpc>
                <a:spcPct val="100000"/>
              </a:lnSpc>
              <a:spcBef>
                <a:spcPts val="0"/>
              </a:spcBef>
              <a:spcAft>
                <a:spcPts val="0"/>
              </a:spcAft>
              <a:buClr>
                <a:schemeClr val="dk1"/>
              </a:buClr>
              <a:buSzPct val="61111"/>
              <a:buFont typeface="Arial"/>
              <a:buNone/>
            </a:pPr>
            <a:r>
              <a:rPr lang="en-GB" sz="1800">
                <a:solidFill>
                  <a:schemeClr val="dk1"/>
                </a:solidFill>
              </a:rPr>
              <a:t>Allowing people to converse with machines is a long-standing dream of human-computer interaction. The ability of computers to understand natural speech has been revolutionised in the last few years by the application of deep neural networks (e.g., Google Voice Search). However, generating speech with computers  — a process usually referred to as speech synthesis or text-to-speech (TTS) — is still largely based on so-called concatenative TTS, where a very large database of short speech fragments are recorded from a single speaker and then recombined to form complete utterances. This makes it difficult to modify the voice (for example switching to a different speaker, or altering the emphasis or emotion of their speech) without recording a whole new database.</a:t>
            </a:r>
            <a:endParaRPr sz="1800">
              <a:solidFill>
                <a:schemeClr val="dk1"/>
              </a:solidFill>
            </a:endParaRPr>
          </a:p>
          <a:p>
            <a:pPr indent="0" lvl="0" marL="0" marR="0" rtl="0" algn="just">
              <a:lnSpc>
                <a:spcPct val="100000"/>
              </a:lnSpc>
              <a:spcBef>
                <a:spcPts val="0"/>
              </a:spcBef>
              <a:spcAft>
                <a:spcPts val="0"/>
              </a:spcAft>
              <a:buClr>
                <a:schemeClr val="dk1"/>
              </a:buClr>
              <a:buSzPct val="61111"/>
              <a:buFont typeface="Arial"/>
              <a:buNone/>
            </a:pPr>
            <a:r>
              <a:t/>
            </a:r>
            <a:endParaRPr sz="1800">
              <a:solidFill>
                <a:schemeClr val="dk1"/>
              </a:solidFill>
            </a:endParaRPr>
          </a:p>
          <a:p>
            <a:pPr indent="0" lvl="0" marL="0" marR="0" rtl="0" algn="just">
              <a:lnSpc>
                <a:spcPct val="100000"/>
              </a:lnSpc>
              <a:spcBef>
                <a:spcPts val="0"/>
              </a:spcBef>
              <a:spcAft>
                <a:spcPts val="0"/>
              </a:spcAft>
              <a:buClr>
                <a:schemeClr val="dk1"/>
              </a:buClr>
              <a:buSzPct val="61111"/>
              <a:buFont typeface="Arial"/>
              <a:buNone/>
            </a:pPr>
            <a:r>
              <a:rPr lang="en-GB" sz="1800">
                <a:solidFill>
                  <a:schemeClr val="dk1"/>
                </a:solidFill>
              </a:rPr>
              <a:t>This has led to a great demand for parametric TTS, where all the information required to generate the data is stored in the parameters of the model, and the contents and characteristics of the speech can be controlled via the inputs to the model. So far, however, parametric TTS has tended to sound less natural than concatenative. Existing parametric models typically generate audio signals by passing their outputs through signal processing algorithms known as vocoders.</a:t>
            </a:r>
            <a:endParaRPr sz="1800">
              <a:solidFill>
                <a:schemeClr val="dk1"/>
              </a:solidFill>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marR="0" rtl="0" algn="l">
              <a:lnSpc>
                <a:spcPct val="115000"/>
              </a:lnSpc>
              <a:spcBef>
                <a:spcPts val="0"/>
              </a:spcBef>
              <a:spcAft>
                <a:spcPts val="0"/>
              </a:spcAft>
              <a:buSzPts val="1800"/>
              <a:buChar char="●"/>
            </a:pPr>
            <a:r>
              <a:rPr lang="en-GB"/>
              <a:t>Python 3.7+</a:t>
            </a:r>
            <a:endParaRPr/>
          </a:p>
          <a:p>
            <a:pPr indent="-342900" lvl="0" marL="457200" marR="0" rtl="0" algn="l">
              <a:lnSpc>
                <a:spcPct val="115000"/>
              </a:lnSpc>
              <a:spcBef>
                <a:spcPts val="0"/>
              </a:spcBef>
              <a:spcAft>
                <a:spcPts val="0"/>
              </a:spcAft>
              <a:buSzPts val="1800"/>
              <a:buChar char="●"/>
            </a:pPr>
            <a:r>
              <a:rPr lang="en-GB"/>
              <a:t>Cuda 10.1</a:t>
            </a:r>
            <a:endParaRPr/>
          </a:p>
          <a:p>
            <a:pPr indent="-342900" lvl="0" marL="457200" marR="0" rtl="0" algn="l">
              <a:lnSpc>
                <a:spcPct val="115000"/>
              </a:lnSpc>
              <a:spcBef>
                <a:spcPts val="0"/>
              </a:spcBef>
              <a:spcAft>
                <a:spcPts val="0"/>
              </a:spcAft>
              <a:buSzPts val="1800"/>
              <a:buChar char="●"/>
            </a:pPr>
            <a:r>
              <a:rPr lang="en-GB"/>
              <a:t>CuDNN 7.6.5</a:t>
            </a:r>
            <a:endParaRPr/>
          </a:p>
          <a:p>
            <a:pPr indent="-342900" lvl="0" marL="457200" marR="0" rtl="0" algn="l">
              <a:lnSpc>
                <a:spcPct val="115000"/>
              </a:lnSpc>
              <a:spcBef>
                <a:spcPts val="0"/>
              </a:spcBef>
              <a:spcAft>
                <a:spcPts val="0"/>
              </a:spcAft>
              <a:buSzPts val="1800"/>
              <a:buChar char="●"/>
            </a:pPr>
            <a:r>
              <a:rPr lang="en-GB"/>
              <a:t>Tensorflow 2.2/2.3/2.4/2.5/2.6</a:t>
            </a:r>
            <a:endParaRPr/>
          </a:p>
          <a:p>
            <a:pPr indent="-342900" lvl="0" marL="457200" marR="0" rtl="0" algn="l">
              <a:lnSpc>
                <a:spcPct val="115000"/>
              </a:lnSpc>
              <a:spcBef>
                <a:spcPts val="0"/>
              </a:spcBef>
              <a:spcAft>
                <a:spcPts val="0"/>
              </a:spcAft>
              <a:buSzPts val="1800"/>
              <a:buChar char="●"/>
            </a:pPr>
            <a:r>
              <a:rPr lang="en-GB">
                <a:uFill>
                  <a:noFill/>
                </a:uFill>
                <a:hlinkClick r:id="rId3"/>
              </a:rPr>
              <a:t>Tensorflow Addons</a:t>
            </a:r>
            <a:r>
              <a:rPr lang="en-GB"/>
              <a:t> &gt;= 0.10.0</a:t>
            </a:r>
            <a:endParaRPr/>
          </a:p>
          <a:p>
            <a:pPr indent="-342900" lvl="0" marL="457200" marR="0" rtl="0" algn="l">
              <a:lnSpc>
                <a:spcPct val="115000"/>
              </a:lnSpc>
              <a:spcBef>
                <a:spcPts val="0"/>
              </a:spcBef>
              <a:spcAft>
                <a:spcPts val="0"/>
              </a:spcAft>
              <a:buSzPts val="1800"/>
              <a:buChar char="●"/>
            </a:pPr>
            <a:r>
              <a:rPr lang="en-GB"/>
              <a:t>MySQL Workbench</a:t>
            </a:r>
            <a:endParaRPr/>
          </a:p>
          <a:p>
            <a:pPr indent="-342900" lvl="0" marL="457200" marR="0" rtl="0" algn="l">
              <a:lnSpc>
                <a:spcPct val="115000"/>
              </a:lnSpc>
              <a:spcBef>
                <a:spcPts val="0"/>
              </a:spcBef>
              <a:spcAft>
                <a:spcPts val="0"/>
              </a:spcAft>
              <a:buSzPts val="1800"/>
              <a:buChar char="●"/>
            </a:pPr>
            <a:r>
              <a:rPr lang="en-GB"/>
              <a:t>Pycharm</a:t>
            </a:r>
            <a:endParaRPr/>
          </a:p>
          <a:p>
            <a:pPr indent="-342900" lvl="0" marL="457200" marR="0" rtl="0" algn="l">
              <a:lnSpc>
                <a:spcPct val="115000"/>
              </a:lnSpc>
              <a:spcBef>
                <a:spcPts val="0"/>
              </a:spcBef>
              <a:spcAft>
                <a:spcPts val="0"/>
              </a:spcAft>
              <a:buSzPts val="1800"/>
              <a:buChar char="●"/>
            </a:pPr>
            <a:r>
              <a:rPr lang="en-GB"/>
              <a:t>Html</a:t>
            </a:r>
            <a:endParaRPr/>
          </a:p>
          <a:p>
            <a:pPr indent="-342900" lvl="0" marL="457200" marR="0" rtl="0" algn="l">
              <a:lnSpc>
                <a:spcPct val="115000"/>
              </a:lnSpc>
              <a:spcBef>
                <a:spcPts val="0"/>
              </a:spcBef>
              <a:spcAft>
                <a:spcPts val="0"/>
              </a:spcAft>
              <a:buSzPts val="1800"/>
              <a:buChar char="●"/>
            </a:pPr>
            <a:r>
              <a:rPr lang="en-GB"/>
              <a:t>Css</a:t>
            </a:r>
            <a:endParaRPr/>
          </a:p>
          <a:p>
            <a:pPr indent="0" lvl="0" marL="0" marR="0" rtl="0" algn="l">
              <a:lnSpc>
                <a:spcPct val="115000"/>
              </a:lnSpc>
              <a:spcBef>
                <a:spcPts val="1200"/>
              </a:spcBef>
              <a:spcAft>
                <a:spcPts val="1200"/>
              </a:spcAft>
              <a:buNone/>
            </a:pPr>
            <a:r>
              <a:t/>
            </a:r>
            <a:endParaRPr/>
          </a:p>
        </p:txBody>
      </p:sp>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Requirements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220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Libraries imported</a:t>
            </a:r>
            <a:endParaRPr/>
          </a:p>
        </p:txBody>
      </p:sp>
      <p:sp>
        <p:nvSpPr>
          <p:cNvPr id="178" name="Google Shape;178;p33"/>
          <p:cNvSpPr txBox="1"/>
          <p:nvPr>
            <p:ph idx="1" type="body"/>
          </p:nvPr>
        </p:nvSpPr>
        <p:spPr>
          <a:xfrm>
            <a:off x="352525" y="793225"/>
            <a:ext cx="8520600" cy="4166700"/>
          </a:xfrm>
          <a:prstGeom prst="rect">
            <a:avLst/>
          </a:prstGeom>
        </p:spPr>
        <p:txBody>
          <a:bodyPr anchorCtr="0" anchor="t" bIns="91425" lIns="91425" spcFirstLastPara="1" rIns="91425" wrap="square" tIns="91425">
            <a:noAutofit/>
          </a:bodyPr>
          <a:lstStyle/>
          <a:p>
            <a:pPr indent="-310515" lvl="0" marL="457200" rtl="0" algn="l">
              <a:lnSpc>
                <a:spcPct val="105000"/>
              </a:lnSpc>
              <a:spcBef>
                <a:spcPts val="0"/>
              </a:spcBef>
              <a:spcAft>
                <a:spcPts val="0"/>
              </a:spcAft>
              <a:buSzPts val="1290"/>
              <a:buAutoNum type="arabicPeriod"/>
            </a:pPr>
            <a:r>
              <a:rPr lang="en-GB" sz="1290"/>
              <a:t>from flask import Flask, render_template, redirect, session, url_for, request</a:t>
            </a:r>
            <a:endParaRPr sz="1290"/>
          </a:p>
          <a:p>
            <a:pPr indent="-310515" lvl="0" marL="457200" rtl="0" algn="l">
              <a:lnSpc>
                <a:spcPct val="105000"/>
              </a:lnSpc>
              <a:spcBef>
                <a:spcPts val="0"/>
              </a:spcBef>
              <a:spcAft>
                <a:spcPts val="0"/>
              </a:spcAft>
              <a:buSzPts val="1290"/>
              <a:buAutoNum type="arabicPeriod"/>
            </a:pPr>
            <a:r>
              <a:rPr lang="en-GB" sz="1290"/>
              <a:t>from flask_mysqldb import MySQL</a:t>
            </a:r>
            <a:endParaRPr sz="1290"/>
          </a:p>
          <a:p>
            <a:pPr indent="-310515" lvl="0" marL="457200" rtl="0" algn="l">
              <a:lnSpc>
                <a:spcPct val="105000"/>
              </a:lnSpc>
              <a:spcBef>
                <a:spcPts val="0"/>
              </a:spcBef>
              <a:spcAft>
                <a:spcPts val="0"/>
              </a:spcAft>
              <a:buSzPts val="1290"/>
              <a:buAutoNum type="arabicPeriod"/>
            </a:pPr>
            <a:r>
              <a:rPr lang="en-GB" sz="1290"/>
              <a:t>import MySQLdb</a:t>
            </a:r>
            <a:endParaRPr sz="1290"/>
          </a:p>
          <a:p>
            <a:pPr indent="-310515" lvl="0" marL="457200" rtl="0" algn="l">
              <a:lnSpc>
                <a:spcPct val="105000"/>
              </a:lnSpc>
              <a:spcBef>
                <a:spcPts val="0"/>
              </a:spcBef>
              <a:spcAft>
                <a:spcPts val="0"/>
              </a:spcAft>
              <a:buSzPts val="1290"/>
              <a:buAutoNum type="arabicPeriod"/>
            </a:pPr>
            <a:r>
              <a:rPr lang="en-GB" sz="1290"/>
              <a:t>import tensorflow as tf</a:t>
            </a:r>
            <a:endParaRPr sz="1290"/>
          </a:p>
          <a:p>
            <a:pPr indent="-310515" lvl="0" marL="457200" rtl="0" algn="l">
              <a:lnSpc>
                <a:spcPct val="105000"/>
              </a:lnSpc>
              <a:spcBef>
                <a:spcPts val="0"/>
              </a:spcBef>
              <a:spcAft>
                <a:spcPts val="0"/>
              </a:spcAft>
              <a:buSzPts val="1290"/>
              <a:buAutoNum type="arabicPeriod"/>
            </a:pPr>
            <a:r>
              <a:rPr lang="en-GB" sz="1290"/>
              <a:t>import yaml</a:t>
            </a:r>
            <a:endParaRPr sz="1290"/>
          </a:p>
          <a:p>
            <a:pPr indent="-310515" lvl="0" marL="457200" rtl="0" algn="l">
              <a:lnSpc>
                <a:spcPct val="105000"/>
              </a:lnSpc>
              <a:spcBef>
                <a:spcPts val="0"/>
              </a:spcBef>
              <a:spcAft>
                <a:spcPts val="0"/>
              </a:spcAft>
              <a:buSzPts val="1290"/>
              <a:buAutoNum type="arabicPeriod"/>
            </a:pPr>
            <a:r>
              <a:rPr lang="en-GB" sz="1290"/>
              <a:t>import numpy as np</a:t>
            </a:r>
            <a:endParaRPr sz="1290"/>
          </a:p>
          <a:p>
            <a:pPr indent="-310515" lvl="0" marL="457200" rtl="0" algn="l">
              <a:lnSpc>
                <a:spcPct val="105000"/>
              </a:lnSpc>
              <a:spcBef>
                <a:spcPts val="0"/>
              </a:spcBef>
              <a:spcAft>
                <a:spcPts val="0"/>
              </a:spcAft>
              <a:buSzPts val="1290"/>
              <a:buAutoNum type="arabicPeriod"/>
            </a:pPr>
            <a:r>
              <a:rPr lang="en-GB" sz="1290"/>
              <a:t>import matplotlib.pyplot as plt</a:t>
            </a:r>
            <a:endParaRPr sz="1290"/>
          </a:p>
          <a:p>
            <a:pPr indent="-310515" lvl="0" marL="457200" rtl="0" algn="l">
              <a:lnSpc>
                <a:spcPct val="105000"/>
              </a:lnSpc>
              <a:spcBef>
                <a:spcPts val="0"/>
              </a:spcBef>
              <a:spcAft>
                <a:spcPts val="0"/>
              </a:spcAft>
              <a:buSzPts val="1290"/>
              <a:buAutoNum type="arabicPeriod"/>
            </a:pPr>
            <a:r>
              <a:rPr lang="en-GB" sz="1290"/>
              <a:t>import soundfile as sf</a:t>
            </a:r>
            <a:endParaRPr sz="1290"/>
          </a:p>
          <a:p>
            <a:pPr indent="-310515" lvl="0" marL="457200" rtl="0" algn="l">
              <a:lnSpc>
                <a:spcPct val="105000"/>
              </a:lnSpc>
              <a:spcBef>
                <a:spcPts val="0"/>
              </a:spcBef>
              <a:spcAft>
                <a:spcPts val="0"/>
              </a:spcAft>
              <a:buSzPts val="1290"/>
              <a:buAutoNum type="arabicPeriod"/>
            </a:pPr>
            <a:r>
              <a:rPr lang="en-GB" sz="1290"/>
              <a:t>import IPython.display as ipd</a:t>
            </a:r>
            <a:endParaRPr sz="1290"/>
          </a:p>
          <a:p>
            <a:pPr indent="-310515" lvl="0" marL="457200" rtl="0" algn="l">
              <a:lnSpc>
                <a:spcPct val="105000"/>
              </a:lnSpc>
              <a:spcBef>
                <a:spcPts val="0"/>
              </a:spcBef>
              <a:spcAft>
                <a:spcPts val="0"/>
              </a:spcAft>
              <a:buSzPts val="1290"/>
              <a:buAutoNum type="arabicPeriod"/>
            </a:pPr>
            <a:r>
              <a:rPr lang="en-GB" sz="1290"/>
              <a:t>from tensorflow_tts.inference import TFAutoModel</a:t>
            </a:r>
            <a:endParaRPr sz="1290"/>
          </a:p>
          <a:p>
            <a:pPr indent="-310515" lvl="0" marL="457200" rtl="0" algn="l">
              <a:lnSpc>
                <a:spcPct val="105000"/>
              </a:lnSpc>
              <a:spcBef>
                <a:spcPts val="0"/>
              </a:spcBef>
              <a:spcAft>
                <a:spcPts val="0"/>
              </a:spcAft>
              <a:buSzPts val="1290"/>
              <a:buAutoNum type="arabicPeriod"/>
            </a:pPr>
            <a:r>
              <a:rPr lang="en-GB" sz="1290"/>
              <a:t>from tensorflow_tts.inference import AutoConfig</a:t>
            </a:r>
            <a:endParaRPr sz="1290"/>
          </a:p>
          <a:p>
            <a:pPr indent="-310515" lvl="0" marL="457200" rtl="0" algn="l">
              <a:lnSpc>
                <a:spcPct val="105000"/>
              </a:lnSpc>
              <a:spcBef>
                <a:spcPts val="0"/>
              </a:spcBef>
              <a:spcAft>
                <a:spcPts val="0"/>
              </a:spcAft>
              <a:buSzPts val="1290"/>
              <a:buAutoNum type="arabicPeriod"/>
            </a:pPr>
            <a:r>
              <a:rPr lang="en-GB" sz="1290"/>
              <a:t>from tensorflow_tts.inference import AutoProcessor</a:t>
            </a:r>
            <a:endParaRPr sz="1290"/>
          </a:p>
          <a:p>
            <a:pPr indent="-310515" lvl="0" marL="457200" rtl="0" algn="l">
              <a:lnSpc>
                <a:spcPct val="105000"/>
              </a:lnSpc>
              <a:spcBef>
                <a:spcPts val="0"/>
              </a:spcBef>
              <a:spcAft>
                <a:spcPts val="0"/>
              </a:spcAft>
              <a:buSzPts val="1290"/>
              <a:buAutoNum type="arabicPeriod"/>
            </a:pPr>
            <a:r>
              <a:rPr lang="en-GB" sz="1290"/>
              <a:t>from IPython.display import Audio</a:t>
            </a:r>
            <a:endParaRPr sz="1290"/>
          </a:p>
          <a:p>
            <a:pPr indent="-310515" lvl="0" marL="457200" rtl="0" algn="l">
              <a:lnSpc>
                <a:spcPct val="105000"/>
              </a:lnSpc>
              <a:spcBef>
                <a:spcPts val="0"/>
              </a:spcBef>
              <a:spcAft>
                <a:spcPts val="0"/>
              </a:spcAft>
              <a:buSzPts val="1290"/>
              <a:buAutoNum type="arabicPeriod"/>
            </a:pPr>
            <a:r>
              <a:rPr lang="en-GB" sz="1290"/>
              <a:t>from IPython.utils import io</a:t>
            </a:r>
            <a:endParaRPr sz="1290"/>
          </a:p>
          <a:p>
            <a:pPr indent="-310515" lvl="0" marL="457200" rtl="0" algn="l">
              <a:lnSpc>
                <a:spcPct val="105000"/>
              </a:lnSpc>
              <a:spcBef>
                <a:spcPts val="0"/>
              </a:spcBef>
              <a:spcAft>
                <a:spcPts val="0"/>
              </a:spcAft>
              <a:buSzPts val="1290"/>
              <a:buAutoNum type="arabicPeriod"/>
            </a:pPr>
            <a:r>
              <a:rPr lang="en-GB" sz="1290"/>
              <a:t>from IPython.display import display</a:t>
            </a:r>
            <a:endParaRPr sz="1290"/>
          </a:p>
          <a:p>
            <a:pPr indent="-310515" lvl="0" marL="457200" rtl="0" algn="l">
              <a:lnSpc>
                <a:spcPct val="105000"/>
              </a:lnSpc>
              <a:spcBef>
                <a:spcPts val="0"/>
              </a:spcBef>
              <a:spcAft>
                <a:spcPts val="0"/>
              </a:spcAft>
              <a:buSzPts val="1290"/>
              <a:buAutoNum type="arabicPeriod"/>
            </a:pPr>
            <a:r>
              <a:rPr lang="en-GB" sz="1290"/>
              <a:t>from synthesizer.inference import Synthesizer</a:t>
            </a:r>
            <a:endParaRPr sz="1290"/>
          </a:p>
          <a:p>
            <a:pPr indent="-310515" lvl="0" marL="457200" rtl="0" algn="l">
              <a:lnSpc>
                <a:spcPct val="105000"/>
              </a:lnSpc>
              <a:spcBef>
                <a:spcPts val="0"/>
              </a:spcBef>
              <a:spcAft>
                <a:spcPts val="0"/>
              </a:spcAft>
              <a:buSzPts val="1290"/>
              <a:buAutoNum type="arabicPeriod"/>
            </a:pPr>
            <a:r>
              <a:rPr lang="en-GB" sz="1290"/>
              <a:t>from encoder import inference as encoder</a:t>
            </a:r>
            <a:endParaRPr sz="1290"/>
          </a:p>
          <a:p>
            <a:pPr indent="-310515" lvl="0" marL="457200" rtl="0" algn="l">
              <a:lnSpc>
                <a:spcPct val="105000"/>
              </a:lnSpc>
              <a:spcBef>
                <a:spcPts val="0"/>
              </a:spcBef>
              <a:spcAft>
                <a:spcPts val="0"/>
              </a:spcAft>
              <a:buSzPts val="1290"/>
              <a:buAutoNum type="arabicPeriod"/>
            </a:pPr>
            <a:r>
              <a:rPr lang="en-GB" sz="1290"/>
              <a:t>from vocoder import inference as vocoder</a:t>
            </a:r>
            <a:endParaRPr sz="1290"/>
          </a:p>
          <a:p>
            <a:pPr indent="-310515" lvl="0" marL="457200" rtl="0" algn="l">
              <a:lnSpc>
                <a:spcPct val="105000"/>
              </a:lnSpc>
              <a:spcBef>
                <a:spcPts val="0"/>
              </a:spcBef>
              <a:spcAft>
                <a:spcPts val="0"/>
              </a:spcAft>
              <a:buSzPts val="1290"/>
              <a:buAutoNum type="arabicPeriod"/>
            </a:pPr>
            <a:r>
              <a:rPr lang="en-GB" sz="1290"/>
              <a:t>from pathlib import Path</a:t>
            </a:r>
            <a:endParaRPr sz="1290"/>
          </a:p>
          <a:p>
            <a:pPr indent="-310515" lvl="0" marL="457200" rtl="0" algn="l">
              <a:lnSpc>
                <a:spcPct val="105000"/>
              </a:lnSpc>
              <a:spcBef>
                <a:spcPts val="0"/>
              </a:spcBef>
              <a:spcAft>
                <a:spcPts val="0"/>
              </a:spcAft>
              <a:buSzPts val="1290"/>
              <a:buAutoNum type="arabicPeriod"/>
            </a:pPr>
            <a:r>
              <a:rPr lang="en-GB" sz="1290"/>
              <a:t>import librosa</a:t>
            </a:r>
            <a:endParaRPr sz="129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IPC</a:t>
            </a:r>
            <a:endParaRPr/>
          </a:p>
        </p:txBody>
      </p:sp>
      <p:sp>
        <p:nvSpPr>
          <p:cNvPr id="184" name="Google Shape;18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34"/>
          <p:cNvPicPr preferRelativeResize="0"/>
          <p:nvPr/>
        </p:nvPicPr>
        <p:blipFill>
          <a:blip r:embed="rId3">
            <a:alphaModFix/>
          </a:blip>
          <a:stretch>
            <a:fillRect/>
          </a:stretch>
        </p:blipFill>
        <p:spPr>
          <a:xfrm>
            <a:off x="311700" y="1152475"/>
            <a:ext cx="7961300" cy="3024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REFRENCES</a:t>
            </a:r>
            <a:endParaRPr/>
          </a:p>
        </p:txBody>
      </p:sp>
      <p:sp>
        <p:nvSpPr>
          <p:cNvPr id="191" name="Google Shape;191;p35"/>
          <p:cNvSpPr txBox="1"/>
          <p:nvPr>
            <p:ph idx="1" type="body"/>
          </p:nvPr>
        </p:nvSpPr>
        <p:spPr>
          <a:xfrm>
            <a:off x="224925" y="107812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GB"/>
              <a:t> </a:t>
            </a:r>
            <a:endParaRPr/>
          </a:p>
          <a:p>
            <a:pPr indent="0" lvl="0" marL="0" rtl="0" algn="l">
              <a:spcBef>
                <a:spcPts val="1200"/>
              </a:spcBef>
              <a:spcAft>
                <a:spcPts val="0"/>
              </a:spcAft>
              <a:buClr>
                <a:schemeClr val="dk1"/>
              </a:buClr>
              <a:buSzPct val="61111"/>
              <a:buFont typeface="Arial"/>
              <a:buNone/>
            </a:pPr>
            <a:r>
              <a:rPr lang="en-GB"/>
              <a:t> [1] 	J. Shen and R. Pang, "Natural tts synthesis by conditioning wavenet on mel spectrogram predictions," in (ICASSP):(pp. 4779-4783)IEEE, Canada, 2018</a:t>
            </a:r>
            <a:endParaRPr/>
          </a:p>
          <a:p>
            <a:pPr indent="0" lvl="0" marL="0" rtl="0" algn="l">
              <a:spcBef>
                <a:spcPts val="1200"/>
              </a:spcBef>
              <a:spcAft>
                <a:spcPts val="0"/>
              </a:spcAft>
              <a:buClr>
                <a:schemeClr val="dk1"/>
              </a:buClr>
              <a:buSzPct val="61111"/>
              <a:buFont typeface="Arial"/>
              <a:buNone/>
            </a:pPr>
            <a:r>
              <a:rPr lang="en-GB"/>
              <a:t>[2] 	K. Kumar, "MelGAN: Generative Adversarial Networks for," in arXiv preprint:1910.06711, Mila, 2019. </a:t>
            </a:r>
            <a:endParaRPr/>
          </a:p>
          <a:p>
            <a:pPr indent="0" lvl="0" marL="0" rtl="0" algn="l">
              <a:spcBef>
                <a:spcPts val="1200"/>
              </a:spcBef>
              <a:spcAft>
                <a:spcPts val="0"/>
              </a:spcAft>
              <a:buClr>
                <a:schemeClr val="dk1"/>
              </a:buClr>
              <a:buSzPct val="61111"/>
              <a:buFont typeface="Arial"/>
              <a:buNone/>
            </a:pPr>
            <a:r>
              <a:rPr lang="en-GB"/>
              <a:t>[3] 	G. Yang, "Multi-band MelGAN: Faster Waveform Generation for High-Quality Text-to-Speech," in IEEE: Spoken Language Technology Workshop (SLT), China, 2020. </a:t>
            </a:r>
            <a:endParaRPr/>
          </a:p>
          <a:p>
            <a:pPr indent="0" lvl="0" marL="0" rtl="0" algn="l">
              <a:spcBef>
                <a:spcPts val="1200"/>
              </a:spcBef>
              <a:spcAft>
                <a:spcPts val="0"/>
              </a:spcAft>
              <a:buClr>
                <a:schemeClr val="dk1"/>
              </a:buClr>
              <a:buSzPct val="61111"/>
              <a:buFont typeface="Arial"/>
              <a:buNone/>
            </a:pPr>
            <a:r>
              <a:rPr lang="en-GB"/>
              <a:t>[4] 	Y. Ren, "FastSpeech: Fast, Robust and Controllable," in arXiv preprint:1905.09263, China, 2019. </a:t>
            </a:r>
            <a:endParaRPr/>
          </a:p>
          <a:p>
            <a:pPr indent="0" lvl="0" marL="0" rtl="0" algn="l">
              <a:spcBef>
                <a:spcPts val="1200"/>
              </a:spcBef>
              <a:spcAft>
                <a:spcPts val="0"/>
              </a:spcAft>
              <a:buClr>
                <a:schemeClr val="dk1"/>
              </a:buClr>
              <a:buSzPct val="61111"/>
              <a:buFont typeface="Arial"/>
              <a:buNone/>
            </a:pPr>
            <a:r>
              <a:rPr lang="en-GB"/>
              <a:t>[5] 	Y. Ren, "FastSpeech 2: Fast and High-Quality End-to-End Text to Speech," in arXiv preprint:2006.04558, China, 2020.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422325"/>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OBJECTIVE</a:t>
            </a:r>
            <a:endParaRPr/>
          </a:p>
        </p:txBody>
      </p:sp>
      <p:sp>
        <p:nvSpPr>
          <p:cNvPr id="67" name="Google Shape;67;p15"/>
          <p:cNvSpPr txBox="1"/>
          <p:nvPr>
            <p:ph idx="1" type="subTitle"/>
          </p:nvPr>
        </p:nvSpPr>
        <p:spPr>
          <a:xfrm>
            <a:off x="311700" y="1214925"/>
            <a:ext cx="8520600" cy="3779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050">
                <a:solidFill>
                  <a:schemeClr val="dk1"/>
                </a:solidFill>
              </a:rPr>
              <a:t>Main objectives:</a:t>
            </a:r>
            <a:endParaRPr b="1" sz="2050">
              <a:solidFill>
                <a:schemeClr val="dk1"/>
              </a:solidFill>
            </a:endParaRPr>
          </a:p>
          <a:p>
            <a:pPr indent="0" lvl="0" marL="0" rtl="0" algn="l">
              <a:lnSpc>
                <a:spcPct val="115000"/>
              </a:lnSpc>
              <a:spcBef>
                <a:spcPts val="0"/>
              </a:spcBef>
              <a:spcAft>
                <a:spcPts val="0"/>
              </a:spcAft>
              <a:buNone/>
            </a:pPr>
            <a:r>
              <a:t/>
            </a:r>
            <a:endParaRPr b="1" sz="1600">
              <a:solidFill>
                <a:schemeClr val="dk1"/>
              </a:solidFill>
            </a:endParaRPr>
          </a:p>
          <a:p>
            <a:pPr indent="-355600" lvl="0" marL="457200" rtl="0" algn="l">
              <a:spcBef>
                <a:spcPts val="0"/>
              </a:spcBef>
              <a:spcAft>
                <a:spcPts val="0"/>
              </a:spcAft>
              <a:buClr>
                <a:schemeClr val="dk1"/>
              </a:buClr>
              <a:buSzPts val="2000"/>
              <a:buChar char="●"/>
            </a:pPr>
            <a:r>
              <a:rPr lang="en-GB" sz="2000">
                <a:solidFill>
                  <a:schemeClr val="dk1"/>
                </a:solidFill>
              </a:rPr>
              <a:t>Text to speech using different mel models and vocoders</a:t>
            </a:r>
            <a:endParaRPr sz="2000">
              <a:solidFill>
                <a:schemeClr val="dk1"/>
              </a:solidFill>
            </a:endParaRPr>
          </a:p>
          <a:p>
            <a:pPr indent="-355600" lvl="0" marL="457200" rtl="0" algn="l">
              <a:spcBef>
                <a:spcPts val="0"/>
              </a:spcBef>
              <a:spcAft>
                <a:spcPts val="0"/>
              </a:spcAft>
              <a:buClr>
                <a:schemeClr val="dk1"/>
              </a:buClr>
              <a:buSzPts val="2000"/>
              <a:buChar char="●"/>
            </a:pPr>
            <a:r>
              <a:rPr lang="en-GB" sz="2000">
                <a:solidFill>
                  <a:schemeClr val="dk1"/>
                </a:solidFill>
              </a:rPr>
              <a:t>Web Application connected with a database to display and save outputs properly</a:t>
            </a:r>
            <a:endParaRPr sz="2000">
              <a:solidFill>
                <a:schemeClr val="dk1"/>
              </a:solidFill>
            </a:endParaRPr>
          </a:p>
          <a:p>
            <a:pPr indent="-355600" lvl="0" marL="457200" rtl="0" algn="l">
              <a:spcBef>
                <a:spcPts val="0"/>
              </a:spcBef>
              <a:spcAft>
                <a:spcPts val="0"/>
              </a:spcAft>
              <a:buClr>
                <a:schemeClr val="dk1"/>
              </a:buClr>
              <a:buSzPts val="2000"/>
              <a:buChar char="●"/>
            </a:pPr>
            <a:r>
              <a:rPr lang="en-GB" sz="2000">
                <a:solidFill>
                  <a:schemeClr val="dk1"/>
                </a:solidFill>
              </a:rPr>
              <a:t>Real time voice cloning</a:t>
            </a:r>
            <a:endParaRPr sz="20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Tacotron 2</a:t>
            </a:r>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sz="1600" u="sng">
                <a:solidFill>
                  <a:schemeClr val="hlink"/>
                </a:solidFill>
                <a:highlight>
                  <a:srgbClr val="FFFFFF"/>
                </a:highlight>
                <a:latin typeface="Georgia"/>
                <a:ea typeface="Georgia"/>
                <a:cs typeface="Georgia"/>
                <a:sym typeface="Georgia"/>
                <a:hlinkClick r:id="rId3"/>
              </a:rPr>
              <a:t>Tacotron</a:t>
            </a:r>
            <a:r>
              <a:rPr lang="en-GB" sz="1600">
                <a:solidFill>
                  <a:srgbClr val="292929"/>
                </a:solidFill>
                <a:highlight>
                  <a:srgbClr val="FFFFFF"/>
                </a:highlight>
                <a:latin typeface="Georgia"/>
                <a:ea typeface="Georgia"/>
                <a:cs typeface="Georgia"/>
                <a:sym typeface="Georgia"/>
              </a:rPr>
              <a:t> is an AI-powered speech synthesis system that can convert text to speech. Tacotron 2’s neural network architecture synthesises speech directly from text. It functions based on the combination of convolutional neural network (CNN) and recurrent neural network (RNN).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311700" y="50600"/>
            <a:ext cx="7638276" cy="4795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fastspeech</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t>Fastspeech is </a:t>
            </a:r>
            <a:r>
              <a:rPr lang="en-GB"/>
              <a:t>a novel feed-forward network based on Transformer to generate mel-spectrogram in parallel for TTS. Specifically, we extract attention alignments from an encoder-decoder based teacher model for phoneme duration prediction, which is used by a length regulator to expand the source phoneme sequence to match the length of the target mel-spectrogram sequence for parallel mel-spectrogram generation.</a:t>
            </a:r>
            <a:endParaRPr/>
          </a:p>
          <a:p>
            <a:pPr indent="0" lvl="0" marL="0" rtl="0" algn="just">
              <a:spcBef>
                <a:spcPts val="1200"/>
              </a:spcBef>
              <a:spcAft>
                <a:spcPts val="1200"/>
              </a:spcAft>
              <a:buNone/>
            </a:pPr>
            <a:r>
              <a:rPr lang="en-GB"/>
              <a:t>Fastspeech is fast ,robust and controllable.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152400" y="152400"/>
            <a:ext cx="8602132"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fastspeech2</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t>FastSpeech 2  is the first attempt to directly generate waveform from phoneme sequence fully in parallel, instead of linguistic features or mel-spectrograms. The output linear layer in the decoder converts the hidden states into 80-dimensional mel-spectrograms and our model is optimized with mean absolute error (MAE).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GAN - Generative adversarial networks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t>A generative adversarial network is a class of machine learning frameworks.</a:t>
            </a:r>
            <a:endParaRPr/>
          </a:p>
          <a:p>
            <a:pPr indent="0" lvl="0" marL="0" rtl="0" algn="just">
              <a:spcBef>
                <a:spcPts val="1200"/>
              </a:spcBef>
              <a:spcAft>
                <a:spcPts val="0"/>
              </a:spcAft>
              <a:buNone/>
            </a:pPr>
            <a:r>
              <a:rPr lang="en-GB"/>
              <a:t>Generative adversarial networks (GANs) are algorithmic architectures that use two neural networks, pitting one against the other (thus the “adversarial”) in order to generate new, synthetic instances of data that can pass for real data. They are used widely in image generation, video generation and voice generation</a:t>
            </a:r>
            <a:endParaRPr/>
          </a:p>
          <a:p>
            <a:pPr indent="0" lvl="0" marL="0" rtl="0" algn="just">
              <a:spcBef>
                <a:spcPts val="1200"/>
              </a:spcBef>
              <a:spcAft>
                <a:spcPts val="1200"/>
              </a:spcAft>
              <a:buNone/>
            </a:pPr>
            <a:r>
              <a:rPr lang="en-GB"/>
              <a:t>Recently, GAN vocoders have seen rapid progress in speech synthesis, starting to outperform autoregressive models in perceptual quality with much higher generation speed. However, autoregressive vocoders are still the common choice for neural generation of speech signals coded at very low bit rates.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