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6"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2f047b671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2f047b671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2f047b67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2f047b67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2f047b671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2f047b67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2f047b67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2f047b67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2f047b67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2f047b67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2f047b67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2f047b67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2f047b67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2f047b67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2f047b671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2f047b671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2f047b671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2f047b671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2f047b671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2f047b671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2f047b6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2f047b6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2f047b67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2f047b67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2f047b671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2f047b671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2f047b6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2f047b6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2f047b67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2f047b67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2f047b671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2f047b671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2f047b67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2f047b67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2f047b671_2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2f047b671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2f047b67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2f047b67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f047b67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f047b67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Internet" TargetMode="External"/><Relationship Id="rId3" Type="http://schemas.openxmlformats.org/officeDocument/2006/relationships/hyperlink" Target="https://en.wikipedia.org/wiki/Interactive_Connectivity_Establishment" TargetMode="External"/><Relationship Id="rId7" Type="http://schemas.openxmlformats.org/officeDocument/2006/relationships/hyperlink" Target="https://en.wikipedia.org/wiki/User_Datagram_Protoco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en.wikipedia.org/wiki/Internet_Protocol" TargetMode="External"/><Relationship Id="rId5" Type="http://schemas.openxmlformats.org/officeDocument/2006/relationships/hyperlink" Target="https://en.wikipedia.org/wiki/WebRTC" TargetMode="External"/><Relationship Id="rId4" Type="http://schemas.openxmlformats.org/officeDocument/2006/relationships/hyperlink" Target="https://en.wikipedia.org/wiki/Session_Initiation_Protocol" TargetMode="External"/><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955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Video Conferencing Application</a:t>
            </a:r>
            <a:endParaRPr dirty="0"/>
          </a:p>
        </p:txBody>
      </p:sp>
      <p:sp>
        <p:nvSpPr>
          <p:cNvPr id="55" name="Google Shape;55;p13"/>
          <p:cNvSpPr txBox="1">
            <a:spLocks noGrp="1"/>
          </p:cNvSpPr>
          <p:nvPr>
            <p:ph type="subTitle" idx="1"/>
          </p:nvPr>
        </p:nvSpPr>
        <p:spPr>
          <a:xfrm>
            <a:off x="4949600" y="3456650"/>
            <a:ext cx="4041300" cy="1441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523"/>
              <a:buFont typeface="Arial"/>
              <a:buNone/>
            </a:pPr>
            <a:r>
              <a:rPr lang="en-GB" sz="1665" dirty="0"/>
              <a:t>Presentation By:-</a:t>
            </a:r>
            <a:endParaRPr sz="1665" dirty="0"/>
          </a:p>
          <a:p>
            <a:pPr marL="0" lvl="0" indent="0" algn="l" rtl="0">
              <a:lnSpc>
                <a:spcPct val="105000"/>
              </a:lnSpc>
              <a:spcBef>
                <a:spcPts val="0"/>
              </a:spcBef>
              <a:spcAft>
                <a:spcPts val="0"/>
              </a:spcAft>
              <a:buClr>
                <a:schemeClr val="dk1"/>
              </a:buClr>
              <a:buSzPts val="523"/>
              <a:buFont typeface="Arial"/>
              <a:buNone/>
            </a:pPr>
            <a:r>
              <a:rPr lang="en-GB" sz="1665" dirty="0"/>
              <a:t>Dhairya Kumar Sharma (500067932)</a:t>
            </a:r>
            <a:endParaRPr sz="1665" dirty="0"/>
          </a:p>
          <a:p>
            <a:pPr marL="0" lvl="0" indent="0" algn="l" rtl="0">
              <a:lnSpc>
                <a:spcPct val="105000"/>
              </a:lnSpc>
              <a:spcBef>
                <a:spcPts val="0"/>
              </a:spcBef>
              <a:spcAft>
                <a:spcPts val="0"/>
              </a:spcAft>
              <a:buClr>
                <a:schemeClr val="dk1"/>
              </a:buClr>
              <a:buSzPts val="523"/>
              <a:buFont typeface="Arial"/>
              <a:buNone/>
            </a:pPr>
            <a:r>
              <a:rPr lang="en-GB" sz="1665" dirty="0"/>
              <a:t>Muskan Sawa (500067886)</a:t>
            </a:r>
            <a:endParaRPr sz="1665" dirty="0"/>
          </a:p>
          <a:p>
            <a:pPr marL="0" lvl="0" indent="0" algn="l" rtl="0">
              <a:lnSpc>
                <a:spcPct val="105000"/>
              </a:lnSpc>
              <a:spcBef>
                <a:spcPts val="0"/>
              </a:spcBef>
              <a:spcAft>
                <a:spcPts val="0"/>
              </a:spcAft>
              <a:buClr>
                <a:schemeClr val="dk1"/>
              </a:buClr>
              <a:buSzPts val="523"/>
              <a:buFont typeface="Arial"/>
              <a:buNone/>
            </a:pPr>
            <a:r>
              <a:rPr lang="en-GB" sz="1665" dirty="0"/>
              <a:t>Under The Guidance Of :- </a:t>
            </a:r>
            <a:endParaRPr sz="1665" dirty="0"/>
          </a:p>
          <a:p>
            <a:pPr marL="0" lvl="0" indent="0" algn="l" rtl="0">
              <a:lnSpc>
                <a:spcPct val="90000"/>
              </a:lnSpc>
              <a:spcBef>
                <a:spcPts val="0"/>
              </a:spcBef>
              <a:spcAft>
                <a:spcPts val="0"/>
              </a:spcAft>
              <a:buSzPts val="523"/>
              <a:buNone/>
            </a:pPr>
            <a:r>
              <a:rPr lang="en-GB" sz="1665" dirty="0"/>
              <a:t>Dr. Ravi Tomar [Assistant Professor(SG)]</a:t>
            </a:r>
            <a:endParaRPr sz="2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11" name="Google Shape;111;p22"/>
          <p:cNvPicPr preferRelativeResize="0"/>
          <p:nvPr/>
        </p:nvPicPr>
        <p:blipFill>
          <a:blip r:embed="rId3">
            <a:alphaModFix/>
          </a:blip>
          <a:stretch>
            <a:fillRect/>
          </a:stretch>
        </p:blipFill>
        <p:spPr>
          <a:xfrm>
            <a:off x="145513" y="84650"/>
            <a:ext cx="8852976" cy="485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NAT</a:t>
            </a:r>
            <a:endParaRPr dirty="0"/>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dirty="0"/>
              <a:t>Network Address Translation-Traversal (NAT-T) is a method for getting around IP address translation issues encountered when data protected by IPsec passes through a NAT device for address translation. Any changes to the IP addressing, which is the function of NAT, causes IKE to discard packets. After detecting one or more NAT devices along the Datapath during Phase 1 exchanges, NAT-T adds a layer of User Datagram Protocol (UDP) encapsulation to IPsec packets so they are not discarded after address translation. NAT-T encapsulates both IKE and ESP traffic within UDP with port 4500 used as both the source and destination port. Because NAT devices age out stale UDP translations, keepalive messages are required between the peers.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How it would look like without NAT</a:t>
            </a:r>
            <a:endParaRPr dirty="0"/>
          </a:p>
        </p:txBody>
      </p:sp>
      <p:pic>
        <p:nvPicPr>
          <p:cNvPr id="123" name="Google Shape;123;p24"/>
          <p:cNvPicPr preferRelativeResize="0"/>
          <p:nvPr/>
        </p:nvPicPr>
        <p:blipFill>
          <a:blip r:embed="rId3">
            <a:alphaModFix/>
          </a:blip>
          <a:stretch>
            <a:fillRect/>
          </a:stretch>
        </p:blipFill>
        <p:spPr>
          <a:xfrm>
            <a:off x="436150" y="1900588"/>
            <a:ext cx="7905750" cy="185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Signalling</a:t>
            </a:r>
            <a:endParaRPr dirty="0"/>
          </a:p>
        </p:txBody>
      </p:sp>
      <p:sp>
        <p:nvSpPr>
          <p:cNvPr id="129" name="Google Shape;129;p25"/>
          <p:cNvSpPr txBox="1">
            <a:spLocks noGrp="1"/>
          </p:cNvSpPr>
          <p:nvPr>
            <p:ph type="body" idx="1"/>
          </p:nvPr>
        </p:nvSpPr>
        <p:spPr>
          <a:xfrm>
            <a:off x="311700" y="1152475"/>
            <a:ext cx="4004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WebRTC enables peer-to-peer communication, but it still needs servers so that clients can exchange metadata to coordinate communication through a process called signalling, and to cope with network address translators (NATs) and firewalls.</a:t>
            </a:r>
            <a:endParaRPr dirty="0"/>
          </a:p>
        </p:txBody>
      </p:sp>
      <p:pic>
        <p:nvPicPr>
          <p:cNvPr id="130" name="Google Shape;130;p25"/>
          <p:cNvPicPr preferRelativeResize="0"/>
          <p:nvPr/>
        </p:nvPicPr>
        <p:blipFill>
          <a:blip r:embed="rId3">
            <a:alphaModFix/>
          </a:blip>
          <a:stretch>
            <a:fillRect/>
          </a:stretch>
        </p:blipFill>
        <p:spPr>
          <a:xfrm>
            <a:off x="4572000" y="934725"/>
            <a:ext cx="4122424" cy="401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body" idx="1"/>
          </p:nvPr>
        </p:nvSpPr>
        <p:spPr>
          <a:xfrm>
            <a:off x="311700" y="290500"/>
            <a:ext cx="3769200" cy="4278300"/>
          </a:xfrm>
          <a:prstGeom prst="rect">
            <a:avLst/>
          </a:prstGeom>
        </p:spPr>
        <p:txBody>
          <a:bodyPr spcFirstLastPara="1" wrap="square" lIns="91425" tIns="91425" rIns="91425" bIns="91425" anchor="t" anchorCtr="0">
            <a:normAutofit/>
          </a:bodyPr>
          <a:lstStyle/>
          <a:p>
            <a:pPr marL="0" lvl="0" indent="0" algn="l" rtl="0">
              <a:spcBef>
                <a:spcPts val="500"/>
              </a:spcBef>
              <a:spcAft>
                <a:spcPts val="0"/>
              </a:spcAft>
              <a:buClr>
                <a:schemeClr val="dk1"/>
              </a:buClr>
              <a:buSzPts val="1100"/>
              <a:buFont typeface="Arial"/>
              <a:buNone/>
            </a:pPr>
            <a:r>
              <a:rPr lang="en-GB" sz="1300" dirty="0">
                <a:solidFill>
                  <a:srgbClr val="555555"/>
                </a:solidFill>
              </a:rPr>
              <a:t>Signalling is the process of coordinating communication. In order for a WebRTC app to set up a call, its clients need to exchange the following information:</a:t>
            </a:r>
            <a:endParaRPr sz="1300" dirty="0">
              <a:solidFill>
                <a:srgbClr val="555555"/>
              </a:solidFill>
            </a:endParaRPr>
          </a:p>
          <a:p>
            <a:pPr marL="457200" lvl="0" indent="-311150" algn="l" rtl="0">
              <a:spcBef>
                <a:spcPts val="2400"/>
              </a:spcBef>
              <a:spcAft>
                <a:spcPts val="0"/>
              </a:spcAft>
              <a:buClr>
                <a:srgbClr val="555555"/>
              </a:buClr>
              <a:buSzPts val="1300"/>
              <a:buChar char="●"/>
            </a:pPr>
            <a:r>
              <a:rPr lang="en-GB" sz="1300" dirty="0">
                <a:solidFill>
                  <a:srgbClr val="555555"/>
                </a:solidFill>
              </a:rPr>
              <a:t>Session-control messages used to open or close communication</a:t>
            </a:r>
            <a:endParaRPr sz="1300" dirty="0">
              <a:solidFill>
                <a:srgbClr val="555555"/>
              </a:solidFill>
            </a:endParaRPr>
          </a:p>
          <a:p>
            <a:pPr marL="457200" lvl="0" indent="-311150" algn="l" rtl="0">
              <a:spcBef>
                <a:spcPts val="0"/>
              </a:spcBef>
              <a:spcAft>
                <a:spcPts val="0"/>
              </a:spcAft>
              <a:buClr>
                <a:srgbClr val="555555"/>
              </a:buClr>
              <a:buSzPts val="1300"/>
              <a:buChar char="●"/>
            </a:pPr>
            <a:r>
              <a:rPr lang="en-GB" sz="1300" dirty="0">
                <a:solidFill>
                  <a:srgbClr val="555555"/>
                </a:solidFill>
              </a:rPr>
              <a:t>Error messages</a:t>
            </a:r>
            <a:endParaRPr sz="1300" dirty="0">
              <a:solidFill>
                <a:srgbClr val="555555"/>
              </a:solidFill>
            </a:endParaRPr>
          </a:p>
          <a:p>
            <a:pPr marL="457200" lvl="0" indent="-311150" algn="l" rtl="0">
              <a:spcBef>
                <a:spcPts val="0"/>
              </a:spcBef>
              <a:spcAft>
                <a:spcPts val="0"/>
              </a:spcAft>
              <a:buClr>
                <a:srgbClr val="555555"/>
              </a:buClr>
              <a:buSzPts val="1300"/>
              <a:buChar char="●"/>
            </a:pPr>
            <a:r>
              <a:rPr lang="en-GB" sz="1300" dirty="0">
                <a:solidFill>
                  <a:srgbClr val="555555"/>
                </a:solidFill>
              </a:rPr>
              <a:t>Media metadata, such as codecs, codec settings, bandwidth, and media types</a:t>
            </a:r>
            <a:endParaRPr sz="1300" dirty="0">
              <a:solidFill>
                <a:srgbClr val="555555"/>
              </a:solidFill>
            </a:endParaRPr>
          </a:p>
          <a:p>
            <a:pPr marL="457200" lvl="0" indent="-311150" algn="l" rtl="0">
              <a:spcBef>
                <a:spcPts val="0"/>
              </a:spcBef>
              <a:spcAft>
                <a:spcPts val="0"/>
              </a:spcAft>
              <a:buClr>
                <a:srgbClr val="555555"/>
              </a:buClr>
              <a:buSzPts val="1300"/>
              <a:buChar char="●"/>
            </a:pPr>
            <a:r>
              <a:rPr lang="en-GB" sz="1300" dirty="0">
                <a:solidFill>
                  <a:srgbClr val="555555"/>
                </a:solidFill>
              </a:rPr>
              <a:t>Key data used to establish secure connections</a:t>
            </a:r>
            <a:endParaRPr sz="1300" dirty="0">
              <a:solidFill>
                <a:srgbClr val="555555"/>
              </a:solidFill>
            </a:endParaRPr>
          </a:p>
          <a:p>
            <a:pPr marL="457200" lvl="0" indent="-311150" algn="l" rtl="0">
              <a:spcBef>
                <a:spcPts val="0"/>
              </a:spcBef>
              <a:spcAft>
                <a:spcPts val="0"/>
              </a:spcAft>
              <a:buClr>
                <a:srgbClr val="555555"/>
              </a:buClr>
              <a:buSzPts val="1300"/>
              <a:buChar char="●"/>
            </a:pPr>
            <a:r>
              <a:rPr lang="en-GB" sz="1300" dirty="0">
                <a:solidFill>
                  <a:srgbClr val="555555"/>
                </a:solidFill>
              </a:rPr>
              <a:t>Network data, such as a host's IP address and port as seen by the outside world</a:t>
            </a:r>
            <a:endParaRPr sz="1300" dirty="0">
              <a:solidFill>
                <a:srgbClr val="555555"/>
              </a:solidFill>
            </a:endParaRPr>
          </a:p>
          <a:p>
            <a:pPr marL="0" lvl="0" indent="0" algn="l" rtl="0">
              <a:spcBef>
                <a:spcPts val="2400"/>
              </a:spcBef>
              <a:spcAft>
                <a:spcPts val="1200"/>
              </a:spcAft>
              <a:buNone/>
            </a:pPr>
            <a:endParaRPr dirty="0"/>
          </a:p>
        </p:txBody>
      </p:sp>
      <p:pic>
        <p:nvPicPr>
          <p:cNvPr id="136" name="Google Shape;136;p26"/>
          <p:cNvPicPr preferRelativeResize="0"/>
          <p:nvPr/>
        </p:nvPicPr>
        <p:blipFill>
          <a:blip r:embed="rId3">
            <a:alphaModFix/>
          </a:blip>
          <a:stretch>
            <a:fillRect/>
          </a:stretch>
        </p:blipFill>
        <p:spPr>
          <a:xfrm>
            <a:off x="4175900" y="650175"/>
            <a:ext cx="4442449" cy="320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STUN</a:t>
            </a:r>
            <a:endParaRPr dirty="0"/>
          </a:p>
        </p:txBody>
      </p:sp>
      <p:sp>
        <p:nvSpPr>
          <p:cNvPr id="142" name="Google Shape;142;p27"/>
          <p:cNvSpPr txBox="1">
            <a:spLocks noGrp="1"/>
          </p:cNvSpPr>
          <p:nvPr>
            <p:ph type="body" idx="1"/>
          </p:nvPr>
        </p:nvSpPr>
        <p:spPr>
          <a:xfrm>
            <a:off x="311700" y="1152475"/>
            <a:ext cx="44793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dirty="0"/>
              <a:t>STUN is a tool used by other protocols, such as </a:t>
            </a:r>
            <a:r>
              <a:rPr lang="en-GB" dirty="0">
                <a:uFill>
                  <a:noFill/>
                </a:uFill>
                <a:hlinkClick r:id="rId3"/>
              </a:rPr>
              <a:t>Interactive Connectivity Establishment</a:t>
            </a:r>
            <a:r>
              <a:rPr lang="en-GB" dirty="0"/>
              <a:t> (ICE), the </a:t>
            </a:r>
            <a:r>
              <a:rPr lang="en-GB" dirty="0">
                <a:uFill>
                  <a:noFill/>
                </a:uFill>
                <a:hlinkClick r:id="rId4"/>
              </a:rPr>
              <a:t>Session Initiation Protocol</a:t>
            </a:r>
            <a:r>
              <a:rPr lang="en-GB" dirty="0"/>
              <a:t> (SIP), and </a:t>
            </a:r>
            <a:r>
              <a:rPr lang="en-GB" dirty="0">
                <a:uFill>
                  <a:noFill/>
                </a:uFill>
                <a:hlinkClick r:id="rId5"/>
              </a:rPr>
              <a:t>WebRTC</a:t>
            </a:r>
            <a:r>
              <a:rPr lang="en-GB" dirty="0"/>
              <a:t>. It provides a tool for hosts to discover the presence of a network address translator, and to discover the mapped, usually public, </a:t>
            </a:r>
            <a:r>
              <a:rPr lang="en-GB" dirty="0">
                <a:uFill>
                  <a:noFill/>
                </a:uFill>
                <a:hlinkClick r:id="rId6"/>
              </a:rPr>
              <a:t>Internet Protocol</a:t>
            </a:r>
            <a:r>
              <a:rPr lang="en-GB" dirty="0"/>
              <a:t> (IP) address and port number that the NAT has allocated for the application's </a:t>
            </a:r>
            <a:r>
              <a:rPr lang="en-GB" dirty="0">
                <a:uFill>
                  <a:noFill/>
                </a:uFill>
                <a:hlinkClick r:id="rId7"/>
              </a:rPr>
              <a:t>User Datagram Protocol</a:t>
            </a:r>
            <a:r>
              <a:rPr lang="en-GB" dirty="0"/>
              <a:t> (UDP) flows to remote hosts. The protocol requires assistance from a third-party network server (STUN server) located on the opposing (public) side of the NAT, usually the public </a:t>
            </a:r>
            <a:r>
              <a:rPr lang="en-GB" dirty="0">
                <a:uFill>
                  <a:noFill/>
                </a:uFill>
                <a:hlinkClick r:id="rId8"/>
              </a:rPr>
              <a:t>Internet</a:t>
            </a:r>
            <a:r>
              <a:rPr lang="en-GB" dirty="0"/>
              <a:t>.</a:t>
            </a:r>
            <a:endParaRPr dirty="0"/>
          </a:p>
        </p:txBody>
      </p:sp>
      <p:pic>
        <p:nvPicPr>
          <p:cNvPr id="143" name="Google Shape;143;p27"/>
          <p:cNvPicPr preferRelativeResize="0"/>
          <p:nvPr/>
        </p:nvPicPr>
        <p:blipFill>
          <a:blip r:embed="rId9">
            <a:alphaModFix/>
          </a:blip>
          <a:stretch>
            <a:fillRect/>
          </a:stretch>
        </p:blipFill>
        <p:spPr>
          <a:xfrm>
            <a:off x="4736900" y="988225"/>
            <a:ext cx="4095401" cy="374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2957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39285"/>
              <a:buFont typeface="Arial"/>
              <a:buNone/>
            </a:pPr>
            <a:r>
              <a:rPr lang="en-GB" dirty="0"/>
              <a:t>TURN</a:t>
            </a:r>
            <a:endParaRPr dirty="0"/>
          </a:p>
        </p:txBody>
      </p:sp>
      <p:sp>
        <p:nvSpPr>
          <p:cNvPr id="149" name="Google Shape;149;p28"/>
          <p:cNvSpPr txBox="1">
            <a:spLocks noGrp="1"/>
          </p:cNvSpPr>
          <p:nvPr>
            <p:ph type="body" idx="1"/>
          </p:nvPr>
        </p:nvSpPr>
        <p:spPr>
          <a:xfrm>
            <a:off x="426575" y="1152475"/>
            <a:ext cx="401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RTCPeerConnection tries to set up direct communication between peers over UDP. If that fails, RTCPeerConnection resorts to TCP. If that fails, TURN servers can be used as a fallback, relaying data between endpoints.</a:t>
            </a:r>
            <a:endParaRPr dirty="0"/>
          </a:p>
        </p:txBody>
      </p:sp>
      <p:pic>
        <p:nvPicPr>
          <p:cNvPr id="150" name="Google Shape;150;p28"/>
          <p:cNvPicPr preferRelativeResize="0"/>
          <p:nvPr/>
        </p:nvPicPr>
        <p:blipFill>
          <a:blip r:embed="rId3">
            <a:alphaModFix/>
          </a:blip>
          <a:stretch>
            <a:fillRect/>
          </a:stretch>
        </p:blipFill>
        <p:spPr>
          <a:xfrm>
            <a:off x="4437325" y="802525"/>
            <a:ext cx="4324526" cy="391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overview</a:t>
            </a:r>
            <a:endParaRPr dirty="0"/>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57" name="Google Shape;157;p29"/>
          <p:cNvPicPr preferRelativeResize="0"/>
          <p:nvPr/>
        </p:nvPicPr>
        <p:blipFill>
          <a:blip r:embed="rId3">
            <a:alphaModFix/>
          </a:blip>
          <a:stretch>
            <a:fillRect/>
          </a:stretch>
        </p:blipFill>
        <p:spPr>
          <a:xfrm>
            <a:off x="360400" y="1017725"/>
            <a:ext cx="7951051" cy="396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Progress up till now</a:t>
            </a:r>
            <a:endParaRPr dirty="0"/>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ts val="1100"/>
              <a:buFont typeface="Arial"/>
              <a:buNone/>
            </a:pPr>
            <a:r>
              <a:rPr lang="en-GB" sz="1400" dirty="0">
                <a:solidFill>
                  <a:srgbClr val="00000A"/>
                </a:solidFill>
                <a:latin typeface="Times New Roman"/>
                <a:ea typeface="Times New Roman"/>
                <a:cs typeface="Times New Roman"/>
                <a:sym typeface="Times New Roman"/>
              </a:rPr>
              <a:t> </a:t>
            </a:r>
            <a:endParaRPr dirty="0"/>
          </a:p>
        </p:txBody>
      </p:sp>
      <p:pic>
        <p:nvPicPr>
          <p:cNvPr id="3" name="Picture 2">
            <a:extLst>
              <a:ext uri="{FF2B5EF4-FFF2-40B4-BE49-F238E27FC236}">
                <a16:creationId xmlns:a16="http://schemas.microsoft.com/office/drawing/2014/main" id="{EAD96E3B-9D62-E771-8D9E-FB970494193B}"/>
              </a:ext>
            </a:extLst>
          </p:cNvPr>
          <p:cNvPicPr>
            <a:picLocks noChangeAspect="1"/>
          </p:cNvPicPr>
          <p:nvPr/>
        </p:nvPicPr>
        <p:blipFill>
          <a:blip r:embed="rId3"/>
          <a:stretch>
            <a:fillRect/>
          </a:stretch>
        </p:blipFill>
        <p:spPr>
          <a:xfrm>
            <a:off x="311700" y="1228628"/>
            <a:ext cx="7343553" cy="37465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FFD9-3EA5-A4CD-5741-15C660482C11}"/>
              </a:ext>
            </a:extLst>
          </p:cNvPr>
          <p:cNvSpPr>
            <a:spLocks noGrp="1"/>
          </p:cNvSpPr>
          <p:nvPr>
            <p:ph type="title"/>
          </p:nvPr>
        </p:nvSpPr>
        <p:spPr/>
        <p:txBody>
          <a:bodyPr>
            <a:normAutofit fontScale="90000"/>
          </a:bodyPr>
          <a:lstStyle/>
          <a:p>
            <a:endParaRPr lang="en-IN" dirty="0"/>
          </a:p>
        </p:txBody>
      </p:sp>
      <p:sp>
        <p:nvSpPr>
          <p:cNvPr id="3" name="Text Placeholder 2">
            <a:extLst>
              <a:ext uri="{FF2B5EF4-FFF2-40B4-BE49-F238E27FC236}">
                <a16:creationId xmlns:a16="http://schemas.microsoft.com/office/drawing/2014/main" id="{2392CEAB-5846-4F31-F922-0EB037519728}"/>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002B523E-DDDB-2E45-6B6B-121B480FEA8D}"/>
              </a:ext>
            </a:extLst>
          </p:cNvPr>
          <p:cNvPicPr>
            <a:picLocks noChangeAspect="1"/>
          </p:cNvPicPr>
          <p:nvPr/>
        </p:nvPicPr>
        <p:blipFill>
          <a:blip r:embed="rId2"/>
          <a:stretch>
            <a:fillRect/>
          </a:stretch>
        </p:blipFill>
        <p:spPr>
          <a:xfrm>
            <a:off x="155850" y="286129"/>
            <a:ext cx="8832300" cy="4282746"/>
          </a:xfrm>
          <a:prstGeom prst="rect">
            <a:avLst/>
          </a:prstGeom>
        </p:spPr>
      </p:pic>
    </p:spTree>
    <p:extLst>
      <p:ext uri="{BB962C8B-B14F-4D97-AF65-F5344CB8AC3E}">
        <p14:creationId xmlns:p14="http://schemas.microsoft.com/office/powerpoint/2010/main" val="154481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Introduction</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GB" dirty="0"/>
              <a:t>Video conferencing and online meetings have become a norm after 2020. Most of us prefer being at home and complete our projects while still being efficient in terms of work flow or just chat with our friends as if they were in front of us.</a:t>
            </a:r>
            <a:endParaRPr dirty="0"/>
          </a:p>
          <a:p>
            <a:pPr marL="0" lvl="0" indent="0" algn="just" rtl="0">
              <a:spcBef>
                <a:spcPts val="1200"/>
              </a:spcBef>
              <a:spcAft>
                <a:spcPts val="0"/>
              </a:spcAft>
              <a:buNone/>
            </a:pPr>
            <a:r>
              <a:rPr lang="en-GB" dirty="0"/>
              <a:t>Web apps like zoom , Meet , Teams got a major boost due to this .There are a lot of useful services they offer us like video and screen sharing, file sharing etc, some of the services are premium and generate a lot of revenue .</a:t>
            </a:r>
            <a:endParaRPr dirty="0"/>
          </a:p>
          <a:p>
            <a:pPr marL="0" lvl="0" indent="0" algn="just" rtl="0">
              <a:spcBef>
                <a:spcPts val="1200"/>
              </a:spcBef>
              <a:spcAft>
                <a:spcPts val="0"/>
              </a:spcAft>
              <a:buNone/>
            </a:pPr>
            <a:r>
              <a:rPr lang="en-GB" dirty="0"/>
              <a:t>WebRTC is the go to tool when it comes to real time audio/video transfer that most of these companies use.</a:t>
            </a:r>
            <a:endParaRPr dirty="0"/>
          </a:p>
          <a:p>
            <a:pPr marL="0" lvl="0" indent="0" algn="just" rtl="0">
              <a:spcBef>
                <a:spcPts val="1200"/>
              </a:spcBef>
              <a:spcAft>
                <a:spcPts val="0"/>
              </a:spcAft>
              <a:buNone/>
            </a:pPr>
            <a:r>
              <a:rPr lang="en-GB" b="1" dirty="0"/>
              <a:t>AIM: </a:t>
            </a:r>
            <a:r>
              <a:rPr lang="en-GB" dirty="0"/>
              <a:t>Our aim is to study the WebRTC architecture and implement its features to create an open source video conferencing platform.</a:t>
            </a:r>
            <a:endParaRPr dirty="0"/>
          </a:p>
          <a:p>
            <a:pPr marL="457200" lvl="0" indent="0" algn="l" rtl="0">
              <a:spcBef>
                <a:spcPts val="120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SWOT ANALYSIS</a:t>
            </a:r>
            <a:endParaRPr dirty="0"/>
          </a:p>
        </p:txBody>
      </p:sp>
      <p:sp>
        <p:nvSpPr>
          <p:cNvPr id="170" name="Google Shape;17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15000"/>
              </a:lnSpc>
              <a:spcBef>
                <a:spcPts val="0"/>
              </a:spcBef>
              <a:spcAft>
                <a:spcPts val="0"/>
              </a:spcAft>
              <a:buNone/>
            </a:pPr>
            <a:r>
              <a:rPr lang="en-GB" sz="2384" b="1" dirty="0"/>
              <a:t>STRENGTH</a:t>
            </a:r>
            <a:r>
              <a:rPr lang="en-GB" sz="2384" dirty="0"/>
              <a:t> : Open source code</a:t>
            </a:r>
            <a:endParaRPr sz="2384" dirty="0"/>
          </a:p>
          <a:p>
            <a:pPr marL="0" marR="0" lvl="0" indent="0" algn="l" rtl="0">
              <a:lnSpc>
                <a:spcPct val="115000"/>
              </a:lnSpc>
              <a:spcBef>
                <a:spcPts val="1200"/>
              </a:spcBef>
              <a:spcAft>
                <a:spcPts val="0"/>
              </a:spcAft>
              <a:buNone/>
            </a:pPr>
            <a:r>
              <a:rPr lang="en-GB" sz="2384" b="1" dirty="0"/>
              <a:t>WEAKNESS</a:t>
            </a:r>
            <a:r>
              <a:rPr lang="en-GB" sz="2384" dirty="0"/>
              <a:t>:  Still under development</a:t>
            </a:r>
            <a:endParaRPr sz="2384" dirty="0"/>
          </a:p>
          <a:p>
            <a:pPr marL="0" marR="0" lvl="0" indent="0" algn="l" rtl="0">
              <a:lnSpc>
                <a:spcPct val="115000"/>
              </a:lnSpc>
              <a:spcBef>
                <a:spcPts val="1200"/>
              </a:spcBef>
              <a:spcAft>
                <a:spcPts val="0"/>
              </a:spcAft>
              <a:buNone/>
            </a:pPr>
            <a:r>
              <a:rPr lang="en-GB" sz="2384" b="1" dirty="0"/>
              <a:t>OPPORTUNITIES:</a:t>
            </a:r>
            <a:r>
              <a:rPr lang="en-GB" sz="2384" dirty="0"/>
              <a:t>  small e-commerce website owner communicates with her online shoppers, or the way members of a web community like Reddit or Quora interact with one another.</a:t>
            </a:r>
            <a:endParaRPr sz="2384" dirty="0"/>
          </a:p>
          <a:p>
            <a:pPr marL="0" marR="0" lvl="0" indent="0" algn="l" rtl="0">
              <a:lnSpc>
                <a:spcPct val="115000"/>
              </a:lnSpc>
              <a:spcBef>
                <a:spcPts val="1200"/>
              </a:spcBef>
              <a:spcAft>
                <a:spcPts val="0"/>
              </a:spcAft>
              <a:buNone/>
            </a:pPr>
            <a:r>
              <a:rPr lang="en-GB" sz="2384" b="1" dirty="0"/>
              <a:t>THREATS</a:t>
            </a:r>
            <a:r>
              <a:rPr lang="en-GB" sz="2384" dirty="0"/>
              <a:t>: </a:t>
            </a:r>
            <a:endParaRPr sz="2384" dirty="0"/>
          </a:p>
          <a:p>
            <a:pPr marL="457200" marR="0" lvl="0" indent="-322264" algn="l" rtl="0">
              <a:lnSpc>
                <a:spcPct val="115000"/>
              </a:lnSpc>
              <a:spcBef>
                <a:spcPts val="1200"/>
              </a:spcBef>
              <a:spcAft>
                <a:spcPts val="0"/>
              </a:spcAft>
              <a:buClr>
                <a:srgbClr val="333333"/>
              </a:buClr>
              <a:buSzPct val="100000"/>
              <a:buChar char="●"/>
            </a:pPr>
            <a:r>
              <a:rPr lang="en-GB" sz="2360" dirty="0">
                <a:solidFill>
                  <a:srgbClr val="333333"/>
                </a:solidFill>
                <a:highlight>
                  <a:srgbClr val="FFFFFF"/>
                </a:highlight>
              </a:rPr>
              <a:t>Extract password using phishing techniques</a:t>
            </a:r>
            <a:endParaRPr sz="2360" dirty="0">
              <a:solidFill>
                <a:srgbClr val="333333"/>
              </a:solidFill>
              <a:highlight>
                <a:srgbClr val="FFFFFF"/>
              </a:highlight>
            </a:endParaRPr>
          </a:p>
          <a:p>
            <a:pPr marL="457200" marR="0" lvl="0" indent="-322264" algn="l" rtl="0">
              <a:lnSpc>
                <a:spcPct val="115000"/>
              </a:lnSpc>
              <a:spcBef>
                <a:spcPts val="0"/>
              </a:spcBef>
              <a:spcAft>
                <a:spcPts val="0"/>
              </a:spcAft>
              <a:buClr>
                <a:srgbClr val="333333"/>
              </a:buClr>
              <a:buSzPct val="100000"/>
              <a:buChar char="●"/>
            </a:pPr>
            <a:r>
              <a:rPr lang="en-GB" sz="2360" dirty="0">
                <a:solidFill>
                  <a:srgbClr val="333333"/>
                </a:solidFill>
                <a:highlight>
                  <a:srgbClr val="FFFFFF"/>
                </a:highlight>
              </a:rPr>
              <a:t>Send malicious code embedded within a text message to the victim</a:t>
            </a:r>
            <a:endParaRPr sz="2360" dirty="0">
              <a:solidFill>
                <a:srgbClr val="333333"/>
              </a:solidFill>
              <a:highlight>
                <a:srgbClr val="FFFFFF"/>
              </a:highlight>
            </a:endParaRPr>
          </a:p>
          <a:p>
            <a:pPr marL="457200" marR="0" lvl="0" indent="-322264" algn="l" rtl="0">
              <a:lnSpc>
                <a:spcPct val="115000"/>
              </a:lnSpc>
              <a:spcBef>
                <a:spcPts val="0"/>
              </a:spcBef>
              <a:spcAft>
                <a:spcPts val="0"/>
              </a:spcAft>
              <a:buClr>
                <a:srgbClr val="333333"/>
              </a:buClr>
              <a:buSzPct val="100000"/>
              <a:buChar char="●"/>
            </a:pPr>
            <a:r>
              <a:rPr lang="en-GB" sz="2360" dirty="0">
                <a:solidFill>
                  <a:srgbClr val="333333"/>
                </a:solidFill>
                <a:highlight>
                  <a:srgbClr val="FFFFFF"/>
                </a:highlight>
              </a:rPr>
              <a:t>Capture conversation data.</a:t>
            </a:r>
            <a:endParaRPr sz="2360" dirty="0">
              <a:solidFill>
                <a:srgbClr val="333333"/>
              </a:solidFill>
              <a:highlight>
                <a:srgbClr val="FFFFFF"/>
              </a:highlight>
            </a:endParaRPr>
          </a:p>
          <a:p>
            <a:pPr marL="457200" marR="0" lvl="0" indent="-322264" algn="l" rtl="0">
              <a:lnSpc>
                <a:spcPct val="115000"/>
              </a:lnSpc>
              <a:spcBef>
                <a:spcPts val="0"/>
              </a:spcBef>
              <a:spcAft>
                <a:spcPts val="0"/>
              </a:spcAft>
              <a:buClr>
                <a:srgbClr val="333333"/>
              </a:buClr>
              <a:buSzPct val="100000"/>
              <a:buChar char="●"/>
            </a:pPr>
            <a:r>
              <a:rPr lang="en-GB" sz="2360" dirty="0">
                <a:solidFill>
                  <a:srgbClr val="333333"/>
                </a:solidFill>
                <a:highlight>
                  <a:srgbClr val="FFFFFF"/>
                </a:highlight>
              </a:rPr>
              <a:t>Capture information about user during signalling phase</a:t>
            </a:r>
            <a:endParaRPr sz="2360" dirty="0">
              <a:solidFill>
                <a:srgbClr val="333333"/>
              </a:solidFill>
              <a:highlight>
                <a:srgbClr val="FFFFFF"/>
              </a:highlight>
            </a:endParaRPr>
          </a:p>
          <a:p>
            <a:pPr marL="0" marR="0" lvl="0" indent="0" algn="l" rtl="0">
              <a:lnSpc>
                <a:spcPct val="115000"/>
              </a:lnSpc>
              <a:spcBef>
                <a:spcPts val="1200"/>
              </a:spcBef>
              <a:spcAft>
                <a:spcPts val="0"/>
              </a:spcAft>
              <a:buNone/>
            </a:pPr>
            <a:endParaRPr dirty="0"/>
          </a:p>
          <a:p>
            <a:pPr marL="0" marR="0" lvl="0" indent="0" algn="l" rtl="0">
              <a:lnSpc>
                <a:spcPct val="115000"/>
              </a:lnSpc>
              <a:spcBef>
                <a:spcPts val="120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Areas of improvement</a:t>
            </a:r>
            <a:endParaRPr dirty="0"/>
          </a:p>
        </p:txBody>
      </p:sp>
      <p:sp>
        <p:nvSpPr>
          <p:cNvPr id="176" name="Google Shape;17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To grow the meeting size (adding up to 1000 users will need a new architecture)</a:t>
            </a:r>
          </a:p>
          <a:p>
            <a:pPr marL="457200" lvl="0" indent="-342900" algn="l" rtl="0">
              <a:spcBef>
                <a:spcPts val="0"/>
              </a:spcBef>
              <a:spcAft>
                <a:spcPts val="0"/>
              </a:spcAft>
              <a:buSzPts val="1800"/>
              <a:buAutoNum type="arabicPeriod"/>
            </a:pPr>
            <a:r>
              <a:rPr lang="en-GB" dirty="0"/>
              <a:t>Add file sharing feature in real time</a:t>
            </a:r>
            <a:endParaRPr dirty="0"/>
          </a:p>
          <a:p>
            <a:pPr marL="457200" lvl="0" indent="-342900" algn="l" rtl="0">
              <a:spcBef>
                <a:spcPts val="0"/>
              </a:spcBef>
              <a:spcAft>
                <a:spcPts val="0"/>
              </a:spcAft>
              <a:buSzPts val="1800"/>
              <a:buAutoNum type="arabicPeriod"/>
            </a:pPr>
            <a:r>
              <a:rPr lang="en-GB" dirty="0"/>
              <a:t>Additional tools like voice cancellation + video blur</a:t>
            </a:r>
            <a:endParaRPr dirty="0"/>
          </a:p>
          <a:p>
            <a:pPr marL="457200" lvl="0" indent="-342900" algn="l" rtl="0">
              <a:spcBef>
                <a:spcPts val="0"/>
              </a:spcBef>
              <a:spcAft>
                <a:spcPts val="0"/>
              </a:spcAft>
              <a:buSzPts val="1800"/>
              <a:buAutoNum type="arabicPeriod"/>
            </a:pPr>
            <a:r>
              <a:rPr lang="en-GB" dirty="0"/>
              <a:t>Improved user privacy and application security</a:t>
            </a:r>
            <a:endParaRPr dirty="0"/>
          </a:p>
          <a:p>
            <a:pPr marL="457200" lvl="0" indent="-342900" algn="l" rtl="0">
              <a:spcBef>
                <a:spcPts val="0"/>
              </a:spcBef>
              <a:spcAft>
                <a:spcPts val="0"/>
              </a:spcAft>
              <a:buSzPts val="1800"/>
              <a:buAutoNum type="arabicPeriod"/>
            </a:pPr>
            <a:r>
              <a:rPr lang="en-GB" dirty="0"/>
              <a:t>Make our own signalling server using XMPP server Ex: ejjaberd.</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3897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1400"/>
              </a:lnSpc>
              <a:spcBef>
                <a:spcPts val="0"/>
              </a:spcBef>
              <a:spcAft>
                <a:spcPts val="1200"/>
              </a:spcAft>
              <a:buClr>
                <a:schemeClr val="dk1"/>
              </a:buClr>
              <a:buSzPct val="52380"/>
              <a:buFont typeface="Arial"/>
              <a:buNone/>
            </a:pPr>
            <a:r>
              <a:rPr lang="en-GB" sz="2100" b="1" dirty="0">
                <a:highlight>
                  <a:srgbClr val="FFFFFF"/>
                </a:highlight>
              </a:rPr>
              <a:t>The Future of WebRTC</a:t>
            </a:r>
            <a:endParaRPr dirty="0"/>
          </a:p>
        </p:txBody>
      </p:sp>
      <p:sp>
        <p:nvSpPr>
          <p:cNvPr id="182" name="Google Shape;18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21400"/>
              </a:lnSpc>
              <a:spcBef>
                <a:spcPts val="0"/>
              </a:spcBef>
              <a:spcAft>
                <a:spcPts val="0"/>
              </a:spcAft>
              <a:buClr>
                <a:schemeClr val="dk1"/>
              </a:buClr>
              <a:buSzPts val="1100"/>
              <a:buFont typeface="Arial"/>
              <a:buNone/>
            </a:pPr>
            <a:endParaRPr sz="2100" b="1" dirty="0">
              <a:solidFill>
                <a:schemeClr val="dk1"/>
              </a:solidFill>
              <a:highlight>
                <a:srgbClr val="FFFFFF"/>
              </a:highlight>
            </a:endParaRPr>
          </a:p>
          <a:p>
            <a:pPr marL="0" lvl="0" indent="0" algn="just" rtl="0">
              <a:lnSpc>
                <a:spcPct val="166700"/>
              </a:lnSpc>
              <a:spcBef>
                <a:spcPts val="1200"/>
              </a:spcBef>
              <a:spcAft>
                <a:spcPts val="0"/>
              </a:spcAft>
              <a:buClr>
                <a:schemeClr val="dk1"/>
              </a:buClr>
              <a:buSzPts val="1100"/>
              <a:buFont typeface="Arial"/>
              <a:buNone/>
            </a:pPr>
            <a:r>
              <a:rPr lang="en-GB" sz="1600" dirty="0">
                <a:solidFill>
                  <a:schemeClr val="dk1"/>
                </a:solidFill>
                <a:highlight>
                  <a:srgbClr val="FFFFFF"/>
                </a:highlight>
              </a:rPr>
              <a:t>It isn’t difficult to imagine a world in which you click on a “Contact Us” link on a website and are then greeted with a representative on video asking how they can help out. Imagine that a user was performing their online banking and runs into an issue; with WebRTC, they could share their screen with one of the bank’s support agents and be walked-through in real-time towards a solution to their issue.</a:t>
            </a:r>
            <a:endParaRPr sz="1600" dirty="0">
              <a:solidFill>
                <a:schemeClr val="dk1"/>
              </a:solidFill>
              <a:highlight>
                <a:srgbClr val="FFFFFF"/>
              </a:highlight>
            </a:endParaRPr>
          </a:p>
          <a:p>
            <a:pPr marL="0" lvl="0" indent="0" algn="l" rtl="0">
              <a:spcBef>
                <a:spcPts val="18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Objective</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Facilitate Realtime audio/video communication on the web using a peer-to-peer protocol for creating an experience like augmented reality for better collaborative experience. </a:t>
            </a:r>
          </a:p>
          <a:p>
            <a:pPr marL="457200" lvl="0" indent="-342900" algn="l" rtl="0">
              <a:spcBef>
                <a:spcPts val="0"/>
              </a:spcBef>
              <a:spcAft>
                <a:spcPts val="0"/>
              </a:spcAft>
              <a:buSzPts val="1800"/>
              <a:buChar char="●"/>
            </a:pPr>
            <a:r>
              <a:rPr lang="en-GB" dirty="0"/>
              <a:t>Create a real time meeting room and share the invite over mail.</a:t>
            </a:r>
          </a:p>
          <a:p>
            <a:pPr marL="457200" lvl="0" indent="-342900" algn="l" rtl="0">
              <a:spcBef>
                <a:spcPts val="0"/>
              </a:spcBef>
              <a:spcAft>
                <a:spcPts val="0"/>
              </a:spcAft>
              <a:buSzPts val="1800"/>
              <a:buChar char="●"/>
            </a:pPr>
            <a:r>
              <a:rPr lang="en-GB" dirty="0"/>
              <a:t>Add call recording feature</a:t>
            </a:r>
          </a:p>
          <a:p>
            <a:pPr marL="457200" lvl="0" indent="-342900" algn="l" rtl="0">
              <a:spcBef>
                <a:spcPts val="0"/>
              </a:spcBef>
              <a:spcAft>
                <a:spcPts val="0"/>
              </a:spcAft>
              <a:buSzPts val="180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Methodology</a:t>
            </a:r>
            <a:endParaRPr dirty="0"/>
          </a:p>
        </p:txBody>
      </p:sp>
      <p:sp>
        <p:nvSpPr>
          <p:cNvPr id="73" name="Google Shape;73;p16"/>
          <p:cNvSpPr txBox="1">
            <a:spLocks noGrp="1"/>
          </p:cNvSpPr>
          <p:nvPr>
            <p:ph type="body" idx="1"/>
          </p:nvPr>
        </p:nvSpPr>
        <p:spPr>
          <a:xfrm>
            <a:off x="311700" y="1152475"/>
            <a:ext cx="8520600" cy="381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GB" dirty="0"/>
              <a:t>Create an RTCPeerConnection</a:t>
            </a:r>
            <a:endParaRPr dirty="0"/>
          </a:p>
          <a:p>
            <a:pPr marL="457200" lvl="0" indent="-342900" algn="l" rtl="0">
              <a:spcBef>
                <a:spcPts val="0"/>
              </a:spcBef>
              <a:spcAft>
                <a:spcPts val="0"/>
              </a:spcAft>
              <a:buSzPts val="1800"/>
              <a:buAutoNum type="arabicPeriod"/>
            </a:pPr>
            <a:r>
              <a:rPr lang="en-GB" dirty="0"/>
              <a:t>Call getUserMedia() to access webcam and microphone</a:t>
            </a:r>
            <a:endParaRPr dirty="0"/>
          </a:p>
          <a:p>
            <a:pPr marL="457200" lvl="0" indent="-342900" algn="l" rtl="0">
              <a:spcBef>
                <a:spcPts val="0"/>
              </a:spcBef>
              <a:spcAft>
                <a:spcPts val="0"/>
              </a:spcAft>
              <a:buSzPts val="1800"/>
              <a:buAutoNum type="arabicPeriod"/>
            </a:pPr>
            <a:r>
              <a:rPr lang="en-GB" dirty="0"/>
              <a:t>Add local stream by calling RTCPeerConnection.addStream()</a:t>
            </a:r>
            <a:endParaRPr dirty="0"/>
          </a:p>
          <a:p>
            <a:pPr marL="457200" lvl="0" indent="-342900" algn="l" rtl="0">
              <a:spcBef>
                <a:spcPts val="0"/>
              </a:spcBef>
              <a:spcAft>
                <a:spcPts val="0"/>
              </a:spcAft>
              <a:buSzPts val="1800"/>
              <a:buAutoNum type="arabicPeriod"/>
            </a:pPr>
            <a:r>
              <a:rPr lang="en-GB" dirty="0"/>
              <a:t>Create an SDP offer by calling RTCPeerConnection.createOffer()</a:t>
            </a:r>
            <a:endParaRPr dirty="0"/>
          </a:p>
          <a:p>
            <a:pPr marL="457200" lvl="0" indent="-342900" algn="l" rtl="0">
              <a:spcBef>
                <a:spcPts val="0"/>
              </a:spcBef>
              <a:spcAft>
                <a:spcPts val="0"/>
              </a:spcAft>
              <a:buSzPts val="1800"/>
              <a:buAutoNum type="arabicPeriod"/>
            </a:pPr>
            <a:r>
              <a:rPr lang="en-GB" dirty="0"/>
              <a:t>Set description of User A’s end of the call by calling RTCPeerConnection.setLocalDescription()</a:t>
            </a:r>
            <a:endParaRPr dirty="0"/>
          </a:p>
          <a:p>
            <a:pPr marL="457200" lvl="0" indent="-342900" algn="l" rtl="0">
              <a:spcBef>
                <a:spcPts val="0"/>
              </a:spcBef>
              <a:spcAft>
                <a:spcPts val="0"/>
              </a:spcAft>
              <a:buSzPts val="1800"/>
              <a:buAutoNum type="arabicPeriod"/>
            </a:pPr>
            <a:r>
              <a:rPr lang="en-GB" dirty="0"/>
              <a:t>Send the offer through the signalling server to User B in a message type “video-offer”</a:t>
            </a:r>
            <a:endParaRPr dirty="0"/>
          </a:p>
          <a:p>
            <a:pPr marL="457200" lvl="0" indent="-342900" algn="l" rtl="0">
              <a:spcBef>
                <a:spcPts val="0"/>
              </a:spcBef>
              <a:spcAft>
                <a:spcPts val="0"/>
              </a:spcAft>
              <a:buSzPts val="1800"/>
              <a:buAutoNum type="arabicPeriod"/>
            </a:pPr>
            <a:r>
              <a:rPr lang="en-GB" dirty="0"/>
              <a:t>Create an RTCSessionDescription using received SDP answer</a:t>
            </a:r>
            <a:endParaRPr dirty="0"/>
          </a:p>
          <a:p>
            <a:pPr marL="457200" lvl="0" indent="-342900" algn="l" rtl="0">
              <a:spcBef>
                <a:spcPts val="0"/>
              </a:spcBef>
              <a:spcAft>
                <a:spcPts val="0"/>
              </a:spcAft>
              <a:buSzPts val="1800"/>
              <a:buAutoNum type="arabicPeriod"/>
            </a:pPr>
            <a:r>
              <a:rPr lang="en-GB" dirty="0"/>
              <a:t>Pass the session description to RTCPeerConnection.setRemoteDescription() to configure User A’s WebRTC layer to know how User B’s end of connection is configured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80" name="Google Shape;80;p17"/>
          <p:cNvPicPr preferRelativeResize="0"/>
          <p:nvPr/>
        </p:nvPicPr>
        <p:blipFill>
          <a:blip r:embed="rId3">
            <a:alphaModFix/>
          </a:blip>
          <a:stretch>
            <a:fillRect/>
          </a:stretch>
        </p:blipFill>
        <p:spPr>
          <a:xfrm>
            <a:off x="71438" y="423863"/>
            <a:ext cx="9001125" cy="42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UDP vs TCP</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AutoNum type="arabicPeriod"/>
            </a:pPr>
            <a:r>
              <a:rPr lang="en-GB" dirty="0"/>
              <a:t>TCP is a connection-oriented protocol, whereas UDP is a connectionless protocol.</a:t>
            </a:r>
            <a:endParaRPr dirty="0"/>
          </a:p>
          <a:p>
            <a:pPr marL="457200" lvl="0" indent="-334327" algn="l" rtl="0">
              <a:spcBef>
                <a:spcPts val="0"/>
              </a:spcBef>
              <a:spcAft>
                <a:spcPts val="0"/>
              </a:spcAft>
              <a:buSzPct val="100000"/>
              <a:buAutoNum type="arabicPeriod"/>
            </a:pPr>
            <a:r>
              <a:rPr lang="en-GB" dirty="0"/>
              <a:t>TCP ensures retransmission of lost packets is possible, whereas UDP doesn’t perform retransmission.</a:t>
            </a:r>
            <a:endParaRPr dirty="0"/>
          </a:p>
          <a:p>
            <a:pPr marL="457200" lvl="0" indent="-334327" algn="l" rtl="0">
              <a:spcBef>
                <a:spcPts val="0"/>
              </a:spcBef>
              <a:spcAft>
                <a:spcPts val="0"/>
              </a:spcAft>
              <a:buSzPct val="100000"/>
              <a:buAutoNum type="arabicPeriod"/>
            </a:pPr>
            <a:r>
              <a:rPr lang="en-GB" dirty="0"/>
              <a:t>UDP is much faster than TCP and also supports broadcasting while TCP doesn’t.</a:t>
            </a:r>
            <a:endParaRPr dirty="0"/>
          </a:p>
          <a:p>
            <a:pPr marL="457200" lvl="0" indent="-334327" algn="l" rtl="0">
              <a:spcBef>
                <a:spcPts val="0"/>
              </a:spcBef>
              <a:spcAft>
                <a:spcPts val="0"/>
              </a:spcAft>
              <a:buSzPct val="100000"/>
              <a:buAutoNum type="arabicPeriod"/>
            </a:pPr>
            <a:r>
              <a:rPr lang="en-GB" dirty="0"/>
              <a:t>TCP reads data as byte stream and messages are transmitted to segment boundaries while UDP packets with defined boundaries which are sent individually and checked for integrity upon arrival.</a:t>
            </a:r>
            <a:endParaRPr dirty="0"/>
          </a:p>
          <a:p>
            <a:pPr marL="457200" lvl="0" indent="-334327" algn="l" rtl="0">
              <a:spcBef>
                <a:spcPts val="0"/>
              </a:spcBef>
              <a:spcAft>
                <a:spcPts val="0"/>
              </a:spcAft>
              <a:buSzPct val="100000"/>
              <a:buAutoNum type="arabicPeriod"/>
            </a:pPr>
            <a:r>
              <a:rPr lang="en-GB" dirty="0"/>
              <a:t>TCP performs extensive error checking and acknowledgment of data while UDP only performs basic error checking</a:t>
            </a:r>
            <a:endParaRPr dirty="0"/>
          </a:p>
          <a:p>
            <a:pPr marL="457200" lvl="0" indent="-334327" algn="l" rtl="0">
              <a:spcBef>
                <a:spcPts val="0"/>
              </a:spcBef>
              <a:spcAft>
                <a:spcPts val="0"/>
              </a:spcAft>
              <a:buSzPct val="100000"/>
              <a:buAutoNum type="arabicPeriod"/>
            </a:pPr>
            <a:r>
              <a:rPr lang="en-GB" dirty="0"/>
              <a:t>In our project, </a:t>
            </a:r>
            <a:r>
              <a:rPr lang="en-GB" b="1" dirty="0"/>
              <a:t>UDP</a:t>
            </a:r>
            <a:r>
              <a:rPr lang="en-GB" dirty="0"/>
              <a:t> handles </a:t>
            </a:r>
            <a:r>
              <a:rPr lang="en-GB" b="1" dirty="0"/>
              <a:t>video conferencing</a:t>
            </a:r>
            <a:r>
              <a:rPr lang="en-GB" dirty="0"/>
              <a:t> while the rest of the communication is performed using TCP.</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1400"/>
              </a:lnSpc>
              <a:spcBef>
                <a:spcPts val="0"/>
              </a:spcBef>
              <a:spcAft>
                <a:spcPts val="0"/>
              </a:spcAft>
              <a:buClr>
                <a:schemeClr val="dk1"/>
              </a:buClr>
              <a:buSzPct val="52380"/>
              <a:buFont typeface="Arial"/>
              <a:buNone/>
            </a:pPr>
            <a:r>
              <a:rPr lang="en-GB" dirty="0"/>
              <a:t>Issues with Existing Real-Time Communication Solutions</a:t>
            </a:r>
            <a:endParaRPr sz="2100" b="1" dirty="0">
              <a:highlight>
                <a:srgbClr val="FFFFFF"/>
              </a:highlight>
            </a:endParaRPr>
          </a:p>
          <a:p>
            <a:pPr marL="0" lvl="0" indent="0" algn="l" rtl="0">
              <a:spcBef>
                <a:spcPts val="1200"/>
              </a:spcBef>
              <a:spcAft>
                <a:spcPts val="0"/>
              </a:spcAft>
              <a:buNone/>
            </a:pP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30200" algn="l" rtl="0">
              <a:lnSpc>
                <a:spcPct val="115000"/>
              </a:lnSpc>
              <a:spcBef>
                <a:spcPts val="0"/>
              </a:spcBef>
              <a:spcAft>
                <a:spcPts val="0"/>
              </a:spcAft>
              <a:buSzPts val="1600"/>
              <a:buChar char="●"/>
            </a:pPr>
            <a:r>
              <a:rPr lang="en-GB" sz="1600" dirty="0"/>
              <a:t>Until recently, real-time communication services were impeded by development and distribution challenges that were prohibitive to innovation. For example, developers fluent in proprietary communication technologies (think VoIP) could be hard to find, and thus expensive. Furthermore, once an application was developed, getting it in the hands of the end-user required them to download and install software or plugins, hindering distribution.</a:t>
            </a:r>
            <a:endParaRPr sz="1600" dirty="0"/>
          </a:p>
          <a:p>
            <a:pPr marL="457200" marR="0" lvl="0" indent="-330200" algn="l" rtl="0">
              <a:lnSpc>
                <a:spcPct val="115000"/>
              </a:lnSpc>
              <a:spcBef>
                <a:spcPts val="0"/>
              </a:spcBef>
              <a:spcAft>
                <a:spcPts val="0"/>
              </a:spcAft>
              <a:buSzPts val="1600"/>
              <a:buChar char="●"/>
            </a:pPr>
            <a:r>
              <a:rPr lang="en-GB" sz="1600" dirty="0"/>
              <a:t>WebRTC could revolutionize, for example, the way a small e-commerce website owner communicates with her online shoppers, or the way members of a web community like Reddit or Quora interact with one another.</a:t>
            </a:r>
            <a:endParaRPr dirty="0">
              <a:solidFill>
                <a:schemeClr val="dk1"/>
              </a:solidFill>
              <a:highlight>
                <a:srgbClr val="FFFFFF"/>
              </a:highlight>
            </a:endParaRPr>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WebRTC</a:t>
            </a:r>
            <a:endParaRPr dirty="0"/>
          </a:p>
          <a:p>
            <a:pPr marL="0" lvl="0" indent="0" algn="l" rtl="0">
              <a:spcBef>
                <a:spcPts val="0"/>
              </a:spcBef>
              <a:spcAft>
                <a:spcPts val="0"/>
              </a:spcAft>
              <a:buNone/>
            </a:pPr>
            <a:endParaRPr dirty="0"/>
          </a:p>
        </p:txBody>
      </p:sp>
      <p:sp>
        <p:nvSpPr>
          <p:cNvPr id="98" name="Google Shape;98;p20"/>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GB" sz="1700" dirty="0"/>
              <a:t>WebRTC (Web Real-Time Communication) is a free and open-source project providing web browsers and mobile applications with real-time communication via application programming interfaces . It allows audio and video communication to work inside web pages by allowing direct peer-to-peer communication, eliminating the need to install plugins or download native apps.</a:t>
            </a:r>
            <a:endParaRPr sz="1700" dirty="0"/>
          </a:p>
          <a:p>
            <a:pPr marL="0" marR="0" lvl="0" indent="0" algn="l" rtl="0">
              <a:lnSpc>
                <a:spcPct val="115000"/>
              </a:lnSpc>
              <a:spcBef>
                <a:spcPts val="1200"/>
              </a:spcBef>
              <a:spcAft>
                <a:spcPts val="0"/>
              </a:spcAft>
              <a:buNone/>
            </a:pPr>
            <a:r>
              <a:rPr lang="en-GB" sz="1700" dirty="0"/>
              <a:t>A WebRTC application will usually go through a common application flow. Accessing the media devices, opening peer connections, discovering peers, and start streaming</a:t>
            </a:r>
            <a:r>
              <a:rPr lang="en-GB" dirty="0">
                <a:solidFill>
                  <a:srgbClr val="555555"/>
                </a:solidFill>
                <a:highlight>
                  <a:srgbClr val="FFFFFF"/>
                </a:highlight>
                <a:latin typeface="Times New Roman"/>
                <a:ea typeface="Times New Roman"/>
                <a:cs typeface="Times New Roman"/>
                <a:sym typeface="Times New Roman"/>
              </a:rPr>
              <a:t>.</a:t>
            </a:r>
            <a:endParaRPr dirty="0">
              <a:solidFill>
                <a:srgbClr val="555555"/>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1095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75000"/>
              </a:lnSpc>
              <a:spcBef>
                <a:spcPts val="0"/>
              </a:spcBef>
              <a:spcAft>
                <a:spcPts val="0"/>
              </a:spcAft>
              <a:buClr>
                <a:schemeClr val="dk1"/>
              </a:buClr>
              <a:buSzPct val="39285"/>
              <a:buFont typeface="Arial"/>
              <a:buNone/>
            </a:pPr>
            <a:r>
              <a:rPr lang="en-GB" dirty="0"/>
              <a:t>Main use cases for WebRTC:</a:t>
            </a:r>
            <a:endParaRPr dirty="0"/>
          </a:p>
        </p:txBody>
      </p:sp>
      <p:sp>
        <p:nvSpPr>
          <p:cNvPr id="104" name="Google Shape;104;p21"/>
          <p:cNvSpPr txBox="1">
            <a:spLocks noGrp="1"/>
          </p:cNvSpPr>
          <p:nvPr>
            <p:ph type="body" idx="1"/>
          </p:nvPr>
        </p:nvSpPr>
        <p:spPr>
          <a:xfrm>
            <a:off x="61000" y="752200"/>
            <a:ext cx="8996100" cy="41880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GB" sz="1400" dirty="0"/>
              <a:t>Unified communications – voice and video calling, 1:1 or group sessions</a:t>
            </a:r>
            <a:endParaRPr sz="1400" dirty="0"/>
          </a:p>
          <a:p>
            <a:pPr marL="457200" marR="0" lvl="0" indent="-317500" algn="l" rtl="0">
              <a:lnSpc>
                <a:spcPct val="115000"/>
              </a:lnSpc>
              <a:spcBef>
                <a:spcPts val="0"/>
              </a:spcBef>
              <a:spcAft>
                <a:spcPts val="0"/>
              </a:spcAft>
              <a:buSzPts val="1400"/>
              <a:buChar char="●"/>
            </a:pPr>
            <a:r>
              <a:rPr lang="en-GB" sz="1400" dirty="0"/>
              <a:t>Contact centre communications – client/agent, visual assistance, remote assistance, etc</a:t>
            </a:r>
            <a:endParaRPr sz="1400" dirty="0"/>
          </a:p>
          <a:p>
            <a:pPr marL="457200" marR="0" lvl="0" indent="-317500" algn="l" rtl="0">
              <a:lnSpc>
                <a:spcPct val="115000"/>
              </a:lnSpc>
              <a:spcBef>
                <a:spcPts val="0"/>
              </a:spcBef>
              <a:spcAft>
                <a:spcPts val="0"/>
              </a:spcAft>
              <a:buSzPts val="1400"/>
              <a:buChar char="●"/>
            </a:pPr>
            <a:r>
              <a:rPr lang="en-GB" sz="1400" dirty="0"/>
              <a:t>Watch parties – watch television or a sports event together</a:t>
            </a:r>
            <a:endParaRPr sz="1400" dirty="0"/>
          </a:p>
          <a:p>
            <a:pPr marL="457200" marR="0" lvl="0" indent="-317500" algn="l" rtl="0">
              <a:lnSpc>
                <a:spcPct val="115000"/>
              </a:lnSpc>
              <a:spcBef>
                <a:spcPts val="0"/>
              </a:spcBef>
              <a:spcAft>
                <a:spcPts val="0"/>
              </a:spcAft>
              <a:buSzPts val="1400"/>
              <a:buChar char="●"/>
            </a:pPr>
            <a:r>
              <a:rPr lang="en-GB" sz="1400" dirty="0"/>
              <a:t>eCommerce and retail – from one-to-one high touch sales to live broadcast for sales events and promotions</a:t>
            </a:r>
            <a:endParaRPr sz="1400" dirty="0"/>
          </a:p>
          <a:p>
            <a:pPr marL="457200" marR="0" lvl="0" indent="-317500" algn="l" rtl="0">
              <a:lnSpc>
                <a:spcPct val="115000"/>
              </a:lnSpc>
              <a:spcBef>
                <a:spcPts val="0"/>
              </a:spcBef>
              <a:spcAft>
                <a:spcPts val="0"/>
              </a:spcAft>
              <a:buSzPts val="1400"/>
              <a:buChar char="●"/>
            </a:pPr>
            <a:r>
              <a:rPr lang="en-GB" sz="1400" dirty="0"/>
              <a:t>Telehealth, online education, legal proceedings, remote travel, fitness, dancing, tutoring, coaching, … – conduct remotely and virtually verticalized sessions you would have done in-person in the past</a:t>
            </a:r>
            <a:endParaRPr sz="1400" dirty="0"/>
          </a:p>
          <a:p>
            <a:pPr marL="457200" marR="0" lvl="0" indent="-317500" algn="l" rtl="0">
              <a:lnSpc>
                <a:spcPct val="115000"/>
              </a:lnSpc>
              <a:spcBef>
                <a:spcPts val="0"/>
              </a:spcBef>
              <a:spcAft>
                <a:spcPts val="0"/>
              </a:spcAft>
              <a:buSzPts val="1400"/>
              <a:buChar char="●"/>
            </a:pPr>
            <a:r>
              <a:rPr lang="en-GB" sz="1400" dirty="0"/>
              <a:t>Teleoperations – drive cars, forklifts, trucks, drones, boats, submarines, … – remotely</a:t>
            </a:r>
            <a:endParaRPr sz="1400" dirty="0"/>
          </a:p>
          <a:p>
            <a:pPr marL="457200" marR="0" lvl="0" indent="-317500" algn="l" rtl="0">
              <a:lnSpc>
                <a:spcPct val="115000"/>
              </a:lnSpc>
              <a:spcBef>
                <a:spcPts val="0"/>
              </a:spcBef>
              <a:spcAft>
                <a:spcPts val="0"/>
              </a:spcAft>
              <a:buSzPts val="1400"/>
              <a:buChar char="●"/>
            </a:pPr>
            <a:r>
              <a:rPr lang="en-GB" sz="1400" dirty="0"/>
              <a:t>Virtual and hybrid events – conduct webinars, large meetings and events online</a:t>
            </a:r>
            <a:endParaRPr sz="1400" dirty="0"/>
          </a:p>
          <a:p>
            <a:pPr marL="457200" marR="0" lvl="0" indent="-317500" algn="l" rtl="0">
              <a:lnSpc>
                <a:spcPct val="115000"/>
              </a:lnSpc>
              <a:spcBef>
                <a:spcPts val="0"/>
              </a:spcBef>
              <a:spcAft>
                <a:spcPts val="0"/>
              </a:spcAft>
              <a:buSzPts val="1400"/>
              <a:buChar char="●"/>
            </a:pPr>
            <a:r>
              <a:rPr lang="en-GB" sz="1400" dirty="0"/>
              <a:t>Low latency broadcasting – broadcast a sports game, auction or interactive sessions to a large audience at sub second latency</a:t>
            </a:r>
            <a:endParaRPr sz="1400" dirty="0"/>
          </a:p>
          <a:p>
            <a:pPr marL="457200" marR="0" lvl="0" indent="-317500" algn="l" rtl="0">
              <a:lnSpc>
                <a:spcPct val="115000"/>
              </a:lnSpc>
              <a:spcBef>
                <a:spcPts val="0"/>
              </a:spcBef>
              <a:spcAft>
                <a:spcPts val="0"/>
              </a:spcAft>
              <a:buSzPts val="1400"/>
              <a:buChar char="●"/>
            </a:pPr>
            <a:r>
              <a:rPr lang="en-GB" sz="1400" dirty="0"/>
              <a:t>Cloud gaming – render the visuals of a game in the cloud and send it in Realtime to the player</a:t>
            </a:r>
            <a:endParaRPr sz="1400" dirty="0"/>
          </a:p>
          <a:p>
            <a:pPr marL="457200" marR="0" lvl="0" indent="-317500" algn="l" rtl="0">
              <a:lnSpc>
                <a:spcPct val="115000"/>
              </a:lnSpc>
              <a:spcBef>
                <a:spcPts val="0"/>
              </a:spcBef>
              <a:spcAft>
                <a:spcPts val="0"/>
              </a:spcAft>
              <a:buSzPts val="1400"/>
              <a:buChar char="●"/>
            </a:pPr>
            <a:r>
              <a:rPr lang="en-GB" sz="1400" dirty="0"/>
              <a:t>Machine remoting – operate a remote machine (high performance machines or highly secured/configured machines) as if it was a local one</a:t>
            </a:r>
            <a:endParaRPr sz="1400" dirty="0"/>
          </a:p>
          <a:p>
            <a:pPr marL="457200" marR="0" lvl="0" indent="-317500" algn="l" rtl="0">
              <a:lnSpc>
                <a:spcPct val="115000"/>
              </a:lnSpc>
              <a:spcBef>
                <a:spcPts val="0"/>
              </a:spcBef>
              <a:spcAft>
                <a:spcPts val="0"/>
              </a:spcAft>
              <a:buSzPts val="1400"/>
              <a:buChar char="●"/>
            </a:pPr>
            <a:r>
              <a:rPr lang="en-GB" sz="1400" dirty="0"/>
              <a:t>Virtual spaces and the metaverse – meet people in a synthetically rendered virtual environment in 2D or 3D</a:t>
            </a:r>
            <a:endParaRPr sz="947" dirty="0">
              <a:solidFill>
                <a:srgbClr val="233348"/>
              </a:solidFill>
              <a:highlight>
                <a:srgbClr val="FFFFFF"/>
              </a:highlight>
              <a:latin typeface="Roboto"/>
              <a:ea typeface="Roboto"/>
              <a:cs typeface="Roboto"/>
              <a:sym typeface="Roboto"/>
            </a:endParaRPr>
          </a:p>
          <a:p>
            <a:pPr marL="0" lvl="0" indent="0" algn="l" rtl="0">
              <a:lnSpc>
                <a:spcPct val="95000"/>
              </a:lnSpc>
              <a:spcBef>
                <a:spcPts val="1200"/>
              </a:spcBef>
              <a:spcAft>
                <a:spcPts val="1200"/>
              </a:spcAft>
              <a:buSzPts val="935"/>
              <a:buNone/>
            </a:pPr>
            <a:endParaRPr sz="153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1446</Words>
  <Application>Microsoft Office PowerPoint</Application>
  <PresentationFormat>On-screen Show (16:9)</PresentationFormat>
  <Paragraphs>85</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vt:lpstr>
      <vt:lpstr>Times New Roman</vt:lpstr>
      <vt:lpstr>Arial</vt:lpstr>
      <vt:lpstr>Simple Light</vt:lpstr>
      <vt:lpstr>Video Conferencing Application</vt:lpstr>
      <vt:lpstr>Introduction</vt:lpstr>
      <vt:lpstr>Objective</vt:lpstr>
      <vt:lpstr>Methodology</vt:lpstr>
      <vt:lpstr>PowerPoint Presentation</vt:lpstr>
      <vt:lpstr>UDP vs TCP</vt:lpstr>
      <vt:lpstr>Issues with Existing Real-Time Communication Solutions </vt:lpstr>
      <vt:lpstr>WebRTC </vt:lpstr>
      <vt:lpstr>Main use cases for WebRTC:</vt:lpstr>
      <vt:lpstr>PowerPoint Presentation</vt:lpstr>
      <vt:lpstr>NAT</vt:lpstr>
      <vt:lpstr>How it would look like without NAT</vt:lpstr>
      <vt:lpstr>Signalling</vt:lpstr>
      <vt:lpstr>PowerPoint Presentation</vt:lpstr>
      <vt:lpstr>STUN</vt:lpstr>
      <vt:lpstr>TURN</vt:lpstr>
      <vt:lpstr>overview</vt:lpstr>
      <vt:lpstr>Progress up till now</vt:lpstr>
      <vt:lpstr>PowerPoint Presentation</vt:lpstr>
      <vt:lpstr>SWOT ANALYSIS</vt:lpstr>
      <vt:lpstr>Areas of improvement</vt:lpstr>
      <vt:lpstr>The Future of WebRTC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Conferencing Application</dc:title>
  <cp:lastModifiedBy>hp</cp:lastModifiedBy>
  <cp:revision>2</cp:revision>
  <dcterms:modified xsi:type="dcterms:W3CDTF">2022-06-11T14:10:56Z</dcterms:modified>
</cp:coreProperties>
</file>