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  <p:sldMasterId id="2147483699" r:id="rId3"/>
    <p:sldMasterId id="2147483711" r:id="rId4"/>
  </p:sldMasterIdLst>
  <p:notesMasterIdLst>
    <p:notesMasterId r:id="rId73"/>
  </p:notesMasterIdLst>
  <p:sldIdLst>
    <p:sldId id="559" r:id="rId5"/>
    <p:sldId id="563" r:id="rId6"/>
    <p:sldId id="564" r:id="rId7"/>
    <p:sldId id="260" r:id="rId8"/>
    <p:sldId id="394" r:id="rId9"/>
    <p:sldId id="261" r:id="rId10"/>
    <p:sldId id="262" r:id="rId11"/>
    <p:sldId id="263" r:id="rId12"/>
    <p:sldId id="264" r:id="rId13"/>
    <p:sldId id="265" r:id="rId14"/>
    <p:sldId id="266" r:id="rId15"/>
    <p:sldId id="271" r:id="rId16"/>
    <p:sldId id="282" r:id="rId17"/>
    <p:sldId id="283" r:id="rId18"/>
    <p:sldId id="284" r:id="rId19"/>
    <p:sldId id="285" r:id="rId20"/>
    <p:sldId id="390" r:id="rId21"/>
    <p:sldId id="391" r:id="rId22"/>
    <p:sldId id="393" r:id="rId23"/>
    <p:sldId id="392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386" r:id="rId35"/>
    <p:sldId id="387" r:id="rId36"/>
    <p:sldId id="388" r:id="rId37"/>
    <p:sldId id="389" r:id="rId38"/>
    <p:sldId id="296" r:id="rId39"/>
    <p:sldId id="297" r:id="rId40"/>
    <p:sldId id="298" r:id="rId41"/>
    <p:sldId id="310" r:id="rId42"/>
    <p:sldId id="339" r:id="rId43"/>
    <p:sldId id="552" r:id="rId44"/>
    <p:sldId id="565" r:id="rId45"/>
    <p:sldId id="277" r:id="rId46"/>
    <p:sldId id="385" r:id="rId47"/>
    <p:sldId id="313" r:id="rId48"/>
    <p:sldId id="396" r:id="rId49"/>
    <p:sldId id="308" r:id="rId50"/>
    <p:sldId id="302" r:id="rId51"/>
    <p:sldId id="309" r:id="rId52"/>
    <p:sldId id="259" r:id="rId53"/>
    <p:sldId id="307" r:id="rId54"/>
    <p:sldId id="300" r:id="rId55"/>
    <p:sldId id="299" r:id="rId56"/>
    <p:sldId id="305" r:id="rId57"/>
    <p:sldId id="312" r:id="rId58"/>
    <p:sldId id="311" r:id="rId59"/>
    <p:sldId id="553" r:id="rId60"/>
    <p:sldId id="566" r:id="rId61"/>
    <p:sldId id="348" r:id="rId62"/>
    <p:sldId id="257" r:id="rId63"/>
    <p:sldId id="372" r:id="rId64"/>
    <p:sldId id="371" r:id="rId65"/>
    <p:sldId id="370" r:id="rId66"/>
    <p:sldId id="369" r:id="rId67"/>
    <p:sldId id="368" r:id="rId68"/>
    <p:sldId id="360" r:id="rId69"/>
    <p:sldId id="561" r:id="rId70"/>
    <p:sldId id="554" r:id="rId71"/>
    <p:sldId id="567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Carruthers" initials="TC" lastIdx="1" clrIdx="0">
    <p:extLst>
      <p:ext uri="{19B8F6BF-5375-455C-9EA6-DF929625EA0E}">
        <p15:presenceInfo xmlns:p15="http://schemas.microsoft.com/office/powerpoint/2012/main" userId="ef571e4d31671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943"/>
    <a:srgbClr val="F8CBAD"/>
    <a:srgbClr val="FFFFFF"/>
    <a:srgbClr val="629A40"/>
    <a:srgbClr val="C5E0B4"/>
    <a:srgbClr val="E9F1F3"/>
    <a:srgbClr val="D6E9EE"/>
    <a:srgbClr val="CBEBF9"/>
    <a:srgbClr val="0033CC"/>
    <a:srgbClr val="36B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3" y="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13F60-A9A9-4173-A1FE-F7494A6DA64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FAE73-CD7F-49F8-97C3-4AD858B81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829881"/>
            <a:ext cx="9144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4"/>
            <a:ext cx="105156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9"/>
            <a:ext cx="105156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5186516"/>
            <a:ext cx="10514012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0371" y="137025"/>
            <a:ext cx="48366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9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489399"/>
            <a:ext cx="10514012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0371" y="137025"/>
            <a:ext cx="48366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5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0371" y="137025"/>
            <a:ext cx="48366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153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71"/>
            <a:ext cx="105156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50581"/>
            <a:ext cx="10514012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0371" y="137025"/>
            <a:ext cx="48366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454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1" y="188595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9" y="257175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7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8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8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0371" y="137025"/>
            <a:ext cx="48366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50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9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9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6" y="4873768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5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4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9" y="4873766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0371" y="137025"/>
            <a:ext cx="48366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183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0371" y="137025"/>
            <a:ext cx="48366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858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0371" y="137025"/>
            <a:ext cx="483660" cy="45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866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4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1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116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7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48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091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5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63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183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630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11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74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6732-5876-4955-B6AC-1F0AAE20D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51456-4B95-4F72-927B-95257C183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837FD-A6E8-4262-82B0-67B9B4AB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4EE4-2FC3-4447-A99F-699B52FE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EA14-185A-4093-91B2-CEE39E62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829878"/>
            <a:ext cx="9144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812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3889-30D6-4A44-93EF-74811299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EB51-C754-44C8-89A9-A248F838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DCD6-4F17-4DBB-B5AF-F2D50415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B385-F4FA-4297-A1D6-E3A5620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6301-CDE0-4AA8-B90B-E7013801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10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CC2F-BA0E-4432-929F-D45CCEF9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D7E30-FCA2-48BF-8902-157267C38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8425-B6CA-422C-8579-41BB375B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3DEA5-E676-45BB-8136-A3EFF2AD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8E77-0F6F-4477-8B9E-9F7CF9B9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3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D243-89DE-42F8-BEF4-C8F88812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0FC-55EA-4FF9-B73F-CAE7F30B7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235A8-69B0-4161-8220-D860A213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C86B1-E664-4B74-A240-D7424D8A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B903B-8FB7-4CE1-AA36-85CAD506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7E31-C95E-4B69-9309-1FC4325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02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E4E1-F7F9-4017-B931-EC296334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B195A-4783-4F75-A6CC-AE4A9552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C118-4F37-4D7C-93A0-B8A67FD06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42D76-ED89-4812-9034-EC6837DD6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1FC5-38A3-4A2A-B8E0-31EF25858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54AC4-8E41-412B-B641-7FFDF579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29222-B277-43DB-A4B9-3CA9279A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3A6B5-42C8-47CE-8A41-3142EEE0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28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0B6F-3E65-4AD9-B120-08838151B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F62A5-CFA8-4E0F-BA02-B46689EF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F324F-0F31-4BD7-9F59-A519BC66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0FF15-F0B5-4CBD-9678-B1522382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3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48E95-8B05-451E-9218-40DE7312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53C6E-5210-40A0-83F8-BC6CC169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F08BD-94B6-48FB-AF5B-A8333DA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326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80AD-41E5-41E2-A284-44D9C22F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5B69-7052-4E58-B569-80F2DEB8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D1D25-E8F5-444E-814B-914309E36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2BFC1-6E2A-4DA3-ADD2-DA8A45B0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ADCF-63EC-48B2-8910-86ED22EA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B061E-429E-4447-BA87-7D3030D2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13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C0F0-6C52-40F4-9BDE-FDE0D1C4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7AA27-F39E-4916-850A-405FF6C3C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C2B6-F38F-48A4-958F-396A17B29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0F5-F20C-4977-A581-EC05CD76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D10F0-10AF-4452-9775-DEB09E0A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AA22B-F8B8-478D-AAA5-0D7C1F4B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11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702A-8C71-4658-8184-673572C6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3A4C2-20DD-4E91-B3C6-F67E35692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1FEB-12F9-4C8A-854E-783176CD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1DC8-6CFC-4A41-B97D-60EFE442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FF9A-E94F-4F7F-8BC8-F84080FB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96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A1842-5A38-450A-B9A7-2DA49917F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99E01-5531-4E74-81E3-2C3540306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7F41-9B0A-4D31-82AD-EC08AFBA2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ADD5-311B-407A-97E5-644EC65C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8C635-7BFE-4A2F-896A-AF6D6E66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871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9C1E-A55C-722C-C276-5D44FCC0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225B3-E962-39D7-2CAD-71A1DA56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5E01-7C71-E0D7-88BB-7868D372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0C51-433D-40FE-6402-A7033D25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21B3-AE8F-F831-6D3A-AE19A9EC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347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C69B-DD48-F042-E20B-4338E1A5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79CC-6C03-B696-695C-0C2B2A0F1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FE0C-B6BF-4D1E-EA50-22612A86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E1257-A12A-81F7-4995-FDB78B14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41D78-FBB1-16F9-96E1-0F87D0FB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247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9C7E-1A8F-ED53-CB7E-48D50775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CDF9-CF3E-BCBF-5CE6-39A328DFC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0436-5343-1390-19E6-B388AF20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6654-D301-C64C-3708-55507358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E845-F777-AFEE-F388-B6B4F9AA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451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11C4-9CE6-CC41-23D8-DFEE88DF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47D2D-7A23-2203-8EE7-FE22C872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4E2E5-7945-5F53-6343-E7A70148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A271-7B2E-50BE-085C-B034FD44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D5B5-1DC7-0567-9B63-983CB0EB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E59DA-42D8-18D3-473C-DF0D21D9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02661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C311-6F16-ED61-56F9-DB4C62C3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766F-39B4-9722-EDCE-8ADEC3609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E556-F46C-E5E8-903B-EA95C013E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9757D-CA8C-365F-282A-D7D5B0280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8F0ED-A986-8850-0B36-26A235897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2A88F-674E-0266-CB8B-CE65175B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99FE4-79BD-3BF6-2187-48D4EDDC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CA43F-304B-CDC8-CB49-938A1BFA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6566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AB4B-A77A-132C-8DCC-13D4B88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BAFAF-AA35-591D-6D2E-2469D68C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BE84-CD73-1005-4486-D8B81894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C32E3-A351-C5D6-8189-02C22971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25765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8EB50-5916-8496-72FD-01060F21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F546F-470E-0BC8-DAB3-C58A668E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85877-5B63-A4A2-E62A-2EC5E492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686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132A-27F3-E95C-4311-01499963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1C36-91DC-80FC-8477-590CEBC4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5F555-5E5E-999B-BCF2-D9BB71411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82FD9-7F16-9FBE-78E5-7291871B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C4F7F-1B56-B3AB-F716-19E54D49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9B1F-FAC0-1DAA-E37C-E804C34C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38880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C96B-57EE-BB41-E40D-13824F8B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4556A-E67E-89EC-1879-3018FF590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4DB2-908F-1E55-C5B6-BC01AAF91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000EB-426C-D4DD-B005-7149DE17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FD27C-3595-251F-E148-B955DA0E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3B07-4624-E14A-A44B-F2525EF9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9433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198B-698F-5611-7216-5A9B0328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900B3-ACF2-0607-2CAD-300D5BF9E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98F5-05C5-8CC0-18D0-2CFEB6A8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C574-3468-1A04-9BF3-B5CAC6E51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4C4C-09C5-D8FE-3C41-450A95E8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02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2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2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836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A64328-EC85-38B2-A095-100FE5438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A41CD-35D5-8D1E-57EA-FA0569D15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0820-40B6-8102-CC03-67B45C8C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BEE4-1242-1D1B-04BC-0744BC21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7E3D-7DCA-5ECB-E6C6-5CF53CBA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934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3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2" y="2057400"/>
            <a:ext cx="3652025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3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2" y="2057400"/>
            <a:ext cx="3652025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6B6E7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31DF-F084-407D-9724-10DEC684E349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43B0-D64D-4CCB-9804-7D1D17D94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0E934-CA43-458F-827B-66AB11D8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9D130-1B79-4302-B567-3276E6AD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0F80-7475-4557-9DDC-DC0B6A463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2673D-EA15-4984-85DA-1D46923C7E9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FC99-0CEF-407B-9892-14FE99AA6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0199-C59E-4909-9309-8AF1082A0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7F54-2076-41A8-B5D1-4893D7425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81AD0-71CB-1A04-E3C1-E95B4C5D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2ED4A-4E46-08E5-2D5A-D8BA89ED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B0D1-9AEB-B415-8D03-146A427D6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D3C4-058B-4FC4-A29A-DA60172F02BE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859B-7914-92BE-9E78-0921654F4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BEDA2-059F-EA50-375F-00B8D1F74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D32C5-11FE-429A-B143-8841D5326E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24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@bluematterscience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7374" y="1348937"/>
            <a:ext cx="7843428" cy="957091"/>
          </a:xfrm>
        </p:spPr>
        <p:txBody>
          <a:bodyPr>
            <a:noAutofit/>
          </a:bodyPr>
          <a:lstStyle/>
          <a:p>
            <a:r>
              <a:rPr lang="en-US" sz="4400" dirty="0"/>
              <a:t>Introduction to Management Strategy Evaluation (MSE)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909" y="2352921"/>
            <a:ext cx="9144000" cy="523106"/>
          </a:xfrm>
        </p:spPr>
        <p:txBody>
          <a:bodyPr>
            <a:normAutofit/>
          </a:bodyPr>
          <a:lstStyle/>
          <a:p>
            <a:r>
              <a:rPr lang="en-US" sz="2200" dirty="0"/>
              <a:t>Philosophy, Concepts, Terminology and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638" y="5350386"/>
            <a:ext cx="1624542" cy="9182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9933" y="3347951"/>
            <a:ext cx="343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Tom Carruthers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tom@bluematterscience.com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7133" y="4274674"/>
            <a:ext cx="49575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Snapper – Grouper Advisory Panel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19 October 2022</a:t>
            </a:r>
          </a:p>
        </p:txBody>
      </p:sp>
    </p:spTree>
    <p:extLst>
      <p:ext uri="{BB962C8B-B14F-4D97-AF65-F5344CB8AC3E}">
        <p14:creationId xmlns:p14="http://schemas.microsoft.com/office/powerpoint/2010/main" val="40054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by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FF1F9-3C83-4594-9FE3-690CFE7A6A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8649" y="1751133"/>
            <a:ext cx="4572000" cy="438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E5938-CA38-476E-8474-37360E1D1C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2295" y="1751133"/>
            <a:ext cx="4488194" cy="442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9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Fishery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Data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Population</a:t>
            </a:r>
            <a:r>
              <a:rPr lang="en-CA" sz="2400" b="1" dirty="0"/>
              <a:t> </a:t>
            </a:r>
            <a:r>
              <a:rPr lang="en-CA" b="1" dirty="0"/>
              <a:t>Assessment &amp; Management Rules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2839" y="3117377"/>
            <a:ext cx="1774372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Enforcement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</p:spTree>
    <p:extLst>
      <p:ext uri="{BB962C8B-B14F-4D97-AF65-F5344CB8AC3E}">
        <p14:creationId xmlns:p14="http://schemas.microsoft.com/office/powerpoint/2010/main" val="128568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Data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Population</a:t>
            </a:r>
            <a:r>
              <a:rPr lang="en-CA" sz="2400" b="1" dirty="0"/>
              <a:t> </a:t>
            </a:r>
            <a:r>
              <a:rPr lang="en-CA" b="1" dirty="0"/>
              <a:t>Assessment &amp; Management Rules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2839" y="3117377"/>
            <a:ext cx="1774372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Enforcement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</p:spTree>
    <p:extLst>
      <p:ext uri="{BB962C8B-B14F-4D97-AF65-F5344CB8AC3E}">
        <p14:creationId xmlns:p14="http://schemas.microsoft.com/office/powerpoint/2010/main" val="283501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Population</a:t>
            </a:r>
            <a:r>
              <a:rPr lang="en-CA" sz="2400" b="1" dirty="0"/>
              <a:t> </a:t>
            </a:r>
            <a:r>
              <a:rPr lang="en-CA" b="1" dirty="0"/>
              <a:t>Assessment &amp; Management Rules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2839" y="3117377"/>
            <a:ext cx="1774372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Enforcement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</p:spTree>
    <p:extLst>
      <p:ext uri="{BB962C8B-B14F-4D97-AF65-F5344CB8AC3E}">
        <p14:creationId xmlns:p14="http://schemas.microsoft.com/office/powerpoint/2010/main" val="2204533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2839" y="3117377"/>
            <a:ext cx="1774372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Enforcement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</p:spTree>
    <p:extLst>
      <p:ext uri="{BB962C8B-B14F-4D97-AF65-F5344CB8AC3E}">
        <p14:creationId xmlns:p14="http://schemas.microsoft.com/office/powerpoint/2010/main" val="3920240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</p:spTree>
    <p:extLst>
      <p:ext uri="{BB962C8B-B14F-4D97-AF65-F5344CB8AC3E}">
        <p14:creationId xmlns:p14="http://schemas.microsoft.com/office/powerpoint/2010/main" val="2483955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B5802-52E7-428E-AD5F-C591CAEC357A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EA1E8-37FB-4ECC-A647-5F32390F4AFD}"/>
              </a:ext>
            </a:extLst>
          </p:cNvPr>
          <p:cNvSpPr txBox="1"/>
          <p:nvPr/>
        </p:nvSpPr>
        <p:spPr>
          <a:xfrm>
            <a:off x="4606066" y="5591603"/>
            <a:ext cx="282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rgbClr val="FF0000"/>
                </a:solidFill>
              </a:rPr>
              <a:t>“Harvest strategy”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 (OM)</a:t>
            </a:r>
          </a:p>
        </p:txBody>
      </p:sp>
      <p:sp>
        <p:nvSpPr>
          <p:cNvPr id="5" name="Rectangle 4"/>
          <p:cNvSpPr/>
          <p:nvPr/>
        </p:nvSpPr>
        <p:spPr>
          <a:xfrm>
            <a:off x="8213305" y="4386178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 (MP)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780938" cy="195941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6" y="4706150"/>
            <a:ext cx="5916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4027552" y="4706150"/>
            <a:ext cx="66279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056021" y="2300703"/>
            <a:ext cx="1868453" cy="1593518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B5802-52E7-428E-AD5F-C591CAEC357A}"/>
              </a:ext>
            </a:extLst>
          </p:cNvPr>
          <p:cNvSpPr/>
          <p:nvPr/>
        </p:nvSpPr>
        <p:spPr>
          <a:xfrm>
            <a:off x="1932665" y="4272409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EA1E8-37FB-4ECC-A647-5F32390F4AFD}"/>
              </a:ext>
            </a:extLst>
          </p:cNvPr>
          <p:cNvSpPr txBox="1"/>
          <p:nvPr/>
        </p:nvSpPr>
        <p:spPr>
          <a:xfrm>
            <a:off x="4684294" y="6130819"/>
            <a:ext cx="282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“Management strategy”</a:t>
            </a:r>
          </a:p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401A617-6F4E-4A8E-8ECA-2A495FDDAF34}"/>
              </a:ext>
            </a:extLst>
          </p:cNvPr>
          <p:cNvSpPr/>
          <p:nvPr/>
        </p:nvSpPr>
        <p:spPr>
          <a:xfrm rot="5400000">
            <a:off x="5764201" y="1709939"/>
            <a:ext cx="391939" cy="8055012"/>
          </a:xfrm>
          <a:prstGeom prst="righ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7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794856" y="4188774"/>
            <a:ext cx="2552428" cy="18350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  </a:t>
            </a:r>
          </a:p>
          <a:p>
            <a:pPr algn="ctr"/>
            <a:r>
              <a:rPr lang="en-CA" b="1" dirty="0"/>
              <a:t>(Stock assessment + “Harvest control rule”)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</p:spTree>
    <p:extLst>
      <p:ext uri="{BB962C8B-B14F-4D97-AF65-F5344CB8AC3E}">
        <p14:creationId xmlns:p14="http://schemas.microsoft.com/office/powerpoint/2010/main" val="402375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</p:spTree>
    <p:extLst>
      <p:ext uri="{BB962C8B-B14F-4D97-AF65-F5344CB8AC3E}">
        <p14:creationId xmlns:p14="http://schemas.microsoft.com/office/powerpoint/2010/main" val="357861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13A-3A6F-E4C8-E686-3DD7AB9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7" y="377157"/>
            <a:ext cx="10515600" cy="1325563"/>
          </a:xfrm>
        </p:spPr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F4D1-0A84-A3AD-3180-5C9E4092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5905" cy="4351338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What is MSE?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How does an MSE differ from a stock assessment?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What does an MSE process look like?</a:t>
            </a:r>
          </a:p>
        </p:txBody>
      </p:sp>
    </p:spTree>
    <p:extLst>
      <p:ext uri="{BB962C8B-B14F-4D97-AF65-F5344CB8AC3E}">
        <p14:creationId xmlns:p14="http://schemas.microsoft.com/office/powerpoint/2010/main" val="252223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024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Operating model (OM)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Management Procedure (MP)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B5802-52E7-428E-AD5F-C591CAEC357A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1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F9893-CD58-4677-8978-381731676ACD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1B6B6-E584-AFFE-CF46-06D062B7C3FA}"/>
              </a:ext>
            </a:extLst>
          </p:cNvPr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98582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1143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70781" y="1159496"/>
            <a:ext cx="312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Projection year: 2021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F292D6-6C83-40BA-B6A4-B454FC7495F1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716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70781" y="1159496"/>
            <a:ext cx="312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Projection year: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4CEC8F-9D66-477D-9439-4FA696E401E2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C229F4-3109-1B85-C8FE-24F73B4AA39F}"/>
              </a:ext>
            </a:extLst>
          </p:cNvPr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2744042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70781" y="1159496"/>
            <a:ext cx="312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Projection year: 2021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BDF84-6CFC-41EE-8211-1B4317C23E8C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8690F-9D0B-9E13-CC48-9C475B57C827}"/>
              </a:ext>
            </a:extLst>
          </p:cNvPr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282263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1143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0781" y="1159496"/>
            <a:ext cx="312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Projection year: 2021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E81BC0-07B5-4505-846F-FB005EFA53C7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D63B80-7BD7-E105-77F3-40A1BC8F1575}"/>
              </a:ext>
            </a:extLst>
          </p:cNvPr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4276500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1143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0781" y="1159496"/>
            <a:ext cx="312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Projection year: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5AFD9F-7A2E-4C1E-9705-23821E5C78ED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9F4935-F38C-6B85-0E4A-1219AC08732C}"/>
              </a:ext>
            </a:extLst>
          </p:cNvPr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3152771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0781" y="1159496"/>
            <a:ext cx="312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Projection year: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ACBB6-6D1E-414C-8748-83F873F6D557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33C92B-A738-05C5-8229-04DC57C86F83}"/>
              </a:ext>
            </a:extLst>
          </p:cNvPr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1669106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0781" y="1159496"/>
            <a:ext cx="312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Projection year: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173A63-F8EB-43C3-9570-03D29B1D9F32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2B2D8A-FC02-753A-4F78-514787C0233E}"/>
              </a:ext>
            </a:extLst>
          </p:cNvPr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91364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61047" y="3166321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843712" y="4188774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98367" y="2229355"/>
            <a:ext cx="1449866" cy="75080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397145" y="4066206"/>
            <a:ext cx="1151088" cy="63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556665" y="4001716"/>
            <a:ext cx="1133677" cy="7044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3556665" y="2300702"/>
            <a:ext cx="1361440" cy="679453"/>
          </a:xfrm>
          <a:prstGeom prst="straightConnector1">
            <a:avLst/>
          </a:prstGeom>
          <a:ln w="1143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70781" y="1159496"/>
            <a:ext cx="312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Projection year: 2022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53B8-3AA7-49E8-A547-684B0FDBAD9C}"/>
              </a:ext>
            </a:extLst>
          </p:cNvPr>
          <p:cNvSpPr/>
          <p:nvPr/>
        </p:nvSpPr>
        <p:spPr>
          <a:xfrm>
            <a:off x="2447636" y="3117377"/>
            <a:ext cx="1889575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A39656-6CD1-811B-5351-BC7A673D016A}"/>
              </a:ext>
            </a:extLst>
          </p:cNvPr>
          <p:cNvSpPr/>
          <p:nvPr/>
        </p:nvSpPr>
        <p:spPr>
          <a:xfrm>
            <a:off x="5130586" y="1877680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345993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13A-3A6F-E4C8-E686-3DD7AB9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7" y="377157"/>
            <a:ext cx="10515600" cy="1325563"/>
          </a:xfrm>
        </p:spPr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F4D1-0A84-A3AD-3180-5C9E4092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5905" cy="4351338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b="1" dirty="0"/>
              <a:t>What is MSE?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How does an MSE differ from a stock assessment?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What does an MSE process look like?</a:t>
            </a:r>
          </a:p>
        </p:txBody>
      </p:sp>
    </p:spTree>
    <p:extLst>
      <p:ext uri="{BB962C8B-B14F-4D97-AF65-F5344CB8AC3E}">
        <p14:creationId xmlns:p14="http://schemas.microsoft.com/office/powerpoint/2010/main" val="73945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21162" y="3448207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713253" y="4999480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54" y="3399263"/>
            <a:ext cx="1812246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967909" y="2276489"/>
            <a:ext cx="1357477" cy="99461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330810" y="4506012"/>
            <a:ext cx="1086965" cy="941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95168" y="4446959"/>
            <a:ext cx="1048649" cy="848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555423" y="2347837"/>
            <a:ext cx="1232224" cy="80071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565776" y="1317812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65776" y="3231776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0214" y="20333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Catch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2012" y="330717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91700" y="3244404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12412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15662" y="3242817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65776" y="323177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078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5776" y="2276489"/>
            <a:ext cx="527424" cy="713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5776" y="3916596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65776" y="5830560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9375" y="46358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Biomass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012" y="5905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91700" y="5843188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12412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15662" y="5841601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5776" y="583056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078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565776" y="4870964"/>
            <a:ext cx="533984" cy="4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723AD4-FA2D-4637-A9FD-DC5BA4CD9CCD}"/>
              </a:ext>
            </a:extLst>
          </p:cNvPr>
          <p:cNvGrpSpPr/>
          <p:nvPr/>
        </p:nvGrpSpPr>
        <p:grpSpPr>
          <a:xfrm>
            <a:off x="3000127" y="3195918"/>
            <a:ext cx="1863226" cy="1554083"/>
            <a:chOff x="3176511" y="3230933"/>
            <a:chExt cx="1575912" cy="143668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B8BA38-8ED5-44D4-B893-246809BF6C96}"/>
                </a:ext>
              </a:extLst>
            </p:cNvPr>
            <p:cNvSpPr/>
            <p:nvPr/>
          </p:nvSpPr>
          <p:spPr>
            <a:xfrm>
              <a:off x="3176511" y="3230933"/>
              <a:ext cx="1421605" cy="143668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CA3CB7D4-8EAE-49AF-8B03-28955E7AA298}"/>
                </a:ext>
              </a:extLst>
            </p:cNvPr>
            <p:cNvSpPr/>
            <p:nvPr/>
          </p:nvSpPr>
          <p:spPr>
            <a:xfrm rot="16200000">
              <a:off x="3958684" y="3174946"/>
              <a:ext cx="737752" cy="849726"/>
            </a:xfrm>
            <a:custGeom>
              <a:avLst/>
              <a:gdLst>
                <a:gd name="connsiteX0" fmla="*/ 737752 w 737752"/>
                <a:gd name="connsiteY0" fmla="*/ 84371 h 849726"/>
                <a:gd name="connsiteX1" fmla="*/ 736022 w 737752"/>
                <a:gd name="connsiteY1" fmla="*/ 103748 h 849726"/>
                <a:gd name="connsiteX2" fmla="*/ 736787 w 737752"/>
                <a:gd name="connsiteY2" fmla="*/ 121560 h 849726"/>
                <a:gd name="connsiteX3" fmla="*/ 730437 w 737752"/>
                <a:gd name="connsiteY3" fmla="*/ 166323 h 849726"/>
                <a:gd name="connsiteX4" fmla="*/ 727337 w 737752"/>
                <a:gd name="connsiteY4" fmla="*/ 201063 h 849726"/>
                <a:gd name="connsiteX5" fmla="*/ 723521 w 737752"/>
                <a:gd name="connsiteY5" fmla="*/ 215081 h 849726"/>
                <a:gd name="connsiteX6" fmla="*/ 721233 w 737752"/>
                <a:gd name="connsiteY6" fmla="*/ 231213 h 849726"/>
                <a:gd name="connsiteX7" fmla="*/ 706846 w 737752"/>
                <a:gd name="connsiteY7" fmla="*/ 276345 h 849726"/>
                <a:gd name="connsiteX8" fmla="*/ 697102 w 737752"/>
                <a:gd name="connsiteY8" fmla="*/ 312145 h 849726"/>
                <a:gd name="connsiteX9" fmla="*/ 691881 w 737752"/>
                <a:gd name="connsiteY9" fmla="*/ 323293 h 849726"/>
                <a:gd name="connsiteX10" fmla="*/ 687922 w 737752"/>
                <a:gd name="connsiteY10" fmla="*/ 335713 h 849726"/>
                <a:gd name="connsiteX11" fmla="*/ 665398 w 737752"/>
                <a:gd name="connsiteY11" fmla="*/ 379836 h 849726"/>
                <a:gd name="connsiteX12" fmla="*/ 648566 w 737752"/>
                <a:gd name="connsiteY12" fmla="*/ 415773 h 849726"/>
                <a:gd name="connsiteX13" fmla="*/ 642808 w 737752"/>
                <a:gd name="connsiteY13" fmla="*/ 424087 h 849726"/>
                <a:gd name="connsiteX14" fmla="*/ 638091 w 737752"/>
                <a:gd name="connsiteY14" fmla="*/ 433327 h 849726"/>
                <a:gd name="connsiteX15" fmla="*/ 606655 w 737752"/>
                <a:gd name="connsiteY15" fmla="*/ 476293 h 849726"/>
                <a:gd name="connsiteX16" fmla="*/ 583244 w 737752"/>
                <a:gd name="connsiteY16" fmla="*/ 510100 h 849726"/>
                <a:gd name="connsiteX17" fmla="*/ 577840 w 737752"/>
                <a:gd name="connsiteY17" fmla="*/ 515679 h 849726"/>
                <a:gd name="connsiteX18" fmla="*/ 572978 w 737752"/>
                <a:gd name="connsiteY18" fmla="*/ 522323 h 849726"/>
                <a:gd name="connsiteX19" fmla="*/ 530855 w 737752"/>
                <a:gd name="connsiteY19" fmla="*/ 564175 h 849726"/>
                <a:gd name="connsiteX20" fmla="*/ 502653 w 737752"/>
                <a:gd name="connsiteY20" fmla="*/ 593283 h 849726"/>
                <a:gd name="connsiteX21" fmla="*/ 498288 w 737752"/>
                <a:gd name="connsiteY21" fmla="*/ 596531 h 849726"/>
                <a:gd name="connsiteX22" fmla="*/ 493819 w 737752"/>
                <a:gd name="connsiteY22" fmla="*/ 600971 h 849726"/>
                <a:gd name="connsiteX23" fmla="*/ 438612 w 737752"/>
                <a:gd name="connsiteY23" fmla="*/ 640931 h 849726"/>
                <a:gd name="connsiteX24" fmla="*/ 408311 w 737752"/>
                <a:gd name="connsiteY24" fmla="*/ 663476 h 849726"/>
                <a:gd name="connsiteX25" fmla="*/ 405317 w 737752"/>
                <a:gd name="connsiteY25" fmla="*/ 665031 h 849726"/>
                <a:gd name="connsiteX26" fmla="*/ 401851 w 737752"/>
                <a:gd name="connsiteY26" fmla="*/ 667539 h 849726"/>
                <a:gd name="connsiteX27" fmla="*/ 330152 w 737752"/>
                <a:gd name="connsiteY27" fmla="*/ 704072 h 849726"/>
                <a:gd name="connsiteX28" fmla="*/ 301734 w 737752"/>
                <a:gd name="connsiteY28" fmla="*/ 718832 h 849726"/>
                <a:gd name="connsiteX29" fmla="*/ 300172 w 737752"/>
                <a:gd name="connsiteY29" fmla="*/ 719347 h 849726"/>
                <a:gd name="connsiteX30" fmla="*/ 298312 w 737752"/>
                <a:gd name="connsiteY30" fmla="*/ 720295 h 849726"/>
                <a:gd name="connsiteX31" fmla="*/ 184659 w 737752"/>
                <a:gd name="connsiteY31" fmla="*/ 757435 h 849726"/>
                <a:gd name="connsiteX32" fmla="*/ 184439 w 737752"/>
                <a:gd name="connsiteY32" fmla="*/ 757508 h 849726"/>
                <a:gd name="connsiteX33" fmla="*/ 184438 w 737752"/>
                <a:gd name="connsiteY33" fmla="*/ 849726 h 849726"/>
                <a:gd name="connsiteX34" fmla="*/ 0 w 737752"/>
                <a:gd name="connsiteY34" fmla="*/ 687364 h 849726"/>
                <a:gd name="connsiteX35" fmla="*/ 184438 w 737752"/>
                <a:gd name="connsiteY35" fmla="*/ 480850 h 849726"/>
                <a:gd name="connsiteX36" fmla="*/ 184438 w 737752"/>
                <a:gd name="connsiteY36" fmla="*/ 573069 h 849726"/>
                <a:gd name="connsiteX37" fmla="*/ 348443 w 737752"/>
                <a:gd name="connsiteY37" fmla="*/ 510674 h 849726"/>
                <a:gd name="connsiteX38" fmla="*/ 375981 w 737752"/>
                <a:gd name="connsiteY38" fmla="*/ 497237 h 849726"/>
                <a:gd name="connsiteX39" fmla="*/ 409034 w 737752"/>
                <a:gd name="connsiteY39" fmla="*/ 476843 h 849726"/>
                <a:gd name="connsiteX40" fmla="*/ 460141 w 737752"/>
                <a:gd name="connsiteY40" fmla="*/ 442044 h 849726"/>
                <a:gd name="connsiteX41" fmla="*/ 491322 w 737752"/>
                <a:gd name="connsiteY41" fmla="*/ 416876 h 849726"/>
                <a:gd name="connsiteX42" fmla="*/ 535382 w 737752"/>
                <a:gd name="connsiteY42" fmla="*/ 376436 h 849726"/>
                <a:gd name="connsiteX43" fmla="*/ 562836 w 737752"/>
                <a:gd name="connsiteY43" fmla="*/ 347799 h 849726"/>
                <a:gd name="connsiteX44" fmla="*/ 600959 w 737752"/>
                <a:gd name="connsiteY44" fmla="*/ 300795 h 849726"/>
                <a:gd name="connsiteX45" fmla="*/ 623320 w 737752"/>
                <a:gd name="connsiteY45" fmla="*/ 270448 h 849726"/>
                <a:gd name="connsiteX46" fmla="*/ 656661 w 737752"/>
                <a:gd name="connsiteY46" fmla="*/ 213759 h 849726"/>
                <a:gd name="connsiteX47" fmla="*/ 672070 w 737752"/>
                <a:gd name="connsiteY47" fmla="*/ 185765 h 849726"/>
                <a:gd name="connsiteX48" fmla="*/ 708226 w 737752"/>
                <a:gd name="connsiteY48" fmla="*/ 94733 h 849726"/>
                <a:gd name="connsiteX49" fmla="*/ 708226 w 737752"/>
                <a:gd name="connsiteY49" fmla="*/ 94732 h 849726"/>
                <a:gd name="connsiteX50" fmla="*/ 716822 w 737752"/>
                <a:gd name="connsiteY50" fmla="*/ 56406 h 849726"/>
                <a:gd name="connsiteX51" fmla="*/ 729473 w 737752"/>
                <a:gd name="connsiteY51" fmla="*/ 0 h 849726"/>
                <a:gd name="connsiteX52" fmla="*/ 731788 w 737752"/>
                <a:gd name="connsiteY52" fmla="*/ 0 h 849726"/>
                <a:gd name="connsiteX53" fmla="*/ 737752 w 737752"/>
                <a:gd name="connsiteY53" fmla="*/ 0 h 849726"/>
                <a:gd name="connsiteX54" fmla="*/ 737752 w 737752"/>
                <a:gd name="connsiteY54" fmla="*/ 84371 h 849726"/>
                <a:gd name="connsiteX55" fmla="*/ 733943 w 737752"/>
                <a:gd name="connsiteY55" fmla="*/ 13290 h 849726"/>
                <a:gd name="connsiteX56" fmla="*/ 733651 w 737752"/>
                <a:gd name="connsiteY56" fmla="*/ 11485 h 849726"/>
                <a:gd name="connsiteX57" fmla="*/ 731791 w 737752"/>
                <a:gd name="connsiteY57" fmla="*/ 0 h 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37752" h="849726">
                  <a:moveTo>
                    <a:pt x="737752" y="84371"/>
                  </a:moveTo>
                  <a:lnTo>
                    <a:pt x="736022" y="103748"/>
                  </a:lnTo>
                  <a:lnTo>
                    <a:pt x="736787" y="121560"/>
                  </a:lnTo>
                  <a:lnTo>
                    <a:pt x="730437" y="166323"/>
                  </a:lnTo>
                  <a:lnTo>
                    <a:pt x="727337" y="201063"/>
                  </a:lnTo>
                  <a:lnTo>
                    <a:pt x="723521" y="215081"/>
                  </a:lnTo>
                  <a:lnTo>
                    <a:pt x="721233" y="231213"/>
                  </a:lnTo>
                  <a:lnTo>
                    <a:pt x="706846" y="276345"/>
                  </a:lnTo>
                  <a:lnTo>
                    <a:pt x="697102" y="312145"/>
                  </a:lnTo>
                  <a:lnTo>
                    <a:pt x="691881" y="323293"/>
                  </a:lnTo>
                  <a:lnTo>
                    <a:pt x="687922" y="335713"/>
                  </a:lnTo>
                  <a:lnTo>
                    <a:pt x="665398" y="379836"/>
                  </a:lnTo>
                  <a:lnTo>
                    <a:pt x="648566" y="415773"/>
                  </a:lnTo>
                  <a:lnTo>
                    <a:pt x="642808" y="424087"/>
                  </a:lnTo>
                  <a:lnTo>
                    <a:pt x="638091" y="433327"/>
                  </a:lnTo>
                  <a:lnTo>
                    <a:pt x="606655" y="476293"/>
                  </a:lnTo>
                  <a:lnTo>
                    <a:pt x="583244" y="510100"/>
                  </a:lnTo>
                  <a:lnTo>
                    <a:pt x="577840" y="515679"/>
                  </a:lnTo>
                  <a:lnTo>
                    <a:pt x="572978" y="522323"/>
                  </a:lnTo>
                  <a:lnTo>
                    <a:pt x="530855" y="564175"/>
                  </a:lnTo>
                  <a:lnTo>
                    <a:pt x="502653" y="593283"/>
                  </a:lnTo>
                  <a:lnTo>
                    <a:pt x="498288" y="596531"/>
                  </a:lnTo>
                  <a:lnTo>
                    <a:pt x="493819" y="600971"/>
                  </a:lnTo>
                  <a:lnTo>
                    <a:pt x="438612" y="640931"/>
                  </a:lnTo>
                  <a:lnTo>
                    <a:pt x="408311" y="663476"/>
                  </a:lnTo>
                  <a:lnTo>
                    <a:pt x="405317" y="665031"/>
                  </a:lnTo>
                  <a:lnTo>
                    <a:pt x="401851" y="667539"/>
                  </a:lnTo>
                  <a:lnTo>
                    <a:pt x="330152" y="704072"/>
                  </a:lnTo>
                  <a:lnTo>
                    <a:pt x="301734" y="718832"/>
                  </a:lnTo>
                  <a:lnTo>
                    <a:pt x="300172" y="719347"/>
                  </a:lnTo>
                  <a:lnTo>
                    <a:pt x="298312" y="720295"/>
                  </a:lnTo>
                  <a:lnTo>
                    <a:pt x="184659" y="757435"/>
                  </a:lnTo>
                  <a:lnTo>
                    <a:pt x="184439" y="757508"/>
                  </a:lnTo>
                  <a:lnTo>
                    <a:pt x="184438" y="849726"/>
                  </a:lnTo>
                  <a:lnTo>
                    <a:pt x="0" y="687364"/>
                  </a:lnTo>
                  <a:lnTo>
                    <a:pt x="184438" y="480850"/>
                  </a:lnTo>
                  <a:lnTo>
                    <a:pt x="184438" y="573069"/>
                  </a:lnTo>
                  <a:lnTo>
                    <a:pt x="348443" y="510674"/>
                  </a:lnTo>
                  <a:lnTo>
                    <a:pt x="375981" y="497237"/>
                  </a:lnTo>
                  <a:lnTo>
                    <a:pt x="409034" y="476843"/>
                  </a:lnTo>
                  <a:lnTo>
                    <a:pt x="460141" y="442044"/>
                  </a:lnTo>
                  <a:lnTo>
                    <a:pt x="491322" y="416876"/>
                  </a:lnTo>
                  <a:lnTo>
                    <a:pt x="535382" y="376436"/>
                  </a:lnTo>
                  <a:lnTo>
                    <a:pt x="562836" y="347799"/>
                  </a:lnTo>
                  <a:lnTo>
                    <a:pt x="600959" y="300795"/>
                  </a:lnTo>
                  <a:lnTo>
                    <a:pt x="623320" y="270448"/>
                  </a:lnTo>
                  <a:lnTo>
                    <a:pt x="656661" y="213759"/>
                  </a:lnTo>
                  <a:lnTo>
                    <a:pt x="672070" y="185765"/>
                  </a:lnTo>
                  <a:lnTo>
                    <a:pt x="708226" y="94733"/>
                  </a:lnTo>
                  <a:lnTo>
                    <a:pt x="708226" y="94732"/>
                  </a:lnTo>
                  <a:lnTo>
                    <a:pt x="716822" y="56406"/>
                  </a:lnTo>
                  <a:lnTo>
                    <a:pt x="729473" y="0"/>
                  </a:lnTo>
                  <a:lnTo>
                    <a:pt x="731788" y="0"/>
                  </a:lnTo>
                  <a:close/>
                  <a:moveTo>
                    <a:pt x="737752" y="0"/>
                  </a:moveTo>
                  <a:lnTo>
                    <a:pt x="737752" y="84371"/>
                  </a:lnTo>
                  <a:cubicBezTo>
                    <a:pt x="737752" y="60374"/>
                    <a:pt x="736462" y="36661"/>
                    <a:pt x="733943" y="13290"/>
                  </a:cubicBezTo>
                  <a:lnTo>
                    <a:pt x="733651" y="11485"/>
                  </a:lnTo>
                  <a:lnTo>
                    <a:pt x="731791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75000">
                  <a:sysClr val="windowText" lastClr="000000">
                    <a:lumMod val="65000"/>
                    <a:lumOff val="3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9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D0681A-0C41-4694-8C96-69EDC2396119}"/>
              </a:ext>
            </a:extLst>
          </p:cNvPr>
          <p:cNvSpPr txBox="1"/>
          <p:nvPr/>
        </p:nvSpPr>
        <p:spPr>
          <a:xfrm>
            <a:off x="7612614" y="21857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2E0D65-F844-4E48-B659-9ABEB48F1BB7}"/>
              </a:ext>
            </a:extLst>
          </p:cNvPr>
          <p:cNvSpPr txBox="1"/>
          <p:nvPr/>
        </p:nvSpPr>
        <p:spPr>
          <a:xfrm>
            <a:off x="7361775" y="47882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Biomass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B235B-B095-499C-BD0A-C77B30773B6F}"/>
              </a:ext>
            </a:extLst>
          </p:cNvPr>
          <p:cNvSpPr txBox="1"/>
          <p:nvPr/>
        </p:nvSpPr>
        <p:spPr>
          <a:xfrm>
            <a:off x="9637296" y="6082179"/>
            <a:ext cx="156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Future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9E20A5-F56C-F502-4061-0BA63068ECB9}"/>
              </a:ext>
            </a:extLst>
          </p:cNvPr>
          <p:cNvSpPr/>
          <p:nvPr/>
        </p:nvSpPr>
        <p:spPr>
          <a:xfrm>
            <a:off x="2990592" y="1802022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16441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21162" y="3448207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713253" y="4999480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54" y="3399263"/>
            <a:ext cx="1812246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967909" y="2276489"/>
            <a:ext cx="1357477" cy="99461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330810" y="4506012"/>
            <a:ext cx="1086965" cy="941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95168" y="4446959"/>
            <a:ext cx="1048649" cy="848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555423" y="2347837"/>
            <a:ext cx="1232224" cy="80071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565776" y="1317812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65776" y="3231776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0214" y="20333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053" y="6350694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2012" y="330717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91700" y="3244404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12412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15662" y="3242817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65776" y="323177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078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5776" y="2276489"/>
            <a:ext cx="527424" cy="713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3200" y="2347836"/>
            <a:ext cx="698500" cy="272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5776" y="3916596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65776" y="5830560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9375" y="46358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Biomass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012" y="5905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91700" y="5843188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12412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15662" y="5841601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5776" y="583056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078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565776" y="4870964"/>
            <a:ext cx="533984" cy="4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089920" y="4803786"/>
            <a:ext cx="682228" cy="670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723AD4-FA2D-4637-A9FD-DC5BA4CD9CCD}"/>
              </a:ext>
            </a:extLst>
          </p:cNvPr>
          <p:cNvGrpSpPr/>
          <p:nvPr/>
        </p:nvGrpSpPr>
        <p:grpSpPr>
          <a:xfrm>
            <a:off x="3000127" y="3195918"/>
            <a:ext cx="1863226" cy="1554083"/>
            <a:chOff x="3176511" y="3230933"/>
            <a:chExt cx="1575912" cy="143668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B8BA38-8ED5-44D4-B893-246809BF6C96}"/>
                </a:ext>
              </a:extLst>
            </p:cNvPr>
            <p:cNvSpPr/>
            <p:nvPr/>
          </p:nvSpPr>
          <p:spPr>
            <a:xfrm>
              <a:off x="3176511" y="3230933"/>
              <a:ext cx="1421605" cy="143668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CA3CB7D4-8EAE-49AF-8B03-28955E7AA298}"/>
                </a:ext>
              </a:extLst>
            </p:cNvPr>
            <p:cNvSpPr/>
            <p:nvPr/>
          </p:nvSpPr>
          <p:spPr>
            <a:xfrm rot="16200000">
              <a:off x="3958684" y="3174946"/>
              <a:ext cx="737752" cy="849726"/>
            </a:xfrm>
            <a:custGeom>
              <a:avLst/>
              <a:gdLst>
                <a:gd name="connsiteX0" fmla="*/ 737752 w 737752"/>
                <a:gd name="connsiteY0" fmla="*/ 84371 h 849726"/>
                <a:gd name="connsiteX1" fmla="*/ 736022 w 737752"/>
                <a:gd name="connsiteY1" fmla="*/ 103748 h 849726"/>
                <a:gd name="connsiteX2" fmla="*/ 736787 w 737752"/>
                <a:gd name="connsiteY2" fmla="*/ 121560 h 849726"/>
                <a:gd name="connsiteX3" fmla="*/ 730437 w 737752"/>
                <a:gd name="connsiteY3" fmla="*/ 166323 h 849726"/>
                <a:gd name="connsiteX4" fmla="*/ 727337 w 737752"/>
                <a:gd name="connsiteY4" fmla="*/ 201063 h 849726"/>
                <a:gd name="connsiteX5" fmla="*/ 723521 w 737752"/>
                <a:gd name="connsiteY5" fmla="*/ 215081 h 849726"/>
                <a:gd name="connsiteX6" fmla="*/ 721233 w 737752"/>
                <a:gd name="connsiteY6" fmla="*/ 231213 h 849726"/>
                <a:gd name="connsiteX7" fmla="*/ 706846 w 737752"/>
                <a:gd name="connsiteY7" fmla="*/ 276345 h 849726"/>
                <a:gd name="connsiteX8" fmla="*/ 697102 w 737752"/>
                <a:gd name="connsiteY8" fmla="*/ 312145 h 849726"/>
                <a:gd name="connsiteX9" fmla="*/ 691881 w 737752"/>
                <a:gd name="connsiteY9" fmla="*/ 323293 h 849726"/>
                <a:gd name="connsiteX10" fmla="*/ 687922 w 737752"/>
                <a:gd name="connsiteY10" fmla="*/ 335713 h 849726"/>
                <a:gd name="connsiteX11" fmla="*/ 665398 w 737752"/>
                <a:gd name="connsiteY11" fmla="*/ 379836 h 849726"/>
                <a:gd name="connsiteX12" fmla="*/ 648566 w 737752"/>
                <a:gd name="connsiteY12" fmla="*/ 415773 h 849726"/>
                <a:gd name="connsiteX13" fmla="*/ 642808 w 737752"/>
                <a:gd name="connsiteY13" fmla="*/ 424087 h 849726"/>
                <a:gd name="connsiteX14" fmla="*/ 638091 w 737752"/>
                <a:gd name="connsiteY14" fmla="*/ 433327 h 849726"/>
                <a:gd name="connsiteX15" fmla="*/ 606655 w 737752"/>
                <a:gd name="connsiteY15" fmla="*/ 476293 h 849726"/>
                <a:gd name="connsiteX16" fmla="*/ 583244 w 737752"/>
                <a:gd name="connsiteY16" fmla="*/ 510100 h 849726"/>
                <a:gd name="connsiteX17" fmla="*/ 577840 w 737752"/>
                <a:gd name="connsiteY17" fmla="*/ 515679 h 849726"/>
                <a:gd name="connsiteX18" fmla="*/ 572978 w 737752"/>
                <a:gd name="connsiteY18" fmla="*/ 522323 h 849726"/>
                <a:gd name="connsiteX19" fmla="*/ 530855 w 737752"/>
                <a:gd name="connsiteY19" fmla="*/ 564175 h 849726"/>
                <a:gd name="connsiteX20" fmla="*/ 502653 w 737752"/>
                <a:gd name="connsiteY20" fmla="*/ 593283 h 849726"/>
                <a:gd name="connsiteX21" fmla="*/ 498288 w 737752"/>
                <a:gd name="connsiteY21" fmla="*/ 596531 h 849726"/>
                <a:gd name="connsiteX22" fmla="*/ 493819 w 737752"/>
                <a:gd name="connsiteY22" fmla="*/ 600971 h 849726"/>
                <a:gd name="connsiteX23" fmla="*/ 438612 w 737752"/>
                <a:gd name="connsiteY23" fmla="*/ 640931 h 849726"/>
                <a:gd name="connsiteX24" fmla="*/ 408311 w 737752"/>
                <a:gd name="connsiteY24" fmla="*/ 663476 h 849726"/>
                <a:gd name="connsiteX25" fmla="*/ 405317 w 737752"/>
                <a:gd name="connsiteY25" fmla="*/ 665031 h 849726"/>
                <a:gd name="connsiteX26" fmla="*/ 401851 w 737752"/>
                <a:gd name="connsiteY26" fmla="*/ 667539 h 849726"/>
                <a:gd name="connsiteX27" fmla="*/ 330152 w 737752"/>
                <a:gd name="connsiteY27" fmla="*/ 704072 h 849726"/>
                <a:gd name="connsiteX28" fmla="*/ 301734 w 737752"/>
                <a:gd name="connsiteY28" fmla="*/ 718832 h 849726"/>
                <a:gd name="connsiteX29" fmla="*/ 300172 w 737752"/>
                <a:gd name="connsiteY29" fmla="*/ 719347 h 849726"/>
                <a:gd name="connsiteX30" fmla="*/ 298312 w 737752"/>
                <a:gd name="connsiteY30" fmla="*/ 720295 h 849726"/>
                <a:gd name="connsiteX31" fmla="*/ 184659 w 737752"/>
                <a:gd name="connsiteY31" fmla="*/ 757435 h 849726"/>
                <a:gd name="connsiteX32" fmla="*/ 184439 w 737752"/>
                <a:gd name="connsiteY32" fmla="*/ 757508 h 849726"/>
                <a:gd name="connsiteX33" fmla="*/ 184438 w 737752"/>
                <a:gd name="connsiteY33" fmla="*/ 849726 h 849726"/>
                <a:gd name="connsiteX34" fmla="*/ 0 w 737752"/>
                <a:gd name="connsiteY34" fmla="*/ 687364 h 849726"/>
                <a:gd name="connsiteX35" fmla="*/ 184438 w 737752"/>
                <a:gd name="connsiteY35" fmla="*/ 480850 h 849726"/>
                <a:gd name="connsiteX36" fmla="*/ 184438 w 737752"/>
                <a:gd name="connsiteY36" fmla="*/ 573069 h 849726"/>
                <a:gd name="connsiteX37" fmla="*/ 348443 w 737752"/>
                <a:gd name="connsiteY37" fmla="*/ 510674 h 849726"/>
                <a:gd name="connsiteX38" fmla="*/ 375981 w 737752"/>
                <a:gd name="connsiteY38" fmla="*/ 497237 h 849726"/>
                <a:gd name="connsiteX39" fmla="*/ 409034 w 737752"/>
                <a:gd name="connsiteY39" fmla="*/ 476843 h 849726"/>
                <a:gd name="connsiteX40" fmla="*/ 460141 w 737752"/>
                <a:gd name="connsiteY40" fmla="*/ 442044 h 849726"/>
                <a:gd name="connsiteX41" fmla="*/ 491322 w 737752"/>
                <a:gd name="connsiteY41" fmla="*/ 416876 h 849726"/>
                <a:gd name="connsiteX42" fmla="*/ 535382 w 737752"/>
                <a:gd name="connsiteY42" fmla="*/ 376436 h 849726"/>
                <a:gd name="connsiteX43" fmla="*/ 562836 w 737752"/>
                <a:gd name="connsiteY43" fmla="*/ 347799 h 849726"/>
                <a:gd name="connsiteX44" fmla="*/ 600959 w 737752"/>
                <a:gd name="connsiteY44" fmla="*/ 300795 h 849726"/>
                <a:gd name="connsiteX45" fmla="*/ 623320 w 737752"/>
                <a:gd name="connsiteY45" fmla="*/ 270448 h 849726"/>
                <a:gd name="connsiteX46" fmla="*/ 656661 w 737752"/>
                <a:gd name="connsiteY46" fmla="*/ 213759 h 849726"/>
                <a:gd name="connsiteX47" fmla="*/ 672070 w 737752"/>
                <a:gd name="connsiteY47" fmla="*/ 185765 h 849726"/>
                <a:gd name="connsiteX48" fmla="*/ 708226 w 737752"/>
                <a:gd name="connsiteY48" fmla="*/ 94733 h 849726"/>
                <a:gd name="connsiteX49" fmla="*/ 708226 w 737752"/>
                <a:gd name="connsiteY49" fmla="*/ 94732 h 849726"/>
                <a:gd name="connsiteX50" fmla="*/ 716822 w 737752"/>
                <a:gd name="connsiteY50" fmla="*/ 56406 h 849726"/>
                <a:gd name="connsiteX51" fmla="*/ 729473 w 737752"/>
                <a:gd name="connsiteY51" fmla="*/ 0 h 849726"/>
                <a:gd name="connsiteX52" fmla="*/ 731788 w 737752"/>
                <a:gd name="connsiteY52" fmla="*/ 0 h 849726"/>
                <a:gd name="connsiteX53" fmla="*/ 737752 w 737752"/>
                <a:gd name="connsiteY53" fmla="*/ 0 h 849726"/>
                <a:gd name="connsiteX54" fmla="*/ 737752 w 737752"/>
                <a:gd name="connsiteY54" fmla="*/ 84371 h 849726"/>
                <a:gd name="connsiteX55" fmla="*/ 733943 w 737752"/>
                <a:gd name="connsiteY55" fmla="*/ 13290 h 849726"/>
                <a:gd name="connsiteX56" fmla="*/ 733651 w 737752"/>
                <a:gd name="connsiteY56" fmla="*/ 11485 h 849726"/>
                <a:gd name="connsiteX57" fmla="*/ 731791 w 737752"/>
                <a:gd name="connsiteY57" fmla="*/ 0 h 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37752" h="849726">
                  <a:moveTo>
                    <a:pt x="737752" y="84371"/>
                  </a:moveTo>
                  <a:lnTo>
                    <a:pt x="736022" y="103748"/>
                  </a:lnTo>
                  <a:lnTo>
                    <a:pt x="736787" y="121560"/>
                  </a:lnTo>
                  <a:lnTo>
                    <a:pt x="730437" y="166323"/>
                  </a:lnTo>
                  <a:lnTo>
                    <a:pt x="727337" y="201063"/>
                  </a:lnTo>
                  <a:lnTo>
                    <a:pt x="723521" y="215081"/>
                  </a:lnTo>
                  <a:lnTo>
                    <a:pt x="721233" y="231213"/>
                  </a:lnTo>
                  <a:lnTo>
                    <a:pt x="706846" y="276345"/>
                  </a:lnTo>
                  <a:lnTo>
                    <a:pt x="697102" y="312145"/>
                  </a:lnTo>
                  <a:lnTo>
                    <a:pt x="691881" y="323293"/>
                  </a:lnTo>
                  <a:lnTo>
                    <a:pt x="687922" y="335713"/>
                  </a:lnTo>
                  <a:lnTo>
                    <a:pt x="665398" y="379836"/>
                  </a:lnTo>
                  <a:lnTo>
                    <a:pt x="648566" y="415773"/>
                  </a:lnTo>
                  <a:lnTo>
                    <a:pt x="642808" y="424087"/>
                  </a:lnTo>
                  <a:lnTo>
                    <a:pt x="638091" y="433327"/>
                  </a:lnTo>
                  <a:lnTo>
                    <a:pt x="606655" y="476293"/>
                  </a:lnTo>
                  <a:lnTo>
                    <a:pt x="583244" y="510100"/>
                  </a:lnTo>
                  <a:lnTo>
                    <a:pt x="577840" y="515679"/>
                  </a:lnTo>
                  <a:lnTo>
                    <a:pt x="572978" y="522323"/>
                  </a:lnTo>
                  <a:lnTo>
                    <a:pt x="530855" y="564175"/>
                  </a:lnTo>
                  <a:lnTo>
                    <a:pt x="502653" y="593283"/>
                  </a:lnTo>
                  <a:lnTo>
                    <a:pt x="498288" y="596531"/>
                  </a:lnTo>
                  <a:lnTo>
                    <a:pt x="493819" y="600971"/>
                  </a:lnTo>
                  <a:lnTo>
                    <a:pt x="438612" y="640931"/>
                  </a:lnTo>
                  <a:lnTo>
                    <a:pt x="408311" y="663476"/>
                  </a:lnTo>
                  <a:lnTo>
                    <a:pt x="405317" y="665031"/>
                  </a:lnTo>
                  <a:lnTo>
                    <a:pt x="401851" y="667539"/>
                  </a:lnTo>
                  <a:lnTo>
                    <a:pt x="330152" y="704072"/>
                  </a:lnTo>
                  <a:lnTo>
                    <a:pt x="301734" y="718832"/>
                  </a:lnTo>
                  <a:lnTo>
                    <a:pt x="300172" y="719347"/>
                  </a:lnTo>
                  <a:lnTo>
                    <a:pt x="298312" y="720295"/>
                  </a:lnTo>
                  <a:lnTo>
                    <a:pt x="184659" y="757435"/>
                  </a:lnTo>
                  <a:lnTo>
                    <a:pt x="184439" y="757508"/>
                  </a:lnTo>
                  <a:lnTo>
                    <a:pt x="184438" y="849726"/>
                  </a:lnTo>
                  <a:lnTo>
                    <a:pt x="0" y="687364"/>
                  </a:lnTo>
                  <a:lnTo>
                    <a:pt x="184438" y="480850"/>
                  </a:lnTo>
                  <a:lnTo>
                    <a:pt x="184438" y="573069"/>
                  </a:lnTo>
                  <a:lnTo>
                    <a:pt x="348443" y="510674"/>
                  </a:lnTo>
                  <a:lnTo>
                    <a:pt x="375981" y="497237"/>
                  </a:lnTo>
                  <a:lnTo>
                    <a:pt x="409034" y="476843"/>
                  </a:lnTo>
                  <a:lnTo>
                    <a:pt x="460141" y="442044"/>
                  </a:lnTo>
                  <a:lnTo>
                    <a:pt x="491322" y="416876"/>
                  </a:lnTo>
                  <a:lnTo>
                    <a:pt x="535382" y="376436"/>
                  </a:lnTo>
                  <a:lnTo>
                    <a:pt x="562836" y="347799"/>
                  </a:lnTo>
                  <a:lnTo>
                    <a:pt x="600959" y="300795"/>
                  </a:lnTo>
                  <a:lnTo>
                    <a:pt x="623320" y="270448"/>
                  </a:lnTo>
                  <a:lnTo>
                    <a:pt x="656661" y="213759"/>
                  </a:lnTo>
                  <a:lnTo>
                    <a:pt x="672070" y="185765"/>
                  </a:lnTo>
                  <a:lnTo>
                    <a:pt x="708226" y="94733"/>
                  </a:lnTo>
                  <a:lnTo>
                    <a:pt x="708226" y="94732"/>
                  </a:lnTo>
                  <a:lnTo>
                    <a:pt x="716822" y="56406"/>
                  </a:lnTo>
                  <a:lnTo>
                    <a:pt x="729473" y="0"/>
                  </a:lnTo>
                  <a:lnTo>
                    <a:pt x="731788" y="0"/>
                  </a:lnTo>
                  <a:close/>
                  <a:moveTo>
                    <a:pt x="737752" y="0"/>
                  </a:moveTo>
                  <a:lnTo>
                    <a:pt x="737752" y="84371"/>
                  </a:lnTo>
                  <a:cubicBezTo>
                    <a:pt x="737752" y="60374"/>
                    <a:pt x="736462" y="36661"/>
                    <a:pt x="733943" y="13290"/>
                  </a:cubicBezTo>
                  <a:lnTo>
                    <a:pt x="733651" y="11485"/>
                  </a:lnTo>
                  <a:lnTo>
                    <a:pt x="731791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75000">
                  <a:sysClr val="windowText" lastClr="000000">
                    <a:lumMod val="65000"/>
                    <a:lumOff val="3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9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D0681A-0C41-4694-8C96-69EDC2396119}"/>
              </a:ext>
            </a:extLst>
          </p:cNvPr>
          <p:cNvSpPr txBox="1"/>
          <p:nvPr/>
        </p:nvSpPr>
        <p:spPr>
          <a:xfrm>
            <a:off x="7612614" y="21857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2E0D65-F844-4E48-B659-9ABEB48F1BB7}"/>
              </a:ext>
            </a:extLst>
          </p:cNvPr>
          <p:cNvSpPr txBox="1"/>
          <p:nvPr/>
        </p:nvSpPr>
        <p:spPr>
          <a:xfrm>
            <a:off x="7361775" y="47882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Biomass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FDA08B-300F-4EF8-8901-F22FEFAA6AFA}"/>
              </a:ext>
            </a:extLst>
          </p:cNvPr>
          <p:cNvSpPr txBox="1"/>
          <p:nvPr/>
        </p:nvSpPr>
        <p:spPr>
          <a:xfrm>
            <a:off x="9637296" y="6082179"/>
            <a:ext cx="156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Future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C8F9D5-2185-1A62-93EB-152D8E491040}"/>
              </a:ext>
            </a:extLst>
          </p:cNvPr>
          <p:cNvSpPr/>
          <p:nvPr/>
        </p:nvSpPr>
        <p:spPr>
          <a:xfrm>
            <a:off x="2990592" y="1802022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23008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21162" y="3448207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713253" y="4999480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54" y="3399263"/>
            <a:ext cx="1812246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967909" y="2276489"/>
            <a:ext cx="1357477" cy="99461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330810" y="4506012"/>
            <a:ext cx="1086965" cy="941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95168" y="4446959"/>
            <a:ext cx="1048649" cy="848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555423" y="2347837"/>
            <a:ext cx="1232224" cy="80071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565776" y="1317812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65776" y="3231776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0214" y="20333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053" y="6350694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2012" y="330717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91700" y="3244404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12412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15662" y="3242817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65776" y="323177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078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5776" y="2276489"/>
            <a:ext cx="527424" cy="713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3200" y="2347836"/>
            <a:ext cx="698500" cy="272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791700" y="2350168"/>
            <a:ext cx="657069" cy="2702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5776" y="3916596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65776" y="5830560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9375" y="46358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Biomass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012" y="5905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91700" y="5843188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12412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15662" y="5841601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5776" y="583056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078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565776" y="4870964"/>
            <a:ext cx="533984" cy="4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089920" y="4803786"/>
            <a:ext cx="682228" cy="670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768868" y="4808706"/>
            <a:ext cx="679901" cy="1402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723AD4-FA2D-4637-A9FD-DC5BA4CD9CCD}"/>
              </a:ext>
            </a:extLst>
          </p:cNvPr>
          <p:cNvGrpSpPr/>
          <p:nvPr/>
        </p:nvGrpSpPr>
        <p:grpSpPr>
          <a:xfrm>
            <a:off x="3000127" y="3195918"/>
            <a:ext cx="1863226" cy="1554083"/>
            <a:chOff x="3176511" y="3230933"/>
            <a:chExt cx="1575912" cy="143668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B8BA38-8ED5-44D4-B893-246809BF6C96}"/>
                </a:ext>
              </a:extLst>
            </p:cNvPr>
            <p:cNvSpPr/>
            <p:nvPr/>
          </p:nvSpPr>
          <p:spPr>
            <a:xfrm>
              <a:off x="3176511" y="3230933"/>
              <a:ext cx="1421605" cy="143668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CA3CB7D4-8EAE-49AF-8B03-28955E7AA298}"/>
                </a:ext>
              </a:extLst>
            </p:cNvPr>
            <p:cNvSpPr/>
            <p:nvPr/>
          </p:nvSpPr>
          <p:spPr>
            <a:xfrm rot="16200000">
              <a:off x="3958684" y="3174946"/>
              <a:ext cx="737752" cy="849726"/>
            </a:xfrm>
            <a:custGeom>
              <a:avLst/>
              <a:gdLst>
                <a:gd name="connsiteX0" fmla="*/ 737752 w 737752"/>
                <a:gd name="connsiteY0" fmla="*/ 84371 h 849726"/>
                <a:gd name="connsiteX1" fmla="*/ 736022 w 737752"/>
                <a:gd name="connsiteY1" fmla="*/ 103748 h 849726"/>
                <a:gd name="connsiteX2" fmla="*/ 736787 w 737752"/>
                <a:gd name="connsiteY2" fmla="*/ 121560 h 849726"/>
                <a:gd name="connsiteX3" fmla="*/ 730437 w 737752"/>
                <a:gd name="connsiteY3" fmla="*/ 166323 h 849726"/>
                <a:gd name="connsiteX4" fmla="*/ 727337 w 737752"/>
                <a:gd name="connsiteY4" fmla="*/ 201063 h 849726"/>
                <a:gd name="connsiteX5" fmla="*/ 723521 w 737752"/>
                <a:gd name="connsiteY5" fmla="*/ 215081 h 849726"/>
                <a:gd name="connsiteX6" fmla="*/ 721233 w 737752"/>
                <a:gd name="connsiteY6" fmla="*/ 231213 h 849726"/>
                <a:gd name="connsiteX7" fmla="*/ 706846 w 737752"/>
                <a:gd name="connsiteY7" fmla="*/ 276345 h 849726"/>
                <a:gd name="connsiteX8" fmla="*/ 697102 w 737752"/>
                <a:gd name="connsiteY8" fmla="*/ 312145 h 849726"/>
                <a:gd name="connsiteX9" fmla="*/ 691881 w 737752"/>
                <a:gd name="connsiteY9" fmla="*/ 323293 h 849726"/>
                <a:gd name="connsiteX10" fmla="*/ 687922 w 737752"/>
                <a:gd name="connsiteY10" fmla="*/ 335713 h 849726"/>
                <a:gd name="connsiteX11" fmla="*/ 665398 w 737752"/>
                <a:gd name="connsiteY11" fmla="*/ 379836 h 849726"/>
                <a:gd name="connsiteX12" fmla="*/ 648566 w 737752"/>
                <a:gd name="connsiteY12" fmla="*/ 415773 h 849726"/>
                <a:gd name="connsiteX13" fmla="*/ 642808 w 737752"/>
                <a:gd name="connsiteY13" fmla="*/ 424087 h 849726"/>
                <a:gd name="connsiteX14" fmla="*/ 638091 w 737752"/>
                <a:gd name="connsiteY14" fmla="*/ 433327 h 849726"/>
                <a:gd name="connsiteX15" fmla="*/ 606655 w 737752"/>
                <a:gd name="connsiteY15" fmla="*/ 476293 h 849726"/>
                <a:gd name="connsiteX16" fmla="*/ 583244 w 737752"/>
                <a:gd name="connsiteY16" fmla="*/ 510100 h 849726"/>
                <a:gd name="connsiteX17" fmla="*/ 577840 w 737752"/>
                <a:gd name="connsiteY17" fmla="*/ 515679 h 849726"/>
                <a:gd name="connsiteX18" fmla="*/ 572978 w 737752"/>
                <a:gd name="connsiteY18" fmla="*/ 522323 h 849726"/>
                <a:gd name="connsiteX19" fmla="*/ 530855 w 737752"/>
                <a:gd name="connsiteY19" fmla="*/ 564175 h 849726"/>
                <a:gd name="connsiteX20" fmla="*/ 502653 w 737752"/>
                <a:gd name="connsiteY20" fmla="*/ 593283 h 849726"/>
                <a:gd name="connsiteX21" fmla="*/ 498288 w 737752"/>
                <a:gd name="connsiteY21" fmla="*/ 596531 h 849726"/>
                <a:gd name="connsiteX22" fmla="*/ 493819 w 737752"/>
                <a:gd name="connsiteY22" fmla="*/ 600971 h 849726"/>
                <a:gd name="connsiteX23" fmla="*/ 438612 w 737752"/>
                <a:gd name="connsiteY23" fmla="*/ 640931 h 849726"/>
                <a:gd name="connsiteX24" fmla="*/ 408311 w 737752"/>
                <a:gd name="connsiteY24" fmla="*/ 663476 h 849726"/>
                <a:gd name="connsiteX25" fmla="*/ 405317 w 737752"/>
                <a:gd name="connsiteY25" fmla="*/ 665031 h 849726"/>
                <a:gd name="connsiteX26" fmla="*/ 401851 w 737752"/>
                <a:gd name="connsiteY26" fmla="*/ 667539 h 849726"/>
                <a:gd name="connsiteX27" fmla="*/ 330152 w 737752"/>
                <a:gd name="connsiteY27" fmla="*/ 704072 h 849726"/>
                <a:gd name="connsiteX28" fmla="*/ 301734 w 737752"/>
                <a:gd name="connsiteY28" fmla="*/ 718832 h 849726"/>
                <a:gd name="connsiteX29" fmla="*/ 300172 w 737752"/>
                <a:gd name="connsiteY29" fmla="*/ 719347 h 849726"/>
                <a:gd name="connsiteX30" fmla="*/ 298312 w 737752"/>
                <a:gd name="connsiteY30" fmla="*/ 720295 h 849726"/>
                <a:gd name="connsiteX31" fmla="*/ 184659 w 737752"/>
                <a:gd name="connsiteY31" fmla="*/ 757435 h 849726"/>
                <a:gd name="connsiteX32" fmla="*/ 184439 w 737752"/>
                <a:gd name="connsiteY32" fmla="*/ 757508 h 849726"/>
                <a:gd name="connsiteX33" fmla="*/ 184438 w 737752"/>
                <a:gd name="connsiteY33" fmla="*/ 849726 h 849726"/>
                <a:gd name="connsiteX34" fmla="*/ 0 w 737752"/>
                <a:gd name="connsiteY34" fmla="*/ 687364 h 849726"/>
                <a:gd name="connsiteX35" fmla="*/ 184438 w 737752"/>
                <a:gd name="connsiteY35" fmla="*/ 480850 h 849726"/>
                <a:gd name="connsiteX36" fmla="*/ 184438 w 737752"/>
                <a:gd name="connsiteY36" fmla="*/ 573069 h 849726"/>
                <a:gd name="connsiteX37" fmla="*/ 348443 w 737752"/>
                <a:gd name="connsiteY37" fmla="*/ 510674 h 849726"/>
                <a:gd name="connsiteX38" fmla="*/ 375981 w 737752"/>
                <a:gd name="connsiteY38" fmla="*/ 497237 h 849726"/>
                <a:gd name="connsiteX39" fmla="*/ 409034 w 737752"/>
                <a:gd name="connsiteY39" fmla="*/ 476843 h 849726"/>
                <a:gd name="connsiteX40" fmla="*/ 460141 w 737752"/>
                <a:gd name="connsiteY40" fmla="*/ 442044 h 849726"/>
                <a:gd name="connsiteX41" fmla="*/ 491322 w 737752"/>
                <a:gd name="connsiteY41" fmla="*/ 416876 h 849726"/>
                <a:gd name="connsiteX42" fmla="*/ 535382 w 737752"/>
                <a:gd name="connsiteY42" fmla="*/ 376436 h 849726"/>
                <a:gd name="connsiteX43" fmla="*/ 562836 w 737752"/>
                <a:gd name="connsiteY43" fmla="*/ 347799 h 849726"/>
                <a:gd name="connsiteX44" fmla="*/ 600959 w 737752"/>
                <a:gd name="connsiteY44" fmla="*/ 300795 h 849726"/>
                <a:gd name="connsiteX45" fmla="*/ 623320 w 737752"/>
                <a:gd name="connsiteY45" fmla="*/ 270448 h 849726"/>
                <a:gd name="connsiteX46" fmla="*/ 656661 w 737752"/>
                <a:gd name="connsiteY46" fmla="*/ 213759 h 849726"/>
                <a:gd name="connsiteX47" fmla="*/ 672070 w 737752"/>
                <a:gd name="connsiteY47" fmla="*/ 185765 h 849726"/>
                <a:gd name="connsiteX48" fmla="*/ 708226 w 737752"/>
                <a:gd name="connsiteY48" fmla="*/ 94733 h 849726"/>
                <a:gd name="connsiteX49" fmla="*/ 708226 w 737752"/>
                <a:gd name="connsiteY49" fmla="*/ 94732 h 849726"/>
                <a:gd name="connsiteX50" fmla="*/ 716822 w 737752"/>
                <a:gd name="connsiteY50" fmla="*/ 56406 h 849726"/>
                <a:gd name="connsiteX51" fmla="*/ 729473 w 737752"/>
                <a:gd name="connsiteY51" fmla="*/ 0 h 849726"/>
                <a:gd name="connsiteX52" fmla="*/ 731788 w 737752"/>
                <a:gd name="connsiteY52" fmla="*/ 0 h 849726"/>
                <a:gd name="connsiteX53" fmla="*/ 737752 w 737752"/>
                <a:gd name="connsiteY53" fmla="*/ 0 h 849726"/>
                <a:gd name="connsiteX54" fmla="*/ 737752 w 737752"/>
                <a:gd name="connsiteY54" fmla="*/ 84371 h 849726"/>
                <a:gd name="connsiteX55" fmla="*/ 733943 w 737752"/>
                <a:gd name="connsiteY55" fmla="*/ 13290 h 849726"/>
                <a:gd name="connsiteX56" fmla="*/ 733651 w 737752"/>
                <a:gd name="connsiteY56" fmla="*/ 11485 h 849726"/>
                <a:gd name="connsiteX57" fmla="*/ 731791 w 737752"/>
                <a:gd name="connsiteY57" fmla="*/ 0 h 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37752" h="849726">
                  <a:moveTo>
                    <a:pt x="737752" y="84371"/>
                  </a:moveTo>
                  <a:lnTo>
                    <a:pt x="736022" y="103748"/>
                  </a:lnTo>
                  <a:lnTo>
                    <a:pt x="736787" y="121560"/>
                  </a:lnTo>
                  <a:lnTo>
                    <a:pt x="730437" y="166323"/>
                  </a:lnTo>
                  <a:lnTo>
                    <a:pt x="727337" y="201063"/>
                  </a:lnTo>
                  <a:lnTo>
                    <a:pt x="723521" y="215081"/>
                  </a:lnTo>
                  <a:lnTo>
                    <a:pt x="721233" y="231213"/>
                  </a:lnTo>
                  <a:lnTo>
                    <a:pt x="706846" y="276345"/>
                  </a:lnTo>
                  <a:lnTo>
                    <a:pt x="697102" y="312145"/>
                  </a:lnTo>
                  <a:lnTo>
                    <a:pt x="691881" y="323293"/>
                  </a:lnTo>
                  <a:lnTo>
                    <a:pt x="687922" y="335713"/>
                  </a:lnTo>
                  <a:lnTo>
                    <a:pt x="665398" y="379836"/>
                  </a:lnTo>
                  <a:lnTo>
                    <a:pt x="648566" y="415773"/>
                  </a:lnTo>
                  <a:lnTo>
                    <a:pt x="642808" y="424087"/>
                  </a:lnTo>
                  <a:lnTo>
                    <a:pt x="638091" y="433327"/>
                  </a:lnTo>
                  <a:lnTo>
                    <a:pt x="606655" y="476293"/>
                  </a:lnTo>
                  <a:lnTo>
                    <a:pt x="583244" y="510100"/>
                  </a:lnTo>
                  <a:lnTo>
                    <a:pt x="577840" y="515679"/>
                  </a:lnTo>
                  <a:lnTo>
                    <a:pt x="572978" y="522323"/>
                  </a:lnTo>
                  <a:lnTo>
                    <a:pt x="530855" y="564175"/>
                  </a:lnTo>
                  <a:lnTo>
                    <a:pt x="502653" y="593283"/>
                  </a:lnTo>
                  <a:lnTo>
                    <a:pt x="498288" y="596531"/>
                  </a:lnTo>
                  <a:lnTo>
                    <a:pt x="493819" y="600971"/>
                  </a:lnTo>
                  <a:lnTo>
                    <a:pt x="438612" y="640931"/>
                  </a:lnTo>
                  <a:lnTo>
                    <a:pt x="408311" y="663476"/>
                  </a:lnTo>
                  <a:lnTo>
                    <a:pt x="405317" y="665031"/>
                  </a:lnTo>
                  <a:lnTo>
                    <a:pt x="401851" y="667539"/>
                  </a:lnTo>
                  <a:lnTo>
                    <a:pt x="330152" y="704072"/>
                  </a:lnTo>
                  <a:lnTo>
                    <a:pt x="301734" y="718832"/>
                  </a:lnTo>
                  <a:lnTo>
                    <a:pt x="300172" y="719347"/>
                  </a:lnTo>
                  <a:lnTo>
                    <a:pt x="298312" y="720295"/>
                  </a:lnTo>
                  <a:lnTo>
                    <a:pt x="184659" y="757435"/>
                  </a:lnTo>
                  <a:lnTo>
                    <a:pt x="184439" y="757508"/>
                  </a:lnTo>
                  <a:lnTo>
                    <a:pt x="184438" y="849726"/>
                  </a:lnTo>
                  <a:lnTo>
                    <a:pt x="0" y="687364"/>
                  </a:lnTo>
                  <a:lnTo>
                    <a:pt x="184438" y="480850"/>
                  </a:lnTo>
                  <a:lnTo>
                    <a:pt x="184438" y="573069"/>
                  </a:lnTo>
                  <a:lnTo>
                    <a:pt x="348443" y="510674"/>
                  </a:lnTo>
                  <a:lnTo>
                    <a:pt x="375981" y="497237"/>
                  </a:lnTo>
                  <a:lnTo>
                    <a:pt x="409034" y="476843"/>
                  </a:lnTo>
                  <a:lnTo>
                    <a:pt x="460141" y="442044"/>
                  </a:lnTo>
                  <a:lnTo>
                    <a:pt x="491322" y="416876"/>
                  </a:lnTo>
                  <a:lnTo>
                    <a:pt x="535382" y="376436"/>
                  </a:lnTo>
                  <a:lnTo>
                    <a:pt x="562836" y="347799"/>
                  </a:lnTo>
                  <a:lnTo>
                    <a:pt x="600959" y="300795"/>
                  </a:lnTo>
                  <a:lnTo>
                    <a:pt x="623320" y="270448"/>
                  </a:lnTo>
                  <a:lnTo>
                    <a:pt x="656661" y="213759"/>
                  </a:lnTo>
                  <a:lnTo>
                    <a:pt x="672070" y="185765"/>
                  </a:lnTo>
                  <a:lnTo>
                    <a:pt x="708226" y="94733"/>
                  </a:lnTo>
                  <a:lnTo>
                    <a:pt x="708226" y="94732"/>
                  </a:lnTo>
                  <a:lnTo>
                    <a:pt x="716822" y="56406"/>
                  </a:lnTo>
                  <a:lnTo>
                    <a:pt x="729473" y="0"/>
                  </a:lnTo>
                  <a:lnTo>
                    <a:pt x="731788" y="0"/>
                  </a:lnTo>
                  <a:close/>
                  <a:moveTo>
                    <a:pt x="737752" y="0"/>
                  </a:moveTo>
                  <a:lnTo>
                    <a:pt x="737752" y="84371"/>
                  </a:lnTo>
                  <a:cubicBezTo>
                    <a:pt x="737752" y="60374"/>
                    <a:pt x="736462" y="36661"/>
                    <a:pt x="733943" y="13290"/>
                  </a:cubicBezTo>
                  <a:lnTo>
                    <a:pt x="733651" y="11485"/>
                  </a:lnTo>
                  <a:lnTo>
                    <a:pt x="731791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75000">
                  <a:sysClr val="windowText" lastClr="000000">
                    <a:lumMod val="65000"/>
                    <a:lumOff val="3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9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D0681A-0C41-4694-8C96-69EDC2396119}"/>
              </a:ext>
            </a:extLst>
          </p:cNvPr>
          <p:cNvSpPr txBox="1"/>
          <p:nvPr/>
        </p:nvSpPr>
        <p:spPr>
          <a:xfrm>
            <a:off x="7612614" y="21857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2E0D65-F844-4E48-B659-9ABEB48F1BB7}"/>
              </a:ext>
            </a:extLst>
          </p:cNvPr>
          <p:cNvSpPr txBox="1"/>
          <p:nvPr/>
        </p:nvSpPr>
        <p:spPr>
          <a:xfrm>
            <a:off x="7361775" y="47882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Biomass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4B0FAA-1C98-41FA-8776-F95B3800062F}"/>
              </a:ext>
            </a:extLst>
          </p:cNvPr>
          <p:cNvSpPr txBox="1"/>
          <p:nvPr/>
        </p:nvSpPr>
        <p:spPr>
          <a:xfrm>
            <a:off x="9637296" y="6082179"/>
            <a:ext cx="156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Future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AC1351-CFF1-0651-B07A-B3CF02062BE7}"/>
              </a:ext>
            </a:extLst>
          </p:cNvPr>
          <p:cNvSpPr/>
          <p:nvPr/>
        </p:nvSpPr>
        <p:spPr>
          <a:xfrm>
            <a:off x="2990592" y="1802022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7383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21162" y="3448207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713253" y="4999480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54" y="3399263"/>
            <a:ext cx="1812246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967909" y="2276489"/>
            <a:ext cx="1357477" cy="99461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330810" y="4506012"/>
            <a:ext cx="1086965" cy="941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95168" y="4446959"/>
            <a:ext cx="1048649" cy="848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555423" y="2347837"/>
            <a:ext cx="1232224" cy="80071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565776" y="1317812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65776" y="3231776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0214" y="20333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053" y="6350694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2012" y="330717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91700" y="3244404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12412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15662" y="3242817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65776" y="323177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078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5776" y="2276489"/>
            <a:ext cx="527424" cy="713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3200" y="2347836"/>
            <a:ext cx="698500" cy="272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791700" y="2350168"/>
            <a:ext cx="657069" cy="2702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444536" y="2347836"/>
            <a:ext cx="571126" cy="2020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5776" y="3916596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65776" y="5830560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9375" y="46358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Biomass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012" y="5905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91700" y="5843188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12412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15662" y="5841601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5776" y="583056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078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565776" y="4870964"/>
            <a:ext cx="533984" cy="4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089920" y="4803786"/>
            <a:ext cx="682228" cy="670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768868" y="4808706"/>
            <a:ext cx="679901" cy="1402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0444536" y="4750001"/>
            <a:ext cx="571126" cy="1966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723AD4-FA2D-4637-A9FD-DC5BA4CD9CCD}"/>
              </a:ext>
            </a:extLst>
          </p:cNvPr>
          <p:cNvGrpSpPr/>
          <p:nvPr/>
        </p:nvGrpSpPr>
        <p:grpSpPr>
          <a:xfrm>
            <a:off x="3000127" y="3195918"/>
            <a:ext cx="1863226" cy="1554083"/>
            <a:chOff x="3176511" y="3230933"/>
            <a:chExt cx="1575912" cy="143668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B8BA38-8ED5-44D4-B893-246809BF6C96}"/>
                </a:ext>
              </a:extLst>
            </p:cNvPr>
            <p:cNvSpPr/>
            <p:nvPr/>
          </p:nvSpPr>
          <p:spPr>
            <a:xfrm>
              <a:off x="3176511" y="3230933"/>
              <a:ext cx="1421605" cy="143668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CA3CB7D4-8EAE-49AF-8B03-28955E7AA298}"/>
                </a:ext>
              </a:extLst>
            </p:cNvPr>
            <p:cNvSpPr/>
            <p:nvPr/>
          </p:nvSpPr>
          <p:spPr>
            <a:xfrm rot="16200000">
              <a:off x="3958684" y="3174946"/>
              <a:ext cx="737752" cy="849726"/>
            </a:xfrm>
            <a:custGeom>
              <a:avLst/>
              <a:gdLst>
                <a:gd name="connsiteX0" fmla="*/ 737752 w 737752"/>
                <a:gd name="connsiteY0" fmla="*/ 84371 h 849726"/>
                <a:gd name="connsiteX1" fmla="*/ 736022 w 737752"/>
                <a:gd name="connsiteY1" fmla="*/ 103748 h 849726"/>
                <a:gd name="connsiteX2" fmla="*/ 736787 w 737752"/>
                <a:gd name="connsiteY2" fmla="*/ 121560 h 849726"/>
                <a:gd name="connsiteX3" fmla="*/ 730437 w 737752"/>
                <a:gd name="connsiteY3" fmla="*/ 166323 h 849726"/>
                <a:gd name="connsiteX4" fmla="*/ 727337 w 737752"/>
                <a:gd name="connsiteY4" fmla="*/ 201063 h 849726"/>
                <a:gd name="connsiteX5" fmla="*/ 723521 w 737752"/>
                <a:gd name="connsiteY5" fmla="*/ 215081 h 849726"/>
                <a:gd name="connsiteX6" fmla="*/ 721233 w 737752"/>
                <a:gd name="connsiteY6" fmla="*/ 231213 h 849726"/>
                <a:gd name="connsiteX7" fmla="*/ 706846 w 737752"/>
                <a:gd name="connsiteY7" fmla="*/ 276345 h 849726"/>
                <a:gd name="connsiteX8" fmla="*/ 697102 w 737752"/>
                <a:gd name="connsiteY8" fmla="*/ 312145 h 849726"/>
                <a:gd name="connsiteX9" fmla="*/ 691881 w 737752"/>
                <a:gd name="connsiteY9" fmla="*/ 323293 h 849726"/>
                <a:gd name="connsiteX10" fmla="*/ 687922 w 737752"/>
                <a:gd name="connsiteY10" fmla="*/ 335713 h 849726"/>
                <a:gd name="connsiteX11" fmla="*/ 665398 w 737752"/>
                <a:gd name="connsiteY11" fmla="*/ 379836 h 849726"/>
                <a:gd name="connsiteX12" fmla="*/ 648566 w 737752"/>
                <a:gd name="connsiteY12" fmla="*/ 415773 h 849726"/>
                <a:gd name="connsiteX13" fmla="*/ 642808 w 737752"/>
                <a:gd name="connsiteY13" fmla="*/ 424087 h 849726"/>
                <a:gd name="connsiteX14" fmla="*/ 638091 w 737752"/>
                <a:gd name="connsiteY14" fmla="*/ 433327 h 849726"/>
                <a:gd name="connsiteX15" fmla="*/ 606655 w 737752"/>
                <a:gd name="connsiteY15" fmla="*/ 476293 h 849726"/>
                <a:gd name="connsiteX16" fmla="*/ 583244 w 737752"/>
                <a:gd name="connsiteY16" fmla="*/ 510100 h 849726"/>
                <a:gd name="connsiteX17" fmla="*/ 577840 w 737752"/>
                <a:gd name="connsiteY17" fmla="*/ 515679 h 849726"/>
                <a:gd name="connsiteX18" fmla="*/ 572978 w 737752"/>
                <a:gd name="connsiteY18" fmla="*/ 522323 h 849726"/>
                <a:gd name="connsiteX19" fmla="*/ 530855 w 737752"/>
                <a:gd name="connsiteY19" fmla="*/ 564175 h 849726"/>
                <a:gd name="connsiteX20" fmla="*/ 502653 w 737752"/>
                <a:gd name="connsiteY20" fmla="*/ 593283 h 849726"/>
                <a:gd name="connsiteX21" fmla="*/ 498288 w 737752"/>
                <a:gd name="connsiteY21" fmla="*/ 596531 h 849726"/>
                <a:gd name="connsiteX22" fmla="*/ 493819 w 737752"/>
                <a:gd name="connsiteY22" fmla="*/ 600971 h 849726"/>
                <a:gd name="connsiteX23" fmla="*/ 438612 w 737752"/>
                <a:gd name="connsiteY23" fmla="*/ 640931 h 849726"/>
                <a:gd name="connsiteX24" fmla="*/ 408311 w 737752"/>
                <a:gd name="connsiteY24" fmla="*/ 663476 h 849726"/>
                <a:gd name="connsiteX25" fmla="*/ 405317 w 737752"/>
                <a:gd name="connsiteY25" fmla="*/ 665031 h 849726"/>
                <a:gd name="connsiteX26" fmla="*/ 401851 w 737752"/>
                <a:gd name="connsiteY26" fmla="*/ 667539 h 849726"/>
                <a:gd name="connsiteX27" fmla="*/ 330152 w 737752"/>
                <a:gd name="connsiteY27" fmla="*/ 704072 h 849726"/>
                <a:gd name="connsiteX28" fmla="*/ 301734 w 737752"/>
                <a:gd name="connsiteY28" fmla="*/ 718832 h 849726"/>
                <a:gd name="connsiteX29" fmla="*/ 300172 w 737752"/>
                <a:gd name="connsiteY29" fmla="*/ 719347 h 849726"/>
                <a:gd name="connsiteX30" fmla="*/ 298312 w 737752"/>
                <a:gd name="connsiteY30" fmla="*/ 720295 h 849726"/>
                <a:gd name="connsiteX31" fmla="*/ 184659 w 737752"/>
                <a:gd name="connsiteY31" fmla="*/ 757435 h 849726"/>
                <a:gd name="connsiteX32" fmla="*/ 184439 w 737752"/>
                <a:gd name="connsiteY32" fmla="*/ 757508 h 849726"/>
                <a:gd name="connsiteX33" fmla="*/ 184438 w 737752"/>
                <a:gd name="connsiteY33" fmla="*/ 849726 h 849726"/>
                <a:gd name="connsiteX34" fmla="*/ 0 w 737752"/>
                <a:gd name="connsiteY34" fmla="*/ 687364 h 849726"/>
                <a:gd name="connsiteX35" fmla="*/ 184438 w 737752"/>
                <a:gd name="connsiteY35" fmla="*/ 480850 h 849726"/>
                <a:gd name="connsiteX36" fmla="*/ 184438 w 737752"/>
                <a:gd name="connsiteY36" fmla="*/ 573069 h 849726"/>
                <a:gd name="connsiteX37" fmla="*/ 348443 w 737752"/>
                <a:gd name="connsiteY37" fmla="*/ 510674 h 849726"/>
                <a:gd name="connsiteX38" fmla="*/ 375981 w 737752"/>
                <a:gd name="connsiteY38" fmla="*/ 497237 h 849726"/>
                <a:gd name="connsiteX39" fmla="*/ 409034 w 737752"/>
                <a:gd name="connsiteY39" fmla="*/ 476843 h 849726"/>
                <a:gd name="connsiteX40" fmla="*/ 460141 w 737752"/>
                <a:gd name="connsiteY40" fmla="*/ 442044 h 849726"/>
                <a:gd name="connsiteX41" fmla="*/ 491322 w 737752"/>
                <a:gd name="connsiteY41" fmla="*/ 416876 h 849726"/>
                <a:gd name="connsiteX42" fmla="*/ 535382 w 737752"/>
                <a:gd name="connsiteY42" fmla="*/ 376436 h 849726"/>
                <a:gd name="connsiteX43" fmla="*/ 562836 w 737752"/>
                <a:gd name="connsiteY43" fmla="*/ 347799 h 849726"/>
                <a:gd name="connsiteX44" fmla="*/ 600959 w 737752"/>
                <a:gd name="connsiteY44" fmla="*/ 300795 h 849726"/>
                <a:gd name="connsiteX45" fmla="*/ 623320 w 737752"/>
                <a:gd name="connsiteY45" fmla="*/ 270448 h 849726"/>
                <a:gd name="connsiteX46" fmla="*/ 656661 w 737752"/>
                <a:gd name="connsiteY46" fmla="*/ 213759 h 849726"/>
                <a:gd name="connsiteX47" fmla="*/ 672070 w 737752"/>
                <a:gd name="connsiteY47" fmla="*/ 185765 h 849726"/>
                <a:gd name="connsiteX48" fmla="*/ 708226 w 737752"/>
                <a:gd name="connsiteY48" fmla="*/ 94733 h 849726"/>
                <a:gd name="connsiteX49" fmla="*/ 708226 w 737752"/>
                <a:gd name="connsiteY49" fmla="*/ 94732 h 849726"/>
                <a:gd name="connsiteX50" fmla="*/ 716822 w 737752"/>
                <a:gd name="connsiteY50" fmla="*/ 56406 h 849726"/>
                <a:gd name="connsiteX51" fmla="*/ 729473 w 737752"/>
                <a:gd name="connsiteY51" fmla="*/ 0 h 849726"/>
                <a:gd name="connsiteX52" fmla="*/ 731788 w 737752"/>
                <a:gd name="connsiteY52" fmla="*/ 0 h 849726"/>
                <a:gd name="connsiteX53" fmla="*/ 737752 w 737752"/>
                <a:gd name="connsiteY53" fmla="*/ 0 h 849726"/>
                <a:gd name="connsiteX54" fmla="*/ 737752 w 737752"/>
                <a:gd name="connsiteY54" fmla="*/ 84371 h 849726"/>
                <a:gd name="connsiteX55" fmla="*/ 733943 w 737752"/>
                <a:gd name="connsiteY55" fmla="*/ 13290 h 849726"/>
                <a:gd name="connsiteX56" fmla="*/ 733651 w 737752"/>
                <a:gd name="connsiteY56" fmla="*/ 11485 h 849726"/>
                <a:gd name="connsiteX57" fmla="*/ 731791 w 737752"/>
                <a:gd name="connsiteY57" fmla="*/ 0 h 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37752" h="849726">
                  <a:moveTo>
                    <a:pt x="737752" y="84371"/>
                  </a:moveTo>
                  <a:lnTo>
                    <a:pt x="736022" y="103748"/>
                  </a:lnTo>
                  <a:lnTo>
                    <a:pt x="736787" y="121560"/>
                  </a:lnTo>
                  <a:lnTo>
                    <a:pt x="730437" y="166323"/>
                  </a:lnTo>
                  <a:lnTo>
                    <a:pt x="727337" y="201063"/>
                  </a:lnTo>
                  <a:lnTo>
                    <a:pt x="723521" y="215081"/>
                  </a:lnTo>
                  <a:lnTo>
                    <a:pt x="721233" y="231213"/>
                  </a:lnTo>
                  <a:lnTo>
                    <a:pt x="706846" y="276345"/>
                  </a:lnTo>
                  <a:lnTo>
                    <a:pt x="697102" y="312145"/>
                  </a:lnTo>
                  <a:lnTo>
                    <a:pt x="691881" y="323293"/>
                  </a:lnTo>
                  <a:lnTo>
                    <a:pt x="687922" y="335713"/>
                  </a:lnTo>
                  <a:lnTo>
                    <a:pt x="665398" y="379836"/>
                  </a:lnTo>
                  <a:lnTo>
                    <a:pt x="648566" y="415773"/>
                  </a:lnTo>
                  <a:lnTo>
                    <a:pt x="642808" y="424087"/>
                  </a:lnTo>
                  <a:lnTo>
                    <a:pt x="638091" y="433327"/>
                  </a:lnTo>
                  <a:lnTo>
                    <a:pt x="606655" y="476293"/>
                  </a:lnTo>
                  <a:lnTo>
                    <a:pt x="583244" y="510100"/>
                  </a:lnTo>
                  <a:lnTo>
                    <a:pt x="577840" y="515679"/>
                  </a:lnTo>
                  <a:lnTo>
                    <a:pt x="572978" y="522323"/>
                  </a:lnTo>
                  <a:lnTo>
                    <a:pt x="530855" y="564175"/>
                  </a:lnTo>
                  <a:lnTo>
                    <a:pt x="502653" y="593283"/>
                  </a:lnTo>
                  <a:lnTo>
                    <a:pt x="498288" y="596531"/>
                  </a:lnTo>
                  <a:lnTo>
                    <a:pt x="493819" y="600971"/>
                  </a:lnTo>
                  <a:lnTo>
                    <a:pt x="438612" y="640931"/>
                  </a:lnTo>
                  <a:lnTo>
                    <a:pt x="408311" y="663476"/>
                  </a:lnTo>
                  <a:lnTo>
                    <a:pt x="405317" y="665031"/>
                  </a:lnTo>
                  <a:lnTo>
                    <a:pt x="401851" y="667539"/>
                  </a:lnTo>
                  <a:lnTo>
                    <a:pt x="330152" y="704072"/>
                  </a:lnTo>
                  <a:lnTo>
                    <a:pt x="301734" y="718832"/>
                  </a:lnTo>
                  <a:lnTo>
                    <a:pt x="300172" y="719347"/>
                  </a:lnTo>
                  <a:lnTo>
                    <a:pt x="298312" y="720295"/>
                  </a:lnTo>
                  <a:lnTo>
                    <a:pt x="184659" y="757435"/>
                  </a:lnTo>
                  <a:lnTo>
                    <a:pt x="184439" y="757508"/>
                  </a:lnTo>
                  <a:lnTo>
                    <a:pt x="184438" y="849726"/>
                  </a:lnTo>
                  <a:lnTo>
                    <a:pt x="0" y="687364"/>
                  </a:lnTo>
                  <a:lnTo>
                    <a:pt x="184438" y="480850"/>
                  </a:lnTo>
                  <a:lnTo>
                    <a:pt x="184438" y="573069"/>
                  </a:lnTo>
                  <a:lnTo>
                    <a:pt x="348443" y="510674"/>
                  </a:lnTo>
                  <a:lnTo>
                    <a:pt x="375981" y="497237"/>
                  </a:lnTo>
                  <a:lnTo>
                    <a:pt x="409034" y="476843"/>
                  </a:lnTo>
                  <a:lnTo>
                    <a:pt x="460141" y="442044"/>
                  </a:lnTo>
                  <a:lnTo>
                    <a:pt x="491322" y="416876"/>
                  </a:lnTo>
                  <a:lnTo>
                    <a:pt x="535382" y="376436"/>
                  </a:lnTo>
                  <a:lnTo>
                    <a:pt x="562836" y="347799"/>
                  </a:lnTo>
                  <a:lnTo>
                    <a:pt x="600959" y="300795"/>
                  </a:lnTo>
                  <a:lnTo>
                    <a:pt x="623320" y="270448"/>
                  </a:lnTo>
                  <a:lnTo>
                    <a:pt x="656661" y="213759"/>
                  </a:lnTo>
                  <a:lnTo>
                    <a:pt x="672070" y="185765"/>
                  </a:lnTo>
                  <a:lnTo>
                    <a:pt x="708226" y="94733"/>
                  </a:lnTo>
                  <a:lnTo>
                    <a:pt x="708226" y="94732"/>
                  </a:lnTo>
                  <a:lnTo>
                    <a:pt x="716822" y="56406"/>
                  </a:lnTo>
                  <a:lnTo>
                    <a:pt x="729473" y="0"/>
                  </a:lnTo>
                  <a:lnTo>
                    <a:pt x="731788" y="0"/>
                  </a:lnTo>
                  <a:close/>
                  <a:moveTo>
                    <a:pt x="737752" y="0"/>
                  </a:moveTo>
                  <a:lnTo>
                    <a:pt x="737752" y="84371"/>
                  </a:lnTo>
                  <a:cubicBezTo>
                    <a:pt x="737752" y="60374"/>
                    <a:pt x="736462" y="36661"/>
                    <a:pt x="733943" y="13290"/>
                  </a:cubicBezTo>
                  <a:lnTo>
                    <a:pt x="733651" y="11485"/>
                  </a:lnTo>
                  <a:lnTo>
                    <a:pt x="731791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75000">
                  <a:sysClr val="windowText" lastClr="000000">
                    <a:lumMod val="65000"/>
                    <a:lumOff val="3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9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D0681A-0C41-4694-8C96-69EDC2396119}"/>
              </a:ext>
            </a:extLst>
          </p:cNvPr>
          <p:cNvSpPr txBox="1"/>
          <p:nvPr/>
        </p:nvSpPr>
        <p:spPr>
          <a:xfrm>
            <a:off x="7612614" y="21857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2E0D65-F844-4E48-B659-9ABEB48F1BB7}"/>
              </a:ext>
            </a:extLst>
          </p:cNvPr>
          <p:cNvSpPr txBox="1"/>
          <p:nvPr/>
        </p:nvSpPr>
        <p:spPr>
          <a:xfrm>
            <a:off x="7361775" y="47882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Biomass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E4778E-6D3F-4D65-988E-A56BD0A86D52}"/>
              </a:ext>
            </a:extLst>
          </p:cNvPr>
          <p:cNvSpPr txBox="1"/>
          <p:nvPr/>
        </p:nvSpPr>
        <p:spPr>
          <a:xfrm>
            <a:off x="9637296" y="6082179"/>
            <a:ext cx="156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Future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C45B0-BD63-9CE7-E3A8-477FC3690758}"/>
              </a:ext>
            </a:extLst>
          </p:cNvPr>
          <p:cNvSpPr/>
          <p:nvPr/>
        </p:nvSpPr>
        <p:spPr>
          <a:xfrm>
            <a:off x="2990592" y="1802022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406436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21162" y="3448207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713253" y="4999480"/>
            <a:ext cx="2348121" cy="11552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Index-based MP</a:t>
            </a:r>
          </a:p>
          <a:p>
            <a:pPr algn="ctr"/>
            <a:r>
              <a:rPr lang="en-CA" b="1" i="1" dirty="0"/>
              <a:t>MP#1</a:t>
            </a:r>
          </a:p>
        </p:txBody>
      </p:sp>
      <p:sp>
        <p:nvSpPr>
          <p:cNvPr id="7" name="Rectangle 6"/>
          <p:cNvSpPr/>
          <p:nvPr/>
        </p:nvSpPr>
        <p:spPr>
          <a:xfrm>
            <a:off x="422954" y="3399263"/>
            <a:ext cx="1812246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967909" y="2276489"/>
            <a:ext cx="1357477" cy="99461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330810" y="4506012"/>
            <a:ext cx="1086965" cy="941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95168" y="4446959"/>
            <a:ext cx="1048649" cy="848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555423" y="2347837"/>
            <a:ext cx="1232224" cy="80071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565776" y="1317812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65776" y="3231776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0214" y="20333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053" y="6350694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2012" y="330717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91700" y="3244404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12412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15662" y="3242817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65776" y="323177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078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5776" y="2276489"/>
            <a:ext cx="527424" cy="713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3200" y="2347836"/>
            <a:ext cx="698500" cy="272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791700" y="2350168"/>
            <a:ext cx="657069" cy="2702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444536" y="2347836"/>
            <a:ext cx="571126" cy="2020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1015662" y="2448803"/>
            <a:ext cx="592138" cy="105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5776" y="3916596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65776" y="5830560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9375" y="46358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Biomass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012" y="5905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91700" y="5843188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12412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15662" y="5841601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5776" y="583056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078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565776" y="4870964"/>
            <a:ext cx="533984" cy="4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089920" y="4803786"/>
            <a:ext cx="682228" cy="670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768868" y="4808706"/>
            <a:ext cx="679901" cy="1402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0444536" y="4750001"/>
            <a:ext cx="571126" cy="1966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1015662" y="4753534"/>
            <a:ext cx="592138" cy="169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723AD4-FA2D-4637-A9FD-DC5BA4CD9CCD}"/>
              </a:ext>
            </a:extLst>
          </p:cNvPr>
          <p:cNvGrpSpPr/>
          <p:nvPr/>
        </p:nvGrpSpPr>
        <p:grpSpPr>
          <a:xfrm>
            <a:off x="3000127" y="3195918"/>
            <a:ext cx="1863226" cy="1554083"/>
            <a:chOff x="3176511" y="3230933"/>
            <a:chExt cx="1575912" cy="143668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8B8BA38-8ED5-44D4-B893-246809BF6C96}"/>
                </a:ext>
              </a:extLst>
            </p:cNvPr>
            <p:cNvSpPr/>
            <p:nvPr/>
          </p:nvSpPr>
          <p:spPr>
            <a:xfrm>
              <a:off x="3176511" y="3230933"/>
              <a:ext cx="1421605" cy="143668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CA3CB7D4-8EAE-49AF-8B03-28955E7AA298}"/>
                </a:ext>
              </a:extLst>
            </p:cNvPr>
            <p:cNvSpPr/>
            <p:nvPr/>
          </p:nvSpPr>
          <p:spPr>
            <a:xfrm rot="16200000">
              <a:off x="3958684" y="3174946"/>
              <a:ext cx="737752" cy="849726"/>
            </a:xfrm>
            <a:custGeom>
              <a:avLst/>
              <a:gdLst>
                <a:gd name="connsiteX0" fmla="*/ 737752 w 737752"/>
                <a:gd name="connsiteY0" fmla="*/ 84371 h 849726"/>
                <a:gd name="connsiteX1" fmla="*/ 736022 w 737752"/>
                <a:gd name="connsiteY1" fmla="*/ 103748 h 849726"/>
                <a:gd name="connsiteX2" fmla="*/ 736787 w 737752"/>
                <a:gd name="connsiteY2" fmla="*/ 121560 h 849726"/>
                <a:gd name="connsiteX3" fmla="*/ 730437 w 737752"/>
                <a:gd name="connsiteY3" fmla="*/ 166323 h 849726"/>
                <a:gd name="connsiteX4" fmla="*/ 727337 w 737752"/>
                <a:gd name="connsiteY4" fmla="*/ 201063 h 849726"/>
                <a:gd name="connsiteX5" fmla="*/ 723521 w 737752"/>
                <a:gd name="connsiteY5" fmla="*/ 215081 h 849726"/>
                <a:gd name="connsiteX6" fmla="*/ 721233 w 737752"/>
                <a:gd name="connsiteY6" fmla="*/ 231213 h 849726"/>
                <a:gd name="connsiteX7" fmla="*/ 706846 w 737752"/>
                <a:gd name="connsiteY7" fmla="*/ 276345 h 849726"/>
                <a:gd name="connsiteX8" fmla="*/ 697102 w 737752"/>
                <a:gd name="connsiteY8" fmla="*/ 312145 h 849726"/>
                <a:gd name="connsiteX9" fmla="*/ 691881 w 737752"/>
                <a:gd name="connsiteY9" fmla="*/ 323293 h 849726"/>
                <a:gd name="connsiteX10" fmla="*/ 687922 w 737752"/>
                <a:gd name="connsiteY10" fmla="*/ 335713 h 849726"/>
                <a:gd name="connsiteX11" fmla="*/ 665398 w 737752"/>
                <a:gd name="connsiteY11" fmla="*/ 379836 h 849726"/>
                <a:gd name="connsiteX12" fmla="*/ 648566 w 737752"/>
                <a:gd name="connsiteY12" fmla="*/ 415773 h 849726"/>
                <a:gd name="connsiteX13" fmla="*/ 642808 w 737752"/>
                <a:gd name="connsiteY13" fmla="*/ 424087 h 849726"/>
                <a:gd name="connsiteX14" fmla="*/ 638091 w 737752"/>
                <a:gd name="connsiteY14" fmla="*/ 433327 h 849726"/>
                <a:gd name="connsiteX15" fmla="*/ 606655 w 737752"/>
                <a:gd name="connsiteY15" fmla="*/ 476293 h 849726"/>
                <a:gd name="connsiteX16" fmla="*/ 583244 w 737752"/>
                <a:gd name="connsiteY16" fmla="*/ 510100 h 849726"/>
                <a:gd name="connsiteX17" fmla="*/ 577840 w 737752"/>
                <a:gd name="connsiteY17" fmla="*/ 515679 h 849726"/>
                <a:gd name="connsiteX18" fmla="*/ 572978 w 737752"/>
                <a:gd name="connsiteY18" fmla="*/ 522323 h 849726"/>
                <a:gd name="connsiteX19" fmla="*/ 530855 w 737752"/>
                <a:gd name="connsiteY19" fmla="*/ 564175 h 849726"/>
                <a:gd name="connsiteX20" fmla="*/ 502653 w 737752"/>
                <a:gd name="connsiteY20" fmla="*/ 593283 h 849726"/>
                <a:gd name="connsiteX21" fmla="*/ 498288 w 737752"/>
                <a:gd name="connsiteY21" fmla="*/ 596531 h 849726"/>
                <a:gd name="connsiteX22" fmla="*/ 493819 w 737752"/>
                <a:gd name="connsiteY22" fmla="*/ 600971 h 849726"/>
                <a:gd name="connsiteX23" fmla="*/ 438612 w 737752"/>
                <a:gd name="connsiteY23" fmla="*/ 640931 h 849726"/>
                <a:gd name="connsiteX24" fmla="*/ 408311 w 737752"/>
                <a:gd name="connsiteY24" fmla="*/ 663476 h 849726"/>
                <a:gd name="connsiteX25" fmla="*/ 405317 w 737752"/>
                <a:gd name="connsiteY25" fmla="*/ 665031 h 849726"/>
                <a:gd name="connsiteX26" fmla="*/ 401851 w 737752"/>
                <a:gd name="connsiteY26" fmla="*/ 667539 h 849726"/>
                <a:gd name="connsiteX27" fmla="*/ 330152 w 737752"/>
                <a:gd name="connsiteY27" fmla="*/ 704072 h 849726"/>
                <a:gd name="connsiteX28" fmla="*/ 301734 w 737752"/>
                <a:gd name="connsiteY28" fmla="*/ 718832 h 849726"/>
                <a:gd name="connsiteX29" fmla="*/ 300172 w 737752"/>
                <a:gd name="connsiteY29" fmla="*/ 719347 h 849726"/>
                <a:gd name="connsiteX30" fmla="*/ 298312 w 737752"/>
                <a:gd name="connsiteY30" fmla="*/ 720295 h 849726"/>
                <a:gd name="connsiteX31" fmla="*/ 184659 w 737752"/>
                <a:gd name="connsiteY31" fmla="*/ 757435 h 849726"/>
                <a:gd name="connsiteX32" fmla="*/ 184439 w 737752"/>
                <a:gd name="connsiteY32" fmla="*/ 757508 h 849726"/>
                <a:gd name="connsiteX33" fmla="*/ 184438 w 737752"/>
                <a:gd name="connsiteY33" fmla="*/ 849726 h 849726"/>
                <a:gd name="connsiteX34" fmla="*/ 0 w 737752"/>
                <a:gd name="connsiteY34" fmla="*/ 687364 h 849726"/>
                <a:gd name="connsiteX35" fmla="*/ 184438 w 737752"/>
                <a:gd name="connsiteY35" fmla="*/ 480850 h 849726"/>
                <a:gd name="connsiteX36" fmla="*/ 184438 w 737752"/>
                <a:gd name="connsiteY36" fmla="*/ 573069 h 849726"/>
                <a:gd name="connsiteX37" fmla="*/ 348443 w 737752"/>
                <a:gd name="connsiteY37" fmla="*/ 510674 h 849726"/>
                <a:gd name="connsiteX38" fmla="*/ 375981 w 737752"/>
                <a:gd name="connsiteY38" fmla="*/ 497237 h 849726"/>
                <a:gd name="connsiteX39" fmla="*/ 409034 w 737752"/>
                <a:gd name="connsiteY39" fmla="*/ 476843 h 849726"/>
                <a:gd name="connsiteX40" fmla="*/ 460141 w 737752"/>
                <a:gd name="connsiteY40" fmla="*/ 442044 h 849726"/>
                <a:gd name="connsiteX41" fmla="*/ 491322 w 737752"/>
                <a:gd name="connsiteY41" fmla="*/ 416876 h 849726"/>
                <a:gd name="connsiteX42" fmla="*/ 535382 w 737752"/>
                <a:gd name="connsiteY42" fmla="*/ 376436 h 849726"/>
                <a:gd name="connsiteX43" fmla="*/ 562836 w 737752"/>
                <a:gd name="connsiteY43" fmla="*/ 347799 h 849726"/>
                <a:gd name="connsiteX44" fmla="*/ 600959 w 737752"/>
                <a:gd name="connsiteY44" fmla="*/ 300795 h 849726"/>
                <a:gd name="connsiteX45" fmla="*/ 623320 w 737752"/>
                <a:gd name="connsiteY45" fmla="*/ 270448 h 849726"/>
                <a:gd name="connsiteX46" fmla="*/ 656661 w 737752"/>
                <a:gd name="connsiteY46" fmla="*/ 213759 h 849726"/>
                <a:gd name="connsiteX47" fmla="*/ 672070 w 737752"/>
                <a:gd name="connsiteY47" fmla="*/ 185765 h 849726"/>
                <a:gd name="connsiteX48" fmla="*/ 708226 w 737752"/>
                <a:gd name="connsiteY48" fmla="*/ 94733 h 849726"/>
                <a:gd name="connsiteX49" fmla="*/ 708226 w 737752"/>
                <a:gd name="connsiteY49" fmla="*/ 94732 h 849726"/>
                <a:gd name="connsiteX50" fmla="*/ 716822 w 737752"/>
                <a:gd name="connsiteY50" fmla="*/ 56406 h 849726"/>
                <a:gd name="connsiteX51" fmla="*/ 729473 w 737752"/>
                <a:gd name="connsiteY51" fmla="*/ 0 h 849726"/>
                <a:gd name="connsiteX52" fmla="*/ 731788 w 737752"/>
                <a:gd name="connsiteY52" fmla="*/ 0 h 849726"/>
                <a:gd name="connsiteX53" fmla="*/ 737752 w 737752"/>
                <a:gd name="connsiteY53" fmla="*/ 0 h 849726"/>
                <a:gd name="connsiteX54" fmla="*/ 737752 w 737752"/>
                <a:gd name="connsiteY54" fmla="*/ 84371 h 849726"/>
                <a:gd name="connsiteX55" fmla="*/ 733943 w 737752"/>
                <a:gd name="connsiteY55" fmla="*/ 13290 h 849726"/>
                <a:gd name="connsiteX56" fmla="*/ 733651 w 737752"/>
                <a:gd name="connsiteY56" fmla="*/ 11485 h 849726"/>
                <a:gd name="connsiteX57" fmla="*/ 731791 w 737752"/>
                <a:gd name="connsiteY57" fmla="*/ 0 h 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37752" h="849726">
                  <a:moveTo>
                    <a:pt x="737752" y="84371"/>
                  </a:moveTo>
                  <a:lnTo>
                    <a:pt x="736022" y="103748"/>
                  </a:lnTo>
                  <a:lnTo>
                    <a:pt x="736787" y="121560"/>
                  </a:lnTo>
                  <a:lnTo>
                    <a:pt x="730437" y="166323"/>
                  </a:lnTo>
                  <a:lnTo>
                    <a:pt x="727337" y="201063"/>
                  </a:lnTo>
                  <a:lnTo>
                    <a:pt x="723521" y="215081"/>
                  </a:lnTo>
                  <a:lnTo>
                    <a:pt x="721233" y="231213"/>
                  </a:lnTo>
                  <a:lnTo>
                    <a:pt x="706846" y="276345"/>
                  </a:lnTo>
                  <a:lnTo>
                    <a:pt x="697102" y="312145"/>
                  </a:lnTo>
                  <a:lnTo>
                    <a:pt x="691881" y="323293"/>
                  </a:lnTo>
                  <a:lnTo>
                    <a:pt x="687922" y="335713"/>
                  </a:lnTo>
                  <a:lnTo>
                    <a:pt x="665398" y="379836"/>
                  </a:lnTo>
                  <a:lnTo>
                    <a:pt x="648566" y="415773"/>
                  </a:lnTo>
                  <a:lnTo>
                    <a:pt x="642808" y="424087"/>
                  </a:lnTo>
                  <a:lnTo>
                    <a:pt x="638091" y="433327"/>
                  </a:lnTo>
                  <a:lnTo>
                    <a:pt x="606655" y="476293"/>
                  </a:lnTo>
                  <a:lnTo>
                    <a:pt x="583244" y="510100"/>
                  </a:lnTo>
                  <a:lnTo>
                    <a:pt x="577840" y="515679"/>
                  </a:lnTo>
                  <a:lnTo>
                    <a:pt x="572978" y="522323"/>
                  </a:lnTo>
                  <a:lnTo>
                    <a:pt x="530855" y="564175"/>
                  </a:lnTo>
                  <a:lnTo>
                    <a:pt x="502653" y="593283"/>
                  </a:lnTo>
                  <a:lnTo>
                    <a:pt x="498288" y="596531"/>
                  </a:lnTo>
                  <a:lnTo>
                    <a:pt x="493819" y="600971"/>
                  </a:lnTo>
                  <a:lnTo>
                    <a:pt x="438612" y="640931"/>
                  </a:lnTo>
                  <a:lnTo>
                    <a:pt x="408311" y="663476"/>
                  </a:lnTo>
                  <a:lnTo>
                    <a:pt x="405317" y="665031"/>
                  </a:lnTo>
                  <a:lnTo>
                    <a:pt x="401851" y="667539"/>
                  </a:lnTo>
                  <a:lnTo>
                    <a:pt x="330152" y="704072"/>
                  </a:lnTo>
                  <a:lnTo>
                    <a:pt x="301734" y="718832"/>
                  </a:lnTo>
                  <a:lnTo>
                    <a:pt x="300172" y="719347"/>
                  </a:lnTo>
                  <a:lnTo>
                    <a:pt x="298312" y="720295"/>
                  </a:lnTo>
                  <a:lnTo>
                    <a:pt x="184659" y="757435"/>
                  </a:lnTo>
                  <a:lnTo>
                    <a:pt x="184439" y="757508"/>
                  </a:lnTo>
                  <a:lnTo>
                    <a:pt x="184438" y="849726"/>
                  </a:lnTo>
                  <a:lnTo>
                    <a:pt x="0" y="687364"/>
                  </a:lnTo>
                  <a:lnTo>
                    <a:pt x="184438" y="480850"/>
                  </a:lnTo>
                  <a:lnTo>
                    <a:pt x="184438" y="573069"/>
                  </a:lnTo>
                  <a:lnTo>
                    <a:pt x="348443" y="510674"/>
                  </a:lnTo>
                  <a:lnTo>
                    <a:pt x="375981" y="497237"/>
                  </a:lnTo>
                  <a:lnTo>
                    <a:pt x="409034" y="476843"/>
                  </a:lnTo>
                  <a:lnTo>
                    <a:pt x="460141" y="442044"/>
                  </a:lnTo>
                  <a:lnTo>
                    <a:pt x="491322" y="416876"/>
                  </a:lnTo>
                  <a:lnTo>
                    <a:pt x="535382" y="376436"/>
                  </a:lnTo>
                  <a:lnTo>
                    <a:pt x="562836" y="347799"/>
                  </a:lnTo>
                  <a:lnTo>
                    <a:pt x="600959" y="300795"/>
                  </a:lnTo>
                  <a:lnTo>
                    <a:pt x="623320" y="270448"/>
                  </a:lnTo>
                  <a:lnTo>
                    <a:pt x="656661" y="213759"/>
                  </a:lnTo>
                  <a:lnTo>
                    <a:pt x="672070" y="185765"/>
                  </a:lnTo>
                  <a:lnTo>
                    <a:pt x="708226" y="94733"/>
                  </a:lnTo>
                  <a:lnTo>
                    <a:pt x="708226" y="94732"/>
                  </a:lnTo>
                  <a:lnTo>
                    <a:pt x="716822" y="56406"/>
                  </a:lnTo>
                  <a:lnTo>
                    <a:pt x="729473" y="0"/>
                  </a:lnTo>
                  <a:lnTo>
                    <a:pt x="731788" y="0"/>
                  </a:lnTo>
                  <a:close/>
                  <a:moveTo>
                    <a:pt x="737752" y="0"/>
                  </a:moveTo>
                  <a:lnTo>
                    <a:pt x="737752" y="84371"/>
                  </a:lnTo>
                  <a:cubicBezTo>
                    <a:pt x="737752" y="60374"/>
                    <a:pt x="736462" y="36661"/>
                    <a:pt x="733943" y="13290"/>
                  </a:cubicBezTo>
                  <a:lnTo>
                    <a:pt x="733651" y="11485"/>
                  </a:lnTo>
                  <a:lnTo>
                    <a:pt x="731791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75000">
                  <a:sysClr val="windowText" lastClr="000000">
                    <a:lumMod val="65000"/>
                    <a:lumOff val="3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9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2D0681A-0C41-4694-8C96-69EDC2396119}"/>
              </a:ext>
            </a:extLst>
          </p:cNvPr>
          <p:cNvSpPr txBox="1"/>
          <p:nvPr/>
        </p:nvSpPr>
        <p:spPr>
          <a:xfrm>
            <a:off x="7612614" y="21857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2E0D65-F844-4E48-B659-9ABEB48F1BB7}"/>
              </a:ext>
            </a:extLst>
          </p:cNvPr>
          <p:cNvSpPr txBox="1"/>
          <p:nvPr/>
        </p:nvSpPr>
        <p:spPr>
          <a:xfrm>
            <a:off x="7361775" y="47882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Biomass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53F13D-7DFC-4F5F-B4EA-BE360ED27E59}"/>
              </a:ext>
            </a:extLst>
          </p:cNvPr>
          <p:cNvSpPr txBox="1"/>
          <p:nvPr/>
        </p:nvSpPr>
        <p:spPr>
          <a:xfrm>
            <a:off x="9637296" y="6082179"/>
            <a:ext cx="156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Future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B53E23-9805-B29A-99E0-104C6D20A79C}"/>
              </a:ext>
            </a:extLst>
          </p:cNvPr>
          <p:cNvSpPr/>
          <p:nvPr/>
        </p:nvSpPr>
        <p:spPr>
          <a:xfrm>
            <a:off x="2990592" y="1802022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309688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21162" y="3448207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713253" y="4999480"/>
            <a:ext cx="2348121" cy="115529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New index- mean length MP</a:t>
            </a:r>
          </a:p>
          <a:p>
            <a:pPr algn="ctr"/>
            <a:r>
              <a:rPr lang="en-CA" b="1" i="1" dirty="0"/>
              <a:t>MP#2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967909" y="2276489"/>
            <a:ext cx="1357477" cy="99461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330810" y="4506012"/>
            <a:ext cx="1086965" cy="941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95168" y="4446959"/>
            <a:ext cx="1048649" cy="8480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555423" y="2347837"/>
            <a:ext cx="1232224" cy="80071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565776" y="1317812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65776" y="3231776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0214" y="20333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053" y="6350694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2012" y="330717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91700" y="3244404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12412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15662" y="3242817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65776" y="323177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078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5776" y="2276489"/>
            <a:ext cx="527424" cy="713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3200" y="2347836"/>
            <a:ext cx="698500" cy="272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791700" y="2350168"/>
            <a:ext cx="657069" cy="2702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444536" y="2347836"/>
            <a:ext cx="571126" cy="2020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1015662" y="2448803"/>
            <a:ext cx="592138" cy="105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5776" y="3916596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65776" y="5830560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9375" y="46358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Biomass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012" y="5905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91700" y="5843188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12412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15662" y="5841601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5776" y="583056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078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565776" y="4870964"/>
            <a:ext cx="533984" cy="4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089920" y="4803786"/>
            <a:ext cx="682228" cy="670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768868" y="4808706"/>
            <a:ext cx="679901" cy="1402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0444536" y="4750001"/>
            <a:ext cx="571126" cy="1966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1015662" y="4753534"/>
            <a:ext cx="592138" cy="169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555689" y="2081719"/>
            <a:ext cx="527424" cy="19467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083113" y="2081718"/>
            <a:ext cx="722661" cy="34456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805774" y="2425569"/>
            <a:ext cx="656822" cy="481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462596" y="2283772"/>
            <a:ext cx="542979" cy="13709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985080" y="2112723"/>
            <a:ext cx="622720" cy="17684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565776" y="4860245"/>
            <a:ext cx="530704" cy="5827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096481" y="4678429"/>
            <a:ext cx="675667" cy="24008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768868" y="4678429"/>
            <a:ext cx="675668" cy="10688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451097" y="4785940"/>
            <a:ext cx="533983" cy="6353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0985080" y="4656842"/>
            <a:ext cx="612633" cy="1844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9133" y="338667"/>
            <a:ext cx="3191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b="1" dirty="0">
                <a:solidFill>
                  <a:srgbClr val="FF0000"/>
                </a:solidFill>
              </a:rPr>
              <a:t>Index-based MP</a:t>
            </a:r>
          </a:p>
          <a:p>
            <a:pPr algn="r"/>
            <a:r>
              <a:rPr lang="en-CA" sz="1600" b="1" dirty="0">
                <a:solidFill>
                  <a:srgbClr val="00B050"/>
                </a:solidFill>
              </a:rPr>
              <a:t>New index-mean length MP </a:t>
            </a:r>
          </a:p>
          <a:p>
            <a:pPr algn="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5D76DA9-959B-4A37-ADE5-7E251C509EEA}"/>
              </a:ext>
            </a:extLst>
          </p:cNvPr>
          <p:cNvGrpSpPr/>
          <p:nvPr/>
        </p:nvGrpSpPr>
        <p:grpSpPr>
          <a:xfrm>
            <a:off x="3000127" y="3195918"/>
            <a:ext cx="1863226" cy="1554083"/>
            <a:chOff x="3176511" y="3230933"/>
            <a:chExt cx="1575912" cy="1436688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A439DEF-5491-49C0-9B03-91844BBD19AF}"/>
                </a:ext>
              </a:extLst>
            </p:cNvPr>
            <p:cNvSpPr/>
            <p:nvPr/>
          </p:nvSpPr>
          <p:spPr>
            <a:xfrm>
              <a:off x="3176511" y="3230933"/>
              <a:ext cx="1421605" cy="143668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43F937C6-B427-4180-BB6C-2F53066B2543}"/>
                </a:ext>
              </a:extLst>
            </p:cNvPr>
            <p:cNvSpPr/>
            <p:nvPr/>
          </p:nvSpPr>
          <p:spPr>
            <a:xfrm rot="16200000">
              <a:off x="3958684" y="3174946"/>
              <a:ext cx="737752" cy="849726"/>
            </a:xfrm>
            <a:custGeom>
              <a:avLst/>
              <a:gdLst>
                <a:gd name="connsiteX0" fmla="*/ 737752 w 737752"/>
                <a:gd name="connsiteY0" fmla="*/ 84371 h 849726"/>
                <a:gd name="connsiteX1" fmla="*/ 736022 w 737752"/>
                <a:gd name="connsiteY1" fmla="*/ 103748 h 849726"/>
                <a:gd name="connsiteX2" fmla="*/ 736787 w 737752"/>
                <a:gd name="connsiteY2" fmla="*/ 121560 h 849726"/>
                <a:gd name="connsiteX3" fmla="*/ 730437 w 737752"/>
                <a:gd name="connsiteY3" fmla="*/ 166323 h 849726"/>
                <a:gd name="connsiteX4" fmla="*/ 727337 w 737752"/>
                <a:gd name="connsiteY4" fmla="*/ 201063 h 849726"/>
                <a:gd name="connsiteX5" fmla="*/ 723521 w 737752"/>
                <a:gd name="connsiteY5" fmla="*/ 215081 h 849726"/>
                <a:gd name="connsiteX6" fmla="*/ 721233 w 737752"/>
                <a:gd name="connsiteY6" fmla="*/ 231213 h 849726"/>
                <a:gd name="connsiteX7" fmla="*/ 706846 w 737752"/>
                <a:gd name="connsiteY7" fmla="*/ 276345 h 849726"/>
                <a:gd name="connsiteX8" fmla="*/ 697102 w 737752"/>
                <a:gd name="connsiteY8" fmla="*/ 312145 h 849726"/>
                <a:gd name="connsiteX9" fmla="*/ 691881 w 737752"/>
                <a:gd name="connsiteY9" fmla="*/ 323293 h 849726"/>
                <a:gd name="connsiteX10" fmla="*/ 687922 w 737752"/>
                <a:gd name="connsiteY10" fmla="*/ 335713 h 849726"/>
                <a:gd name="connsiteX11" fmla="*/ 665398 w 737752"/>
                <a:gd name="connsiteY11" fmla="*/ 379836 h 849726"/>
                <a:gd name="connsiteX12" fmla="*/ 648566 w 737752"/>
                <a:gd name="connsiteY12" fmla="*/ 415773 h 849726"/>
                <a:gd name="connsiteX13" fmla="*/ 642808 w 737752"/>
                <a:gd name="connsiteY13" fmla="*/ 424087 h 849726"/>
                <a:gd name="connsiteX14" fmla="*/ 638091 w 737752"/>
                <a:gd name="connsiteY14" fmla="*/ 433327 h 849726"/>
                <a:gd name="connsiteX15" fmla="*/ 606655 w 737752"/>
                <a:gd name="connsiteY15" fmla="*/ 476293 h 849726"/>
                <a:gd name="connsiteX16" fmla="*/ 583244 w 737752"/>
                <a:gd name="connsiteY16" fmla="*/ 510100 h 849726"/>
                <a:gd name="connsiteX17" fmla="*/ 577840 w 737752"/>
                <a:gd name="connsiteY17" fmla="*/ 515679 h 849726"/>
                <a:gd name="connsiteX18" fmla="*/ 572978 w 737752"/>
                <a:gd name="connsiteY18" fmla="*/ 522323 h 849726"/>
                <a:gd name="connsiteX19" fmla="*/ 530855 w 737752"/>
                <a:gd name="connsiteY19" fmla="*/ 564175 h 849726"/>
                <a:gd name="connsiteX20" fmla="*/ 502653 w 737752"/>
                <a:gd name="connsiteY20" fmla="*/ 593283 h 849726"/>
                <a:gd name="connsiteX21" fmla="*/ 498288 w 737752"/>
                <a:gd name="connsiteY21" fmla="*/ 596531 h 849726"/>
                <a:gd name="connsiteX22" fmla="*/ 493819 w 737752"/>
                <a:gd name="connsiteY22" fmla="*/ 600971 h 849726"/>
                <a:gd name="connsiteX23" fmla="*/ 438612 w 737752"/>
                <a:gd name="connsiteY23" fmla="*/ 640931 h 849726"/>
                <a:gd name="connsiteX24" fmla="*/ 408311 w 737752"/>
                <a:gd name="connsiteY24" fmla="*/ 663476 h 849726"/>
                <a:gd name="connsiteX25" fmla="*/ 405317 w 737752"/>
                <a:gd name="connsiteY25" fmla="*/ 665031 h 849726"/>
                <a:gd name="connsiteX26" fmla="*/ 401851 w 737752"/>
                <a:gd name="connsiteY26" fmla="*/ 667539 h 849726"/>
                <a:gd name="connsiteX27" fmla="*/ 330152 w 737752"/>
                <a:gd name="connsiteY27" fmla="*/ 704072 h 849726"/>
                <a:gd name="connsiteX28" fmla="*/ 301734 w 737752"/>
                <a:gd name="connsiteY28" fmla="*/ 718832 h 849726"/>
                <a:gd name="connsiteX29" fmla="*/ 300172 w 737752"/>
                <a:gd name="connsiteY29" fmla="*/ 719347 h 849726"/>
                <a:gd name="connsiteX30" fmla="*/ 298312 w 737752"/>
                <a:gd name="connsiteY30" fmla="*/ 720295 h 849726"/>
                <a:gd name="connsiteX31" fmla="*/ 184659 w 737752"/>
                <a:gd name="connsiteY31" fmla="*/ 757435 h 849726"/>
                <a:gd name="connsiteX32" fmla="*/ 184439 w 737752"/>
                <a:gd name="connsiteY32" fmla="*/ 757508 h 849726"/>
                <a:gd name="connsiteX33" fmla="*/ 184438 w 737752"/>
                <a:gd name="connsiteY33" fmla="*/ 849726 h 849726"/>
                <a:gd name="connsiteX34" fmla="*/ 0 w 737752"/>
                <a:gd name="connsiteY34" fmla="*/ 687364 h 849726"/>
                <a:gd name="connsiteX35" fmla="*/ 184438 w 737752"/>
                <a:gd name="connsiteY35" fmla="*/ 480850 h 849726"/>
                <a:gd name="connsiteX36" fmla="*/ 184438 w 737752"/>
                <a:gd name="connsiteY36" fmla="*/ 573069 h 849726"/>
                <a:gd name="connsiteX37" fmla="*/ 348443 w 737752"/>
                <a:gd name="connsiteY37" fmla="*/ 510674 h 849726"/>
                <a:gd name="connsiteX38" fmla="*/ 375981 w 737752"/>
                <a:gd name="connsiteY38" fmla="*/ 497237 h 849726"/>
                <a:gd name="connsiteX39" fmla="*/ 409034 w 737752"/>
                <a:gd name="connsiteY39" fmla="*/ 476843 h 849726"/>
                <a:gd name="connsiteX40" fmla="*/ 460141 w 737752"/>
                <a:gd name="connsiteY40" fmla="*/ 442044 h 849726"/>
                <a:gd name="connsiteX41" fmla="*/ 491322 w 737752"/>
                <a:gd name="connsiteY41" fmla="*/ 416876 h 849726"/>
                <a:gd name="connsiteX42" fmla="*/ 535382 w 737752"/>
                <a:gd name="connsiteY42" fmla="*/ 376436 h 849726"/>
                <a:gd name="connsiteX43" fmla="*/ 562836 w 737752"/>
                <a:gd name="connsiteY43" fmla="*/ 347799 h 849726"/>
                <a:gd name="connsiteX44" fmla="*/ 600959 w 737752"/>
                <a:gd name="connsiteY44" fmla="*/ 300795 h 849726"/>
                <a:gd name="connsiteX45" fmla="*/ 623320 w 737752"/>
                <a:gd name="connsiteY45" fmla="*/ 270448 h 849726"/>
                <a:gd name="connsiteX46" fmla="*/ 656661 w 737752"/>
                <a:gd name="connsiteY46" fmla="*/ 213759 h 849726"/>
                <a:gd name="connsiteX47" fmla="*/ 672070 w 737752"/>
                <a:gd name="connsiteY47" fmla="*/ 185765 h 849726"/>
                <a:gd name="connsiteX48" fmla="*/ 708226 w 737752"/>
                <a:gd name="connsiteY48" fmla="*/ 94733 h 849726"/>
                <a:gd name="connsiteX49" fmla="*/ 708226 w 737752"/>
                <a:gd name="connsiteY49" fmla="*/ 94732 h 849726"/>
                <a:gd name="connsiteX50" fmla="*/ 716822 w 737752"/>
                <a:gd name="connsiteY50" fmla="*/ 56406 h 849726"/>
                <a:gd name="connsiteX51" fmla="*/ 729473 w 737752"/>
                <a:gd name="connsiteY51" fmla="*/ 0 h 849726"/>
                <a:gd name="connsiteX52" fmla="*/ 731788 w 737752"/>
                <a:gd name="connsiteY52" fmla="*/ 0 h 849726"/>
                <a:gd name="connsiteX53" fmla="*/ 737752 w 737752"/>
                <a:gd name="connsiteY53" fmla="*/ 0 h 849726"/>
                <a:gd name="connsiteX54" fmla="*/ 737752 w 737752"/>
                <a:gd name="connsiteY54" fmla="*/ 84371 h 849726"/>
                <a:gd name="connsiteX55" fmla="*/ 733943 w 737752"/>
                <a:gd name="connsiteY55" fmla="*/ 13290 h 849726"/>
                <a:gd name="connsiteX56" fmla="*/ 733651 w 737752"/>
                <a:gd name="connsiteY56" fmla="*/ 11485 h 849726"/>
                <a:gd name="connsiteX57" fmla="*/ 731791 w 737752"/>
                <a:gd name="connsiteY57" fmla="*/ 0 h 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37752" h="849726">
                  <a:moveTo>
                    <a:pt x="737752" y="84371"/>
                  </a:moveTo>
                  <a:lnTo>
                    <a:pt x="736022" y="103748"/>
                  </a:lnTo>
                  <a:lnTo>
                    <a:pt x="736787" y="121560"/>
                  </a:lnTo>
                  <a:lnTo>
                    <a:pt x="730437" y="166323"/>
                  </a:lnTo>
                  <a:lnTo>
                    <a:pt x="727337" y="201063"/>
                  </a:lnTo>
                  <a:lnTo>
                    <a:pt x="723521" y="215081"/>
                  </a:lnTo>
                  <a:lnTo>
                    <a:pt x="721233" y="231213"/>
                  </a:lnTo>
                  <a:lnTo>
                    <a:pt x="706846" y="276345"/>
                  </a:lnTo>
                  <a:lnTo>
                    <a:pt x="697102" y="312145"/>
                  </a:lnTo>
                  <a:lnTo>
                    <a:pt x="691881" y="323293"/>
                  </a:lnTo>
                  <a:lnTo>
                    <a:pt x="687922" y="335713"/>
                  </a:lnTo>
                  <a:lnTo>
                    <a:pt x="665398" y="379836"/>
                  </a:lnTo>
                  <a:lnTo>
                    <a:pt x="648566" y="415773"/>
                  </a:lnTo>
                  <a:lnTo>
                    <a:pt x="642808" y="424087"/>
                  </a:lnTo>
                  <a:lnTo>
                    <a:pt x="638091" y="433327"/>
                  </a:lnTo>
                  <a:lnTo>
                    <a:pt x="606655" y="476293"/>
                  </a:lnTo>
                  <a:lnTo>
                    <a:pt x="583244" y="510100"/>
                  </a:lnTo>
                  <a:lnTo>
                    <a:pt x="577840" y="515679"/>
                  </a:lnTo>
                  <a:lnTo>
                    <a:pt x="572978" y="522323"/>
                  </a:lnTo>
                  <a:lnTo>
                    <a:pt x="530855" y="564175"/>
                  </a:lnTo>
                  <a:lnTo>
                    <a:pt x="502653" y="593283"/>
                  </a:lnTo>
                  <a:lnTo>
                    <a:pt x="498288" y="596531"/>
                  </a:lnTo>
                  <a:lnTo>
                    <a:pt x="493819" y="600971"/>
                  </a:lnTo>
                  <a:lnTo>
                    <a:pt x="438612" y="640931"/>
                  </a:lnTo>
                  <a:lnTo>
                    <a:pt x="408311" y="663476"/>
                  </a:lnTo>
                  <a:lnTo>
                    <a:pt x="405317" y="665031"/>
                  </a:lnTo>
                  <a:lnTo>
                    <a:pt x="401851" y="667539"/>
                  </a:lnTo>
                  <a:lnTo>
                    <a:pt x="330152" y="704072"/>
                  </a:lnTo>
                  <a:lnTo>
                    <a:pt x="301734" y="718832"/>
                  </a:lnTo>
                  <a:lnTo>
                    <a:pt x="300172" y="719347"/>
                  </a:lnTo>
                  <a:lnTo>
                    <a:pt x="298312" y="720295"/>
                  </a:lnTo>
                  <a:lnTo>
                    <a:pt x="184659" y="757435"/>
                  </a:lnTo>
                  <a:lnTo>
                    <a:pt x="184439" y="757508"/>
                  </a:lnTo>
                  <a:lnTo>
                    <a:pt x="184438" y="849726"/>
                  </a:lnTo>
                  <a:lnTo>
                    <a:pt x="0" y="687364"/>
                  </a:lnTo>
                  <a:lnTo>
                    <a:pt x="184438" y="480850"/>
                  </a:lnTo>
                  <a:lnTo>
                    <a:pt x="184438" y="573069"/>
                  </a:lnTo>
                  <a:lnTo>
                    <a:pt x="348443" y="510674"/>
                  </a:lnTo>
                  <a:lnTo>
                    <a:pt x="375981" y="497237"/>
                  </a:lnTo>
                  <a:lnTo>
                    <a:pt x="409034" y="476843"/>
                  </a:lnTo>
                  <a:lnTo>
                    <a:pt x="460141" y="442044"/>
                  </a:lnTo>
                  <a:lnTo>
                    <a:pt x="491322" y="416876"/>
                  </a:lnTo>
                  <a:lnTo>
                    <a:pt x="535382" y="376436"/>
                  </a:lnTo>
                  <a:lnTo>
                    <a:pt x="562836" y="347799"/>
                  </a:lnTo>
                  <a:lnTo>
                    <a:pt x="600959" y="300795"/>
                  </a:lnTo>
                  <a:lnTo>
                    <a:pt x="623320" y="270448"/>
                  </a:lnTo>
                  <a:lnTo>
                    <a:pt x="656661" y="213759"/>
                  </a:lnTo>
                  <a:lnTo>
                    <a:pt x="672070" y="185765"/>
                  </a:lnTo>
                  <a:lnTo>
                    <a:pt x="708226" y="94733"/>
                  </a:lnTo>
                  <a:lnTo>
                    <a:pt x="708226" y="94732"/>
                  </a:lnTo>
                  <a:lnTo>
                    <a:pt x="716822" y="56406"/>
                  </a:lnTo>
                  <a:lnTo>
                    <a:pt x="729473" y="0"/>
                  </a:lnTo>
                  <a:lnTo>
                    <a:pt x="731788" y="0"/>
                  </a:lnTo>
                  <a:close/>
                  <a:moveTo>
                    <a:pt x="737752" y="0"/>
                  </a:moveTo>
                  <a:lnTo>
                    <a:pt x="737752" y="84371"/>
                  </a:lnTo>
                  <a:cubicBezTo>
                    <a:pt x="737752" y="60374"/>
                    <a:pt x="736462" y="36661"/>
                    <a:pt x="733943" y="13290"/>
                  </a:cubicBezTo>
                  <a:lnTo>
                    <a:pt x="733651" y="11485"/>
                  </a:lnTo>
                  <a:lnTo>
                    <a:pt x="731791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75000">
                  <a:sysClr val="windowText" lastClr="000000">
                    <a:lumMod val="65000"/>
                    <a:lumOff val="3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9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FDD79B4-A646-4DDE-B305-EBE73264030D}"/>
              </a:ext>
            </a:extLst>
          </p:cNvPr>
          <p:cNvSpPr txBox="1"/>
          <p:nvPr/>
        </p:nvSpPr>
        <p:spPr>
          <a:xfrm>
            <a:off x="7612614" y="21857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9A8EAC-03C9-4B65-82BD-4C9ECD835A20}"/>
              </a:ext>
            </a:extLst>
          </p:cNvPr>
          <p:cNvSpPr txBox="1"/>
          <p:nvPr/>
        </p:nvSpPr>
        <p:spPr>
          <a:xfrm>
            <a:off x="7361775" y="47882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Biomass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49C43C-237F-47A2-BBFF-AE6B8AE4EC8C}"/>
              </a:ext>
            </a:extLst>
          </p:cNvPr>
          <p:cNvSpPr/>
          <p:nvPr/>
        </p:nvSpPr>
        <p:spPr>
          <a:xfrm>
            <a:off x="422954" y="3399263"/>
            <a:ext cx="1812246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88910E-7C11-41E8-B8AC-C63F44601333}"/>
              </a:ext>
            </a:extLst>
          </p:cNvPr>
          <p:cNvSpPr txBox="1"/>
          <p:nvPr/>
        </p:nvSpPr>
        <p:spPr>
          <a:xfrm>
            <a:off x="9637296" y="6082179"/>
            <a:ext cx="156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Future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AB00F2-A3EE-FCDF-B129-AE3AB761F708}"/>
              </a:ext>
            </a:extLst>
          </p:cNvPr>
          <p:cNvSpPr/>
          <p:nvPr/>
        </p:nvSpPr>
        <p:spPr>
          <a:xfrm>
            <a:off x="2990592" y="1802022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1564781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21162" y="3448207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2713253" y="4999480"/>
            <a:ext cx="2348121" cy="1155297"/>
          </a:xfrm>
          <a:prstGeom prst="rect">
            <a:avLst/>
          </a:prstGeom>
          <a:solidFill>
            <a:srgbClr val="100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New 2-index MP</a:t>
            </a:r>
          </a:p>
          <a:p>
            <a:pPr algn="ctr"/>
            <a:r>
              <a:rPr lang="en-CA" b="1" i="1" dirty="0"/>
              <a:t>MP#3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967909" y="2276489"/>
            <a:ext cx="1357477" cy="994612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330810" y="4506012"/>
            <a:ext cx="1086965" cy="941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95168" y="4446959"/>
            <a:ext cx="1048649" cy="848010"/>
          </a:xfrm>
          <a:prstGeom prst="straightConnector1">
            <a:avLst/>
          </a:prstGeom>
          <a:ln w="57150">
            <a:solidFill>
              <a:srgbClr val="100B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555423" y="2347837"/>
            <a:ext cx="1232224" cy="80071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565776" y="1317812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65776" y="3231776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0214" y="20333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053" y="6350694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2012" y="330717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91700" y="3244404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12412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15662" y="3242817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65776" y="323177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078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5776" y="2276489"/>
            <a:ext cx="527424" cy="713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3200" y="2347836"/>
            <a:ext cx="698500" cy="27259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791700" y="2350168"/>
            <a:ext cx="657069" cy="2702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444536" y="2347836"/>
            <a:ext cx="571126" cy="2020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1015662" y="2448803"/>
            <a:ext cx="592138" cy="105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5776" y="3916596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65776" y="5830560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9375" y="46358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Biomass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012" y="5905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91700" y="5843188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12412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15662" y="5841601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5776" y="583056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078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565776" y="4870964"/>
            <a:ext cx="533984" cy="430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089920" y="4803786"/>
            <a:ext cx="682228" cy="6708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768868" y="4808706"/>
            <a:ext cx="679901" cy="1402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0444536" y="4750001"/>
            <a:ext cx="571126" cy="1966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11015662" y="4753534"/>
            <a:ext cx="592138" cy="1694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555689" y="2081719"/>
            <a:ext cx="527424" cy="19467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083113" y="2081718"/>
            <a:ext cx="722661" cy="34456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805774" y="2425569"/>
            <a:ext cx="656822" cy="4818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462596" y="2283772"/>
            <a:ext cx="542979" cy="13709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985080" y="2112723"/>
            <a:ext cx="622720" cy="17684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565776" y="4860245"/>
            <a:ext cx="530704" cy="5827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096481" y="4678429"/>
            <a:ext cx="675667" cy="24008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778709" y="4670985"/>
            <a:ext cx="665827" cy="1143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451097" y="4785940"/>
            <a:ext cx="533983" cy="6353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0985080" y="4656842"/>
            <a:ext cx="612633" cy="18445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729133" y="338667"/>
            <a:ext cx="3191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b="1" dirty="0" smtClean="0">
                <a:solidFill>
                  <a:srgbClr val="FF0000"/>
                </a:solidFill>
              </a:rPr>
              <a:t>Index</a:t>
            </a:r>
            <a:r>
              <a:rPr lang="en-CA" sz="1600" b="1" dirty="0" smtClean="0">
                <a:solidFill>
                  <a:srgbClr val="FF0000"/>
                </a:solidFill>
              </a:rPr>
              <a:t>-based </a:t>
            </a:r>
            <a:r>
              <a:rPr lang="en-CA" sz="1600" b="1" dirty="0">
                <a:solidFill>
                  <a:srgbClr val="FF0000"/>
                </a:solidFill>
              </a:rPr>
              <a:t>MP</a:t>
            </a:r>
          </a:p>
          <a:p>
            <a:pPr algn="r"/>
            <a:r>
              <a:rPr lang="en-CA" sz="1600" b="1" dirty="0">
                <a:solidFill>
                  <a:srgbClr val="00B050"/>
                </a:solidFill>
              </a:rPr>
              <a:t>New index-mean length MP</a:t>
            </a:r>
          </a:p>
          <a:p>
            <a:pPr algn="r"/>
            <a:r>
              <a:rPr lang="en-CA" sz="1600" b="1" dirty="0">
                <a:solidFill>
                  <a:srgbClr val="100BDF"/>
                </a:solidFill>
              </a:rPr>
              <a:t>New 2 - index MP </a:t>
            </a:r>
          </a:p>
          <a:p>
            <a:pPr algn="r"/>
            <a:endParaRPr lang="en-US" dirty="0"/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8555689" y="1726140"/>
            <a:ext cx="517337" cy="560972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62855" y="1725459"/>
            <a:ext cx="749726" cy="986600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9809178" y="1962555"/>
            <a:ext cx="660225" cy="747949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469403" y="1957856"/>
            <a:ext cx="562515" cy="543742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1031918" y="2208717"/>
            <a:ext cx="572602" cy="292881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550486" y="4867186"/>
            <a:ext cx="512369" cy="126729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9062855" y="4999480"/>
            <a:ext cx="692079" cy="1665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754934" y="4993916"/>
            <a:ext cx="644815" cy="156623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399749" y="4976823"/>
            <a:ext cx="583003" cy="173306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0974993" y="4970733"/>
            <a:ext cx="629527" cy="8669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41A16B2-36E7-434B-AAB1-850D82506449}"/>
              </a:ext>
            </a:extLst>
          </p:cNvPr>
          <p:cNvGrpSpPr/>
          <p:nvPr/>
        </p:nvGrpSpPr>
        <p:grpSpPr>
          <a:xfrm>
            <a:off x="3000127" y="3195918"/>
            <a:ext cx="1863226" cy="1554083"/>
            <a:chOff x="3176511" y="3230933"/>
            <a:chExt cx="1575912" cy="143668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D7B8F16-F0F0-4C8A-A454-CB19ED63AF53}"/>
                </a:ext>
              </a:extLst>
            </p:cNvPr>
            <p:cNvSpPr/>
            <p:nvPr/>
          </p:nvSpPr>
          <p:spPr>
            <a:xfrm>
              <a:off x="3176511" y="3230933"/>
              <a:ext cx="1421605" cy="143668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B06B1E4E-5790-4FB7-B9CA-E2CF4C67845F}"/>
                </a:ext>
              </a:extLst>
            </p:cNvPr>
            <p:cNvSpPr/>
            <p:nvPr/>
          </p:nvSpPr>
          <p:spPr>
            <a:xfrm rot="16200000">
              <a:off x="3958684" y="3174946"/>
              <a:ext cx="737752" cy="849726"/>
            </a:xfrm>
            <a:custGeom>
              <a:avLst/>
              <a:gdLst>
                <a:gd name="connsiteX0" fmla="*/ 737752 w 737752"/>
                <a:gd name="connsiteY0" fmla="*/ 84371 h 849726"/>
                <a:gd name="connsiteX1" fmla="*/ 736022 w 737752"/>
                <a:gd name="connsiteY1" fmla="*/ 103748 h 849726"/>
                <a:gd name="connsiteX2" fmla="*/ 736787 w 737752"/>
                <a:gd name="connsiteY2" fmla="*/ 121560 h 849726"/>
                <a:gd name="connsiteX3" fmla="*/ 730437 w 737752"/>
                <a:gd name="connsiteY3" fmla="*/ 166323 h 849726"/>
                <a:gd name="connsiteX4" fmla="*/ 727337 w 737752"/>
                <a:gd name="connsiteY4" fmla="*/ 201063 h 849726"/>
                <a:gd name="connsiteX5" fmla="*/ 723521 w 737752"/>
                <a:gd name="connsiteY5" fmla="*/ 215081 h 849726"/>
                <a:gd name="connsiteX6" fmla="*/ 721233 w 737752"/>
                <a:gd name="connsiteY6" fmla="*/ 231213 h 849726"/>
                <a:gd name="connsiteX7" fmla="*/ 706846 w 737752"/>
                <a:gd name="connsiteY7" fmla="*/ 276345 h 849726"/>
                <a:gd name="connsiteX8" fmla="*/ 697102 w 737752"/>
                <a:gd name="connsiteY8" fmla="*/ 312145 h 849726"/>
                <a:gd name="connsiteX9" fmla="*/ 691881 w 737752"/>
                <a:gd name="connsiteY9" fmla="*/ 323293 h 849726"/>
                <a:gd name="connsiteX10" fmla="*/ 687922 w 737752"/>
                <a:gd name="connsiteY10" fmla="*/ 335713 h 849726"/>
                <a:gd name="connsiteX11" fmla="*/ 665398 w 737752"/>
                <a:gd name="connsiteY11" fmla="*/ 379836 h 849726"/>
                <a:gd name="connsiteX12" fmla="*/ 648566 w 737752"/>
                <a:gd name="connsiteY12" fmla="*/ 415773 h 849726"/>
                <a:gd name="connsiteX13" fmla="*/ 642808 w 737752"/>
                <a:gd name="connsiteY13" fmla="*/ 424087 h 849726"/>
                <a:gd name="connsiteX14" fmla="*/ 638091 w 737752"/>
                <a:gd name="connsiteY14" fmla="*/ 433327 h 849726"/>
                <a:gd name="connsiteX15" fmla="*/ 606655 w 737752"/>
                <a:gd name="connsiteY15" fmla="*/ 476293 h 849726"/>
                <a:gd name="connsiteX16" fmla="*/ 583244 w 737752"/>
                <a:gd name="connsiteY16" fmla="*/ 510100 h 849726"/>
                <a:gd name="connsiteX17" fmla="*/ 577840 w 737752"/>
                <a:gd name="connsiteY17" fmla="*/ 515679 h 849726"/>
                <a:gd name="connsiteX18" fmla="*/ 572978 w 737752"/>
                <a:gd name="connsiteY18" fmla="*/ 522323 h 849726"/>
                <a:gd name="connsiteX19" fmla="*/ 530855 w 737752"/>
                <a:gd name="connsiteY19" fmla="*/ 564175 h 849726"/>
                <a:gd name="connsiteX20" fmla="*/ 502653 w 737752"/>
                <a:gd name="connsiteY20" fmla="*/ 593283 h 849726"/>
                <a:gd name="connsiteX21" fmla="*/ 498288 w 737752"/>
                <a:gd name="connsiteY21" fmla="*/ 596531 h 849726"/>
                <a:gd name="connsiteX22" fmla="*/ 493819 w 737752"/>
                <a:gd name="connsiteY22" fmla="*/ 600971 h 849726"/>
                <a:gd name="connsiteX23" fmla="*/ 438612 w 737752"/>
                <a:gd name="connsiteY23" fmla="*/ 640931 h 849726"/>
                <a:gd name="connsiteX24" fmla="*/ 408311 w 737752"/>
                <a:gd name="connsiteY24" fmla="*/ 663476 h 849726"/>
                <a:gd name="connsiteX25" fmla="*/ 405317 w 737752"/>
                <a:gd name="connsiteY25" fmla="*/ 665031 h 849726"/>
                <a:gd name="connsiteX26" fmla="*/ 401851 w 737752"/>
                <a:gd name="connsiteY26" fmla="*/ 667539 h 849726"/>
                <a:gd name="connsiteX27" fmla="*/ 330152 w 737752"/>
                <a:gd name="connsiteY27" fmla="*/ 704072 h 849726"/>
                <a:gd name="connsiteX28" fmla="*/ 301734 w 737752"/>
                <a:gd name="connsiteY28" fmla="*/ 718832 h 849726"/>
                <a:gd name="connsiteX29" fmla="*/ 300172 w 737752"/>
                <a:gd name="connsiteY29" fmla="*/ 719347 h 849726"/>
                <a:gd name="connsiteX30" fmla="*/ 298312 w 737752"/>
                <a:gd name="connsiteY30" fmla="*/ 720295 h 849726"/>
                <a:gd name="connsiteX31" fmla="*/ 184659 w 737752"/>
                <a:gd name="connsiteY31" fmla="*/ 757435 h 849726"/>
                <a:gd name="connsiteX32" fmla="*/ 184439 w 737752"/>
                <a:gd name="connsiteY32" fmla="*/ 757508 h 849726"/>
                <a:gd name="connsiteX33" fmla="*/ 184438 w 737752"/>
                <a:gd name="connsiteY33" fmla="*/ 849726 h 849726"/>
                <a:gd name="connsiteX34" fmla="*/ 0 w 737752"/>
                <a:gd name="connsiteY34" fmla="*/ 687364 h 849726"/>
                <a:gd name="connsiteX35" fmla="*/ 184438 w 737752"/>
                <a:gd name="connsiteY35" fmla="*/ 480850 h 849726"/>
                <a:gd name="connsiteX36" fmla="*/ 184438 w 737752"/>
                <a:gd name="connsiteY36" fmla="*/ 573069 h 849726"/>
                <a:gd name="connsiteX37" fmla="*/ 348443 w 737752"/>
                <a:gd name="connsiteY37" fmla="*/ 510674 h 849726"/>
                <a:gd name="connsiteX38" fmla="*/ 375981 w 737752"/>
                <a:gd name="connsiteY38" fmla="*/ 497237 h 849726"/>
                <a:gd name="connsiteX39" fmla="*/ 409034 w 737752"/>
                <a:gd name="connsiteY39" fmla="*/ 476843 h 849726"/>
                <a:gd name="connsiteX40" fmla="*/ 460141 w 737752"/>
                <a:gd name="connsiteY40" fmla="*/ 442044 h 849726"/>
                <a:gd name="connsiteX41" fmla="*/ 491322 w 737752"/>
                <a:gd name="connsiteY41" fmla="*/ 416876 h 849726"/>
                <a:gd name="connsiteX42" fmla="*/ 535382 w 737752"/>
                <a:gd name="connsiteY42" fmla="*/ 376436 h 849726"/>
                <a:gd name="connsiteX43" fmla="*/ 562836 w 737752"/>
                <a:gd name="connsiteY43" fmla="*/ 347799 h 849726"/>
                <a:gd name="connsiteX44" fmla="*/ 600959 w 737752"/>
                <a:gd name="connsiteY44" fmla="*/ 300795 h 849726"/>
                <a:gd name="connsiteX45" fmla="*/ 623320 w 737752"/>
                <a:gd name="connsiteY45" fmla="*/ 270448 h 849726"/>
                <a:gd name="connsiteX46" fmla="*/ 656661 w 737752"/>
                <a:gd name="connsiteY46" fmla="*/ 213759 h 849726"/>
                <a:gd name="connsiteX47" fmla="*/ 672070 w 737752"/>
                <a:gd name="connsiteY47" fmla="*/ 185765 h 849726"/>
                <a:gd name="connsiteX48" fmla="*/ 708226 w 737752"/>
                <a:gd name="connsiteY48" fmla="*/ 94733 h 849726"/>
                <a:gd name="connsiteX49" fmla="*/ 708226 w 737752"/>
                <a:gd name="connsiteY49" fmla="*/ 94732 h 849726"/>
                <a:gd name="connsiteX50" fmla="*/ 716822 w 737752"/>
                <a:gd name="connsiteY50" fmla="*/ 56406 h 849726"/>
                <a:gd name="connsiteX51" fmla="*/ 729473 w 737752"/>
                <a:gd name="connsiteY51" fmla="*/ 0 h 849726"/>
                <a:gd name="connsiteX52" fmla="*/ 731788 w 737752"/>
                <a:gd name="connsiteY52" fmla="*/ 0 h 849726"/>
                <a:gd name="connsiteX53" fmla="*/ 737752 w 737752"/>
                <a:gd name="connsiteY53" fmla="*/ 0 h 849726"/>
                <a:gd name="connsiteX54" fmla="*/ 737752 w 737752"/>
                <a:gd name="connsiteY54" fmla="*/ 84371 h 849726"/>
                <a:gd name="connsiteX55" fmla="*/ 733943 w 737752"/>
                <a:gd name="connsiteY55" fmla="*/ 13290 h 849726"/>
                <a:gd name="connsiteX56" fmla="*/ 733651 w 737752"/>
                <a:gd name="connsiteY56" fmla="*/ 11485 h 849726"/>
                <a:gd name="connsiteX57" fmla="*/ 731791 w 737752"/>
                <a:gd name="connsiteY57" fmla="*/ 0 h 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37752" h="849726">
                  <a:moveTo>
                    <a:pt x="737752" y="84371"/>
                  </a:moveTo>
                  <a:lnTo>
                    <a:pt x="736022" y="103748"/>
                  </a:lnTo>
                  <a:lnTo>
                    <a:pt x="736787" y="121560"/>
                  </a:lnTo>
                  <a:lnTo>
                    <a:pt x="730437" y="166323"/>
                  </a:lnTo>
                  <a:lnTo>
                    <a:pt x="727337" y="201063"/>
                  </a:lnTo>
                  <a:lnTo>
                    <a:pt x="723521" y="215081"/>
                  </a:lnTo>
                  <a:lnTo>
                    <a:pt x="721233" y="231213"/>
                  </a:lnTo>
                  <a:lnTo>
                    <a:pt x="706846" y="276345"/>
                  </a:lnTo>
                  <a:lnTo>
                    <a:pt x="697102" y="312145"/>
                  </a:lnTo>
                  <a:lnTo>
                    <a:pt x="691881" y="323293"/>
                  </a:lnTo>
                  <a:lnTo>
                    <a:pt x="687922" y="335713"/>
                  </a:lnTo>
                  <a:lnTo>
                    <a:pt x="665398" y="379836"/>
                  </a:lnTo>
                  <a:lnTo>
                    <a:pt x="648566" y="415773"/>
                  </a:lnTo>
                  <a:lnTo>
                    <a:pt x="642808" y="424087"/>
                  </a:lnTo>
                  <a:lnTo>
                    <a:pt x="638091" y="433327"/>
                  </a:lnTo>
                  <a:lnTo>
                    <a:pt x="606655" y="476293"/>
                  </a:lnTo>
                  <a:lnTo>
                    <a:pt x="583244" y="510100"/>
                  </a:lnTo>
                  <a:lnTo>
                    <a:pt x="577840" y="515679"/>
                  </a:lnTo>
                  <a:lnTo>
                    <a:pt x="572978" y="522323"/>
                  </a:lnTo>
                  <a:lnTo>
                    <a:pt x="530855" y="564175"/>
                  </a:lnTo>
                  <a:lnTo>
                    <a:pt x="502653" y="593283"/>
                  </a:lnTo>
                  <a:lnTo>
                    <a:pt x="498288" y="596531"/>
                  </a:lnTo>
                  <a:lnTo>
                    <a:pt x="493819" y="600971"/>
                  </a:lnTo>
                  <a:lnTo>
                    <a:pt x="438612" y="640931"/>
                  </a:lnTo>
                  <a:lnTo>
                    <a:pt x="408311" y="663476"/>
                  </a:lnTo>
                  <a:lnTo>
                    <a:pt x="405317" y="665031"/>
                  </a:lnTo>
                  <a:lnTo>
                    <a:pt x="401851" y="667539"/>
                  </a:lnTo>
                  <a:lnTo>
                    <a:pt x="330152" y="704072"/>
                  </a:lnTo>
                  <a:lnTo>
                    <a:pt x="301734" y="718832"/>
                  </a:lnTo>
                  <a:lnTo>
                    <a:pt x="300172" y="719347"/>
                  </a:lnTo>
                  <a:lnTo>
                    <a:pt x="298312" y="720295"/>
                  </a:lnTo>
                  <a:lnTo>
                    <a:pt x="184659" y="757435"/>
                  </a:lnTo>
                  <a:lnTo>
                    <a:pt x="184439" y="757508"/>
                  </a:lnTo>
                  <a:lnTo>
                    <a:pt x="184438" y="849726"/>
                  </a:lnTo>
                  <a:lnTo>
                    <a:pt x="0" y="687364"/>
                  </a:lnTo>
                  <a:lnTo>
                    <a:pt x="184438" y="480850"/>
                  </a:lnTo>
                  <a:lnTo>
                    <a:pt x="184438" y="573069"/>
                  </a:lnTo>
                  <a:lnTo>
                    <a:pt x="348443" y="510674"/>
                  </a:lnTo>
                  <a:lnTo>
                    <a:pt x="375981" y="497237"/>
                  </a:lnTo>
                  <a:lnTo>
                    <a:pt x="409034" y="476843"/>
                  </a:lnTo>
                  <a:lnTo>
                    <a:pt x="460141" y="442044"/>
                  </a:lnTo>
                  <a:lnTo>
                    <a:pt x="491322" y="416876"/>
                  </a:lnTo>
                  <a:lnTo>
                    <a:pt x="535382" y="376436"/>
                  </a:lnTo>
                  <a:lnTo>
                    <a:pt x="562836" y="347799"/>
                  </a:lnTo>
                  <a:lnTo>
                    <a:pt x="600959" y="300795"/>
                  </a:lnTo>
                  <a:lnTo>
                    <a:pt x="623320" y="270448"/>
                  </a:lnTo>
                  <a:lnTo>
                    <a:pt x="656661" y="213759"/>
                  </a:lnTo>
                  <a:lnTo>
                    <a:pt x="672070" y="185765"/>
                  </a:lnTo>
                  <a:lnTo>
                    <a:pt x="708226" y="94733"/>
                  </a:lnTo>
                  <a:lnTo>
                    <a:pt x="708226" y="94732"/>
                  </a:lnTo>
                  <a:lnTo>
                    <a:pt x="716822" y="56406"/>
                  </a:lnTo>
                  <a:lnTo>
                    <a:pt x="729473" y="0"/>
                  </a:lnTo>
                  <a:lnTo>
                    <a:pt x="731788" y="0"/>
                  </a:lnTo>
                  <a:close/>
                  <a:moveTo>
                    <a:pt x="737752" y="0"/>
                  </a:moveTo>
                  <a:lnTo>
                    <a:pt x="737752" y="84371"/>
                  </a:lnTo>
                  <a:cubicBezTo>
                    <a:pt x="737752" y="60374"/>
                    <a:pt x="736462" y="36661"/>
                    <a:pt x="733943" y="13290"/>
                  </a:cubicBezTo>
                  <a:lnTo>
                    <a:pt x="733651" y="11485"/>
                  </a:lnTo>
                  <a:lnTo>
                    <a:pt x="731791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75000">
                  <a:sysClr val="windowText" lastClr="000000">
                    <a:lumMod val="65000"/>
                    <a:lumOff val="3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9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A688C1F-09D1-4976-BB14-DEF95FEA5A29}"/>
              </a:ext>
            </a:extLst>
          </p:cNvPr>
          <p:cNvSpPr txBox="1"/>
          <p:nvPr/>
        </p:nvSpPr>
        <p:spPr>
          <a:xfrm>
            <a:off x="7612614" y="21857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76E7D7-3339-41CC-B516-9B83A3DFE3AA}"/>
              </a:ext>
            </a:extLst>
          </p:cNvPr>
          <p:cNvSpPr txBox="1"/>
          <p:nvPr/>
        </p:nvSpPr>
        <p:spPr>
          <a:xfrm>
            <a:off x="7361775" y="47882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Biomass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29FA0E7-9E0C-41C3-B442-D4823E47264D}"/>
              </a:ext>
            </a:extLst>
          </p:cNvPr>
          <p:cNvSpPr/>
          <p:nvPr/>
        </p:nvSpPr>
        <p:spPr>
          <a:xfrm>
            <a:off x="422954" y="3399263"/>
            <a:ext cx="1812246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2333B5-1C30-4E0A-85A7-8979E1380EA6}"/>
              </a:ext>
            </a:extLst>
          </p:cNvPr>
          <p:cNvSpPr txBox="1"/>
          <p:nvPr/>
        </p:nvSpPr>
        <p:spPr>
          <a:xfrm>
            <a:off x="9637296" y="6082179"/>
            <a:ext cx="156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Future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EABEA-873F-CCE7-CE7F-03E1283352E4}"/>
              </a:ext>
            </a:extLst>
          </p:cNvPr>
          <p:cNvSpPr/>
          <p:nvPr/>
        </p:nvSpPr>
        <p:spPr>
          <a:xfrm>
            <a:off x="2990592" y="1802022"/>
            <a:ext cx="1774372" cy="11983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Dynamics estimated from  assessment </a:t>
            </a:r>
            <a:r>
              <a:rPr lang="en-CA" b="1" i="1" dirty="0"/>
              <a:t>OM#1</a:t>
            </a:r>
          </a:p>
        </p:txBody>
      </p:sp>
    </p:spTree>
    <p:extLst>
      <p:ext uri="{BB962C8B-B14F-4D97-AF65-F5344CB8AC3E}">
        <p14:creationId xmlns:p14="http://schemas.microsoft.com/office/powerpoint/2010/main" val="532260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0127" y="1574801"/>
            <a:ext cx="1774372" cy="13242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As OM#1 but with less discard mortality</a:t>
            </a:r>
            <a:endParaRPr lang="en-CA" b="1" i="1" dirty="0"/>
          </a:p>
        </p:txBody>
      </p:sp>
      <p:sp>
        <p:nvSpPr>
          <p:cNvPr id="5" name="Rectangle 4"/>
          <p:cNvSpPr/>
          <p:nvPr/>
        </p:nvSpPr>
        <p:spPr>
          <a:xfrm>
            <a:off x="5521162" y="3448207"/>
            <a:ext cx="1774372" cy="720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Observation model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22953" y="3399263"/>
            <a:ext cx="1808161" cy="7140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Implementation model</a:t>
            </a:r>
            <a:endParaRPr lang="en-CA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4967909" y="2276489"/>
            <a:ext cx="1357477" cy="99461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5330810" y="4506012"/>
            <a:ext cx="1086965" cy="941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1395168" y="4446959"/>
            <a:ext cx="1048649" cy="848010"/>
          </a:xfrm>
          <a:prstGeom prst="straightConnector1">
            <a:avLst/>
          </a:prstGeom>
          <a:ln w="57150">
            <a:solidFill>
              <a:srgbClr val="100B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1555423" y="2347837"/>
            <a:ext cx="1232224" cy="80071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8A3B9C9-E78E-447D-B142-34B66693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78" y="90005"/>
            <a:ext cx="8333322" cy="959427"/>
          </a:xfrm>
        </p:spPr>
        <p:txBody>
          <a:bodyPr>
            <a:normAutofit/>
          </a:bodyPr>
          <a:lstStyle/>
          <a:p>
            <a:r>
              <a:rPr lang="en-US" dirty="0"/>
              <a:t>Test by simulation: the MSE approach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565776" y="1317812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565776" y="3231776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60214" y="20333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Catch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956053" y="6350694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Year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2012" y="330717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91440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9791700" y="3244404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12412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015662" y="3242817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65776" y="323177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1607800" y="3241966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65776" y="2276489"/>
            <a:ext cx="530704" cy="728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093200" y="2283773"/>
            <a:ext cx="712574" cy="2178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9791700" y="2350169"/>
            <a:ext cx="657069" cy="15142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444536" y="2347836"/>
            <a:ext cx="538216" cy="1537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0974993" y="2448803"/>
            <a:ext cx="632807" cy="5279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65776" y="3916596"/>
            <a:ext cx="0" cy="191396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565776" y="5830560"/>
            <a:ext cx="3290048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09375" y="46358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Biomass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52012" y="590596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  2021   2022   2023   2024   2025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91440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91700" y="5843188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412412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015662" y="5841601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565776" y="583056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607800" y="5840750"/>
            <a:ext cx="0" cy="582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8565776" y="4763931"/>
            <a:ext cx="511013" cy="1113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9081714" y="4741426"/>
            <a:ext cx="687154" cy="2517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752457" y="4736923"/>
            <a:ext cx="644012" cy="424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0373014" y="4750002"/>
            <a:ext cx="642648" cy="244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1015662" y="4736923"/>
            <a:ext cx="566893" cy="1661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555689" y="2081719"/>
            <a:ext cx="527424" cy="19467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083113" y="2081718"/>
            <a:ext cx="722661" cy="7728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9805774" y="2159000"/>
            <a:ext cx="645323" cy="12477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0451097" y="2282487"/>
            <a:ext cx="554478" cy="1287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0985080" y="2033376"/>
            <a:ext cx="619440" cy="25619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8565776" y="4797720"/>
            <a:ext cx="545527" cy="6252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9117864" y="4612993"/>
            <a:ext cx="668218" cy="180684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9786082" y="4612993"/>
            <a:ext cx="665015" cy="7470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451097" y="4626383"/>
            <a:ext cx="554478" cy="61313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0974993" y="4558118"/>
            <a:ext cx="607562" cy="68265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8555689" y="2159000"/>
            <a:ext cx="537511" cy="128112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9093200" y="2159000"/>
            <a:ext cx="719381" cy="553059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9809178" y="2448803"/>
            <a:ext cx="641919" cy="261703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0451097" y="2448803"/>
            <a:ext cx="554478" cy="133530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1015662" y="2208716"/>
            <a:ext cx="588858" cy="373617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8550486" y="4720167"/>
            <a:ext cx="512369" cy="147019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9062855" y="4720167"/>
            <a:ext cx="692079" cy="155106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9754934" y="4867186"/>
            <a:ext cx="696163" cy="7958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412412" y="4692200"/>
            <a:ext cx="562581" cy="181378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10974993" y="4441163"/>
            <a:ext cx="607562" cy="250569"/>
          </a:xfrm>
          <a:prstGeom prst="line">
            <a:avLst/>
          </a:prstGeom>
          <a:ln w="25400">
            <a:solidFill>
              <a:srgbClr val="100B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7B53149-6DFE-469C-9A52-14C6092556D7}"/>
              </a:ext>
            </a:extLst>
          </p:cNvPr>
          <p:cNvGrpSpPr/>
          <p:nvPr/>
        </p:nvGrpSpPr>
        <p:grpSpPr>
          <a:xfrm>
            <a:off x="3000127" y="3195918"/>
            <a:ext cx="1863226" cy="1554083"/>
            <a:chOff x="3176511" y="3230933"/>
            <a:chExt cx="1575912" cy="143668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426C70B-522E-4E81-86DD-F500847C41D4}"/>
                </a:ext>
              </a:extLst>
            </p:cNvPr>
            <p:cNvSpPr/>
            <p:nvPr/>
          </p:nvSpPr>
          <p:spPr>
            <a:xfrm>
              <a:off x="3176511" y="3230933"/>
              <a:ext cx="1421605" cy="143668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8ADEDA6-EE72-46D4-9273-06F9202743CA}"/>
                </a:ext>
              </a:extLst>
            </p:cNvPr>
            <p:cNvSpPr/>
            <p:nvPr/>
          </p:nvSpPr>
          <p:spPr>
            <a:xfrm rot="16200000">
              <a:off x="3958684" y="3174946"/>
              <a:ext cx="737752" cy="849726"/>
            </a:xfrm>
            <a:custGeom>
              <a:avLst/>
              <a:gdLst>
                <a:gd name="connsiteX0" fmla="*/ 737752 w 737752"/>
                <a:gd name="connsiteY0" fmla="*/ 84371 h 849726"/>
                <a:gd name="connsiteX1" fmla="*/ 736022 w 737752"/>
                <a:gd name="connsiteY1" fmla="*/ 103748 h 849726"/>
                <a:gd name="connsiteX2" fmla="*/ 736787 w 737752"/>
                <a:gd name="connsiteY2" fmla="*/ 121560 h 849726"/>
                <a:gd name="connsiteX3" fmla="*/ 730437 w 737752"/>
                <a:gd name="connsiteY3" fmla="*/ 166323 h 849726"/>
                <a:gd name="connsiteX4" fmla="*/ 727337 w 737752"/>
                <a:gd name="connsiteY4" fmla="*/ 201063 h 849726"/>
                <a:gd name="connsiteX5" fmla="*/ 723521 w 737752"/>
                <a:gd name="connsiteY5" fmla="*/ 215081 h 849726"/>
                <a:gd name="connsiteX6" fmla="*/ 721233 w 737752"/>
                <a:gd name="connsiteY6" fmla="*/ 231213 h 849726"/>
                <a:gd name="connsiteX7" fmla="*/ 706846 w 737752"/>
                <a:gd name="connsiteY7" fmla="*/ 276345 h 849726"/>
                <a:gd name="connsiteX8" fmla="*/ 697102 w 737752"/>
                <a:gd name="connsiteY8" fmla="*/ 312145 h 849726"/>
                <a:gd name="connsiteX9" fmla="*/ 691881 w 737752"/>
                <a:gd name="connsiteY9" fmla="*/ 323293 h 849726"/>
                <a:gd name="connsiteX10" fmla="*/ 687922 w 737752"/>
                <a:gd name="connsiteY10" fmla="*/ 335713 h 849726"/>
                <a:gd name="connsiteX11" fmla="*/ 665398 w 737752"/>
                <a:gd name="connsiteY11" fmla="*/ 379836 h 849726"/>
                <a:gd name="connsiteX12" fmla="*/ 648566 w 737752"/>
                <a:gd name="connsiteY12" fmla="*/ 415773 h 849726"/>
                <a:gd name="connsiteX13" fmla="*/ 642808 w 737752"/>
                <a:gd name="connsiteY13" fmla="*/ 424087 h 849726"/>
                <a:gd name="connsiteX14" fmla="*/ 638091 w 737752"/>
                <a:gd name="connsiteY14" fmla="*/ 433327 h 849726"/>
                <a:gd name="connsiteX15" fmla="*/ 606655 w 737752"/>
                <a:gd name="connsiteY15" fmla="*/ 476293 h 849726"/>
                <a:gd name="connsiteX16" fmla="*/ 583244 w 737752"/>
                <a:gd name="connsiteY16" fmla="*/ 510100 h 849726"/>
                <a:gd name="connsiteX17" fmla="*/ 577840 w 737752"/>
                <a:gd name="connsiteY17" fmla="*/ 515679 h 849726"/>
                <a:gd name="connsiteX18" fmla="*/ 572978 w 737752"/>
                <a:gd name="connsiteY18" fmla="*/ 522323 h 849726"/>
                <a:gd name="connsiteX19" fmla="*/ 530855 w 737752"/>
                <a:gd name="connsiteY19" fmla="*/ 564175 h 849726"/>
                <a:gd name="connsiteX20" fmla="*/ 502653 w 737752"/>
                <a:gd name="connsiteY20" fmla="*/ 593283 h 849726"/>
                <a:gd name="connsiteX21" fmla="*/ 498288 w 737752"/>
                <a:gd name="connsiteY21" fmla="*/ 596531 h 849726"/>
                <a:gd name="connsiteX22" fmla="*/ 493819 w 737752"/>
                <a:gd name="connsiteY22" fmla="*/ 600971 h 849726"/>
                <a:gd name="connsiteX23" fmla="*/ 438612 w 737752"/>
                <a:gd name="connsiteY23" fmla="*/ 640931 h 849726"/>
                <a:gd name="connsiteX24" fmla="*/ 408311 w 737752"/>
                <a:gd name="connsiteY24" fmla="*/ 663476 h 849726"/>
                <a:gd name="connsiteX25" fmla="*/ 405317 w 737752"/>
                <a:gd name="connsiteY25" fmla="*/ 665031 h 849726"/>
                <a:gd name="connsiteX26" fmla="*/ 401851 w 737752"/>
                <a:gd name="connsiteY26" fmla="*/ 667539 h 849726"/>
                <a:gd name="connsiteX27" fmla="*/ 330152 w 737752"/>
                <a:gd name="connsiteY27" fmla="*/ 704072 h 849726"/>
                <a:gd name="connsiteX28" fmla="*/ 301734 w 737752"/>
                <a:gd name="connsiteY28" fmla="*/ 718832 h 849726"/>
                <a:gd name="connsiteX29" fmla="*/ 300172 w 737752"/>
                <a:gd name="connsiteY29" fmla="*/ 719347 h 849726"/>
                <a:gd name="connsiteX30" fmla="*/ 298312 w 737752"/>
                <a:gd name="connsiteY30" fmla="*/ 720295 h 849726"/>
                <a:gd name="connsiteX31" fmla="*/ 184659 w 737752"/>
                <a:gd name="connsiteY31" fmla="*/ 757435 h 849726"/>
                <a:gd name="connsiteX32" fmla="*/ 184439 w 737752"/>
                <a:gd name="connsiteY32" fmla="*/ 757508 h 849726"/>
                <a:gd name="connsiteX33" fmla="*/ 184438 w 737752"/>
                <a:gd name="connsiteY33" fmla="*/ 849726 h 849726"/>
                <a:gd name="connsiteX34" fmla="*/ 0 w 737752"/>
                <a:gd name="connsiteY34" fmla="*/ 687364 h 849726"/>
                <a:gd name="connsiteX35" fmla="*/ 184438 w 737752"/>
                <a:gd name="connsiteY35" fmla="*/ 480850 h 849726"/>
                <a:gd name="connsiteX36" fmla="*/ 184438 w 737752"/>
                <a:gd name="connsiteY36" fmla="*/ 573069 h 849726"/>
                <a:gd name="connsiteX37" fmla="*/ 348443 w 737752"/>
                <a:gd name="connsiteY37" fmla="*/ 510674 h 849726"/>
                <a:gd name="connsiteX38" fmla="*/ 375981 w 737752"/>
                <a:gd name="connsiteY38" fmla="*/ 497237 h 849726"/>
                <a:gd name="connsiteX39" fmla="*/ 409034 w 737752"/>
                <a:gd name="connsiteY39" fmla="*/ 476843 h 849726"/>
                <a:gd name="connsiteX40" fmla="*/ 460141 w 737752"/>
                <a:gd name="connsiteY40" fmla="*/ 442044 h 849726"/>
                <a:gd name="connsiteX41" fmla="*/ 491322 w 737752"/>
                <a:gd name="connsiteY41" fmla="*/ 416876 h 849726"/>
                <a:gd name="connsiteX42" fmla="*/ 535382 w 737752"/>
                <a:gd name="connsiteY42" fmla="*/ 376436 h 849726"/>
                <a:gd name="connsiteX43" fmla="*/ 562836 w 737752"/>
                <a:gd name="connsiteY43" fmla="*/ 347799 h 849726"/>
                <a:gd name="connsiteX44" fmla="*/ 600959 w 737752"/>
                <a:gd name="connsiteY44" fmla="*/ 300795 h 849726"/>
                <a:gd name="connsiteX45" fmla="*/ 623320 w 737752"/>
                <a:gd name="connsiteY45" fmla="*/ 270448 h 849726"/>
                <a:gd name="connsiteX46" fmla="*/ 656661 w 737752"/>
                <a:gd name="connsiteY46" fmla="*/ 213759 h 849726"/>
                <a:gd name="connsiteX47" fmla="*/ 672070 w 737752"/>
                <a:gd name="connsiteY47" fmla="*/ 185765 h 849726"/>
                <a:gd name="connsiteX48" fmla="*/ 708226 w 737752"/>
                <a:gd name="connsiteY48" fmla="*/ 94733 h 849726"/>
                <a:gd name="connsiteX49" fmla="*/ 708226 w 737752"/>
                <a:gd name="connsiteY49" fmla="*/ 94732 h 849726"/>
                <a:gd name="connsiteX50" fmla="*/ 716822 w 737752"/>
                <a:gd name="connsiteY50" fmla="*/ 56406 h 849726"/>
                <a:gd name="connsiteX51" fmla="*/ 729473 w 737752"/>
                <a:gd name="connsiteY51" fmla="*/ 0 h 849726"/>
                <a:gd name="connsiteX52" fmla="*/ 731788 w 737752"/>
                <a:gd name="connsiteY52" fmla="*/ 0 h 849726"/>
                <a:gd name="connsiteX53" fmla="*/ 737752 w 737752"/>
                <a:gd name="connsiteY53" fmla="*/ 0 h 849726"/>
                <a:gd name="connsiteX54" fmla="*/ 737752 w 737752"/>
                <a:gd name="connsiteY54" fmla="*/ 84371 h 849726"/>
                <a:gd name="connsiteX55" fmla="*/ 733943 w 737752"/>
                <a:gd name="connsiteY55" fmla="*/ 13290 h 849726"/>
                <a:gd name="connsiteX56" fmla="*/ 733651 w 737752"/>
                <a:gd name="connsiteY56" fmla="*/ 11485 h 849726"/>
                <a:gd name="connsiteX57" fmla="*/ 731791 w 737752"/>
                <a:gd name="connsiteY57" fmla="*/ 0 h 849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737752" h="849726">
                  <a:moveTo>
                    <a:pt x="737752" y="84371"/>
                  </a:moveTo>
                  <a:lnTo>
                    <a:pt x="736022" y="103748"/>
                  </a:lnTo>
                  <a:lnTo>
                    <a:pt x="736787" y="121560"/>
                  </a:lnTo>
                  <a:lnTo>
                    <a:pt x="730437" y="166323"/>
                  </a:lnTo>
                  <a:lnTo>
                    <a:pt x="727337" y="201063"/>
                  </a:lnTo>
                  <a:lnTo>
                    <a:pt x="723521" y="215081"/>
                  </a:lnTo>
                  <a:lnTo>
                    <a:pt x="721233" y="231213"/>
                  </a:lnTo>
                  <a:lnTo>
                    <a:pt x="706846" y="276345"/>
                  </a:lnTo>
                  <a:lnTo>
                    <a:pt x="697102" y="312145"/>
                  </a:lnTo>
                  <a:lnTo>
                    <a:pt x="691881" y="323293"/>
                  </a:lnTo>
                  <a:lnTo>
                    <a:pt x="687922" y="335713"/>
                  </a:lnTo>
                  <a:lnTo>
                    <a:pt x="665398" y="379836"/>
                  </a:lnTo>
                  <a:lnTo>
                    <a:pt x="648566" y="415773"/>
                  </a:lnTo>
                  <a:lnTo>
                    <a:pt x="642808" y="424087"/>
                  </a:lnTo>
                  <a:lnTo>
                    <a:pt x="638091" y="433327"/>
                  </a:lnTo>
                  <a:lnTo>
                    <a:pt x="606655" y="476293"/>
                  </a:lnTo>
                  <a:lnTo>
                    <a:pt x="583244" y="510100"/>
                  </a:lnTo>
                  <a:lnTo>
                    <a:pt x="577840" y="515679"/>
                  </a:lnTo>
                  <a:lnTo>
                    <a:pt x="572978" y="522323"/>
                  </a:lnTo>
                  <a:lnTo>
                    <a:pt x="530855" y="564175"/>
                  </a:lnTo>
                  <a:lnTo>
                    <a:pt x="502653" y="593283"/>
                  </a:lnTo>
                  <a:lnTo>
                    <a:pt x="498288" y="596531"/>
                  </a:lnTo>
                  <a:lnTo>
                    <a:pt x="493819" y="600971"/>
                  </a:lnTo>
                  <a:lnTo>
                    <a:pt x="438612" y="640931"/>
                  </a:lnTo>
                  <a:lnTo>
                    <a:pt x="408311" y="663476"/>
                  </a:lnTo>
                  <a:lnTo>
                    <a:pt x="405317" y="665031"/>
                  </a:lnTo>
                  <a:lnTo>
                    <a:pt x="401851" y="667539"/>
                  </a:lnTo>
                  <a:lnTo>
                    <a:pt x="330152" y="704072"/>
                  </a:lnTo>
                  <a:lnTo>
                    <a:pt x="301734" y="718832"/>
                  </a:lnTo>
                  <a:lnTo>
                    <a:pt x="300172" y="719347"/>
                  </a:lnTo>
                  <a:lnTo>
                    <a:pt x="298312" y="720295"/>
                  </a:lnTo>
                  <a:lnTo>
                    <a:pt x="184659" y="757435"/>
                  </a:lnTo>
                  <a:lnTo>
                    <a:pt x="184439" y="757508"/>
                  </a:lnTo>
                  <a:lnTo>
                    <a:pt x="184438" y="849726"/>
                  </a:lnTo>
                  <a:lnTo>
                    <a:pt x="0" y="687364"/>
                  </a:lnTo>
                  <a:lnTo>
                    <a:pt x="184438" y="480850"/>
                  </a:lnTo>
                  <a:lnTo>
                    <a:pt x="184438" y="573069"/>
                  </a:lnTo>
                  <a:lnTo>
                    <a:pt x="348443" y="510674"/>
                  </a:lnTo>
                  <a:lnTo>
                    <a:pt x="375981" y="497237"/>
                  </a:lnTo>
                  <a:lnTo>
                    <a:pt x="409034" y="476843"/>
                  </a:lnTo>
                  <a:lnTo>
                    <a:pt x="460141" y="442044"/>
                  </a:lnTo>
                  <a:lnTo>
                    <a:pt x="491322" y="416876"/>
                  </a:lnTo>
                  <a:lnTo>
                    <a:pt x="535382" y="376436"/>
                  </a:lnTo>
                  <a:lnTo>
                    <a:pt x="562836" y="347799"/>
                  </a:lnTo>
                  <a:lnTo>
                    <a:pt x="600959" y="300795"/>
                  </a:lnTo>
                  <a:lnTo>
                    <a:pt x="623320" y="270448"/>
                  </a:lnTo>
                  <a:lnTo>
                    <a:pt x="656661" y="213759"/>
                  </a:lnTo>
                  <a:lnTo>
                    <a:pt x="672070" y="185765"/>
                  </a:lnTo>
                  <a:lnTo>
                    <a:pt x="708226" y="94733"/>
                  </a:lnTo>
                  <a:lnTo>
                    <a:pt x="708226" y="94732"/>
                  </a:lnTo>
                  <a:lnTo>
                    <a:pt x="716822" y="56406"/>
                  </a:lnTo>
                  <a:lnTo>
                    <a:pt x="729473" y="0"/>
                  </a:lnTo>
                  <a:lnTo>
                    <a:pt x="731788" y="0"/>
                  </a:lnTo>
                  <a:close/>
                  <a:moveTo>
                    <a:pt x="737752" y="0"/>
                  </a:moveTo>
                  <a:lnTo>
                    <a:pt x="737752" y="84371"/>
                  </a:lnTo>
                  <a:cubicBezTo>
                    <a:pt x="737752" y="60374"/>
                    <a:pt x="736462" y="36661"/>
                    <a:pt x="733943" y="13290"/>
                  </a:cubicBezTo>
                  <a:lnTo>
                    <a:pt x="733651" y="11485"/>
                  </a:lnTo>
                  <a:lnTo>
                    <a:pt x="731791" y="0"/>
                  </a:ln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75000">
                  <a:sysClr val="windowText" lastClr="000000">
                    <a:lumMod val="65000"/>
                    <a:lumOff val="35000"/>
                  </a:sysClr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9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1ADA7BA-1245-41BA-A37F-A98D79457AE9}"/>
              </a:ext>
            </a:extLst>
          </p:cNvPr>
          <p:cNvSpPr txBox="1"/>
          <p:nvPr/>
        </p:nvSpPr>
        <p:spPr>
          <a:xfrm>
            <a:off x="7612614" y="2185776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Catch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7876EE-F9B8-4B4B-91B7-0530B75704F9}"/>
              </a:ext>
            </a:extLst>
          </p:cNvPr>
          <p:cNvSpPr txBox="1"/>
          <p:nvPr/>
        </p:nvSpPr>
        <p:spPr>
          <a:xfrm>
            <a:off x="7361775" y="4788249"/>
            <a:ext cx="1214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Biomass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B7EC34-9F56-47CA-9DC5-8A18F155F9B4}"/>
              </a:ext>
            </a:extLst>
          </p:cNvPr>
          <p:cNvSpPr txBox="1"/>
          <p:nvPr/>
        </p:nvSpPr>
        <p:spPr>
          <a:xfrm>
            <a:off x="9637296" y="6082179"/>
            <a:ext cx="1568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Future year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0C075-E857-418B-9900-0696C1636B47}"/>
              </a:ext>
            </a:extLst>
          </p:cNvPr>
          <p:cNvSpPr txBox="1"/>
          <p:nvPr/>
        </p:nvSpPr>
        <p:spPr>
          <a:xfrm>
            <a:off x="2326808" y="4243049"/>
            <a:ext cx="6456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>
                <a:solidFill>
                  <a:schemeClr val="bg1"/>
                </a:solidFill>
              </a:rPr>
              <a:t>“Closed-loop simulation”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729133" y="338667"/>
            <a:ext cx="3191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600" b="1" dirty="0" smtClean="0">
                <a:solidFill>
                  <a:srgbClr val="FF0000"/>
                </a:solidFill>
              </a:rPr>
              <a:t>Index</a:t>
            </a:r>
            <a:r>
              <a:rPr lang="en-CA" sz="1600" b="1" dirty="0" smtClean="0">
                <a:solidFill>
                  <a:srgbClr val="FF0000"/>
                </a:solidFill>
              </a:rPr>
              <a:t>-based </a:t>
            </a:r>
            <a:r>
              <a:rPr lang="en-CA" sz="1600" b="1" dirty="0">
                <a:solidFill>
                  <a:srgbClr val="FF0000"/>
                </a:solidFill>
              </a:rPr>
              <a:t>MP</a:t>
            </a:r>
          </a:p>
          <a:p>
            <a:pPr algn="r"/>
            <a:r>
              <a:rPr lang="en-CA" sz="1600" b="1" dirty="0">
                <a:solidFill>
                  <a:srgbClr val="00B050"/>
                </a:solidFill>
              </a:rPr>
              <a:t>New index-mean length MP</a:t>
            </a:r>
          </a:p>
          <a:p>
            <a:pPr algn="r"/>
            <a:r>
              <a:rPr lang="en-CA" sz="1600" b="1" dirty="0">
                <a:solidFill>
                  <a:srgbClr val="100BDF"/>
                </a:solidFill>
              </a:rPr>
              <a:t>New 2 - index MP </a:t>
            </a:r>
          </a:p>
          <a:p>
            <a:pPr algn="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2713253" y="4999480"/>
            <a:ext cx="2348121" cy="1155297"/>
          </a:xfrm>
          <a:prstGeom prst="rect">
            <a:avLst/>
          </a:prstGeom>
          <a:solidFill>
            <a:srgbClr val="100B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/>
              <a:t>New 2-index MP</a:t>
            </a:r>
          </a:p>
          <a:p>
            <a:pPr algn="ctr"/>
            <a:r>
              <a:rPr lang="en-CA" b="1" i="1" dirty="0"/>
              <a:t>MP#3</a:t>
            </a:r>
          </a:p>
        </p:txBody>
      </p:sp>
    </p:spTree>
    <p:extLst>
      <p:ext uri="{BB962C8B-B14F-4D97-AF65-F5344CB8AC3E}">
        <p14:creationId xmlns:p14="http://schemas.microsoft.com/office/powerpoint/2010/main" val="35313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617" y="333807"/>
            <a:ext cx="10515600" cy="1325563"/>
          </a:xfrm>
        </p:spPr>
        <p:txBody>
          <a:bodyPr>
            <a:normAutofit/>
          </a:bodyPr>
          <a:lstStyle/>
          <a:p>
            <a:r>
              <a:rPr lang="en-CA" sz="2600" dirty="0">
                <a:solidFill>
                  <a:schemeClr val="bg1"/>
                </a:solidFill>
              </a:rPr>
              <a:t>A brief history of using models to test management ideas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370"/>
            <a:ext cx="10515600" cy="4351338"/>
          </a:xfrm>
        </p:spPr>
        <p:txBody>
          <a:bodyPr>
            <a:normAutofit/>
          </a:bodyPr>
          <a:lstStyle/>
          <a:p>
            <a:pPr marL="895350" indent="-895350">
              <a:buNone/>
            </a:pPr>
            <a:r>
              <a:rPr lang="en-US" dirty="0"/>
              <a:t>Early 1980s:  Adaptive Management (Walters, </a:t>
            </a:r>
            <a:r>
              <a:rPr lang="en-US" dirty="0" err="1"/>
              <a:t>Hilborn</a:t>
            </a:r>
            <a:r>
              <a:rPr lang="en-US" dirty="0"/>
              <a:t>)</a:t>
            </a:r>
          </a:p>
          <a:p>
            <a:pPr marL="895350" indent="-895350">
              <a:buNone/>
            </a:pPr>
            <a:r>
              <a:rPr lang="en-US" dirty="0"/>
              <a:t>Late 1980s:  South Africa anchovy / sardines (Bergh &amp; Butterworth 1987)</a:t>
            </a:r>
          </a:p>
          <a:p>
            <a:pPr marL="895350" indent="0">
              <a:buNone/>
            </a:pPr>
            <a:r>
              <a:rPr lang="en-US" dirty="0"/>
              <a:t>International Whaling Commission – Management Strategies for potential commercial catch and actual strike limits for subsistence whaling (Kirkwood, Punt and Donovan 2007)</a:t>
            </a:r>
          </a:p>
          <a:p>
            <a:pPr marL="895350" indent="-895350">
              <a:buNone/>
            </a:pPr>
            <a:r>
              <a:rPr lang="en-US" dirty="0"/>
              <a:t>1990s: Cape hake &amp; rock lobster (</a:t>
            </a:r>
            <a:r>
              <a:rPr lang="en-US" dirty="0" err="1"/>
              <a:t>Radermeyer</a:t>
            </a:r>
            <a:r>
              <a:rPr lang="en-US" dirty="0"/>
              <a:t> et al. 2008)</a:t>
            </a:r>
          </a:p>
          <a:p>
            <a:pPr marL="895350" indent="-895350">
              <a:buNone/>
            </a:pPr>
            <a:r>
              <a:rPr lang="en-US" dirty="0"/>
              <a:t>1998 ICES Symposium on Confronting Uncertainty in the Evaluation and Implementation of Fisheries-Management Systems</a:t>
            </a:r>
          </a:p>
          <a:p>
            <a:pPr marL="895350" indent="-895350">
              <a:buNone/>
            </a:pPr>
            <a:r>
              <a:rPr lang="en-US" dirty="0"/>
              <a:t>2000s: CCSBT to select a management strategy for southern bluefin tuna (</a:t>
            </a:r>
            <a:r>
              <a:rPr lang="it-IT" dirty="0"/>
              <a:t>Kurota et al. 2010 2010s: </a:t>
            </a:r>
            <a:r>
              <a:rPr lang="en-US" dirty="0"/>
              <a:t>recently horse mackerel</a:t>
            </a:r>
          </a:p>
        </p:txBody>
      </p:sp>
    </p:spTree>
    <p:extLst>
      <p:ext uri="{BB962C8B-B14F-4D97-AF65-F5344CB8AC3E}">
        <p14:creationId xmlns:p14="http://schemas.microsoft.com/office/powerpoint/2010/main" val="128076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8DC-A809-4C60-A4CF-BB8242CE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97270"/>
            <a:ext cx="10515600" cy="1325563"/>
          </a:xfrm>
        </p:spPr>
        <p:txBody>
          <a:bodyPr>
            <a:normAutofit/>
          </a:bodyPr>
          <a:lstStyle/>
          <a:p>
            <a:r>
              <a:rPr lang="en-CA" sz="2600" dirty="0">
                <a:solidFill>
                  <a:schemeClr val="bg1"/>
                </a:solidFill>
              </a:rPr>
              <a:t>Today MSE is widely applied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CE3-4833-4ED4-9079-B90CC3C7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99" y="1160966"/>
            <a:ext cx="10515600" cy="55997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By-catch management of seabirds (Tuck 2011).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Australian Southern and Eastern </a:t>
            </a:r>
            <a:r>
              <a:rPr lang="en-US" sz="2200" dirty="0" err="1"/>
              <a:t>Scalefish</a:t>
            </a:r>
            <a:r>
              <a:rPr lang="en-US" sz="2200" dirty="0"/>
              <a:t> and Shark Fishery (Punt et al. 2002; </a:t>
            </a:r>
            <a:r>
              <a:rPr lang="en-US" sz="2200" dirty="0" err="1"/>
              <a:t>Wayte</a:t>
            </a:r>
            <a:r>
              <a:rPr lang="en-US" sz="2200" dirty="0"/>
              <a:t> and </a:t>
            </a:r>
            <a:r>
              <a:rPr lang="en-US" sz="2200" dirty="0" err="1"/>
              <a:t>Klaer</a:t>
            </a:r>
            <a:r>
              <a:rPr lang="en-US" sz="2200" dirty="0"/>
              <a:t> 2010; Little et al. 2011)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Queensland spanner crab (</a:t>
            </a:r>
            <a:r>
              <a:rPr lang="en-US" sz="2200" dirty="0" err="1"/>
              <a:t>Dichmont</a:t>
            </a:r>
            <a:r>
              <a:rPr lang="en-US" sz="2200" dirty="0"/>
              <a:t> and Brown 2010),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The Northern Prawn Fishery (</a:t>
            </a:r>
            <a:r>
              <a:rPr lang="en-US" sz="2200" dirty="0" err="1"/>
              <a:t>Dichmont</a:t>
            </a:r>
            <a:r>
              <a:rPr lang="en-US" sz="2200" dirty="0"/>
              <a:t> et al. 2008, 2013)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Southern rock lobster (Punt et al. 2012a)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Tasmanian abalone fishery (Haddon and </a:t>
            </a:r>
            <a:r>
              <a:rPr lang="en-US" sz="2200" dirty="0" err="1"/>
              <a:t>Helidoniotis</a:t>
            </a:r>
            <a:r>
              <a:rPr lang="en-US" sz="2200" dirty="0"/>
              <a:t> 2013).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Southern rock lobster off New Zealand (Starr et al. 1997; Breen and Kim 2006).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In North America, northern subpopulation of Pacific sardine (PFMC 1998)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Sablefish off British Columbia (Cox and </a:t>
            </a:r>
            <a:r>
              <a:rPr lang="en-US" sz="2200" dirty="0" err="1"/>
              <a:t>Kronlund</a:t>
            </a:r>
            <a:r>
              <a:rPr lang="en-US" sz="2200" dirty="0"/>
              <a:t> 2008), 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West Greenland halibut (Butterworth and Rademeyer 2010; NAFO 2010) and pollock (Rademeyer and Butterworth 2011).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Tristan rock lobster (Johnston and Butterworth 2013, 2014).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San Francisco Bay herring (Valencia 2019)</a:t>
            </a:r>
          </a:p>
        </p:txBody>
      </p:sp>
    </p:spTree>
    <p:extLst>
      <p:ext uri="{BB962C8B-B14F-4D97-AF65-F5344CB8AC3E}">
        <p14:creationId xmlns:p14="http://schemas.microsoft.com/office/powerpoint/2010/main" val="111342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7197" y="1210128"/>
            <a:ext cx="2545080" cy="15058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Fishery </a:t>
            </a:r>
          </a:p>
          <a:p>
            <a:pPr algn="ctr"/>
            <a:endParaRPr lang="en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202748" y="3123358"/>
            <a:ext cx="2545080" cy="984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Data</a:t>
            </a:r>
            <a:endParaRPr lang="en-CA" sz="2400" dirty="0"/>
          </a:p>
        </p:txBody>
      </p:sp>
      <p:sp>
        <p:nvSpPr>
          <p:cNvPr id="6" name="Rectangle 5"/>
          <p:cNvSpPr/>
          <p:nvPr/>
        </p:nvSpPr>
        <p:spPr>
          <a:xfrm>
            <a:off x="4298067" y="4843771"/>
            <a:ext cx="3368040" cy="1263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Population Assessment &amp; Management Rules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2174" y="3132429"/>
            <a:ext cx="2545080" cy="97536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Enforcement</a:t>
            </a:r>
            <a:endParaRPr lang="en-CA" sz="24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492680" y="1963065"/>
            <a:ext cx="1794074" cy="936966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913034" y="4335292"/>
            <a:ext cx="1373722" cy="1041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2581154" y="4216206"/>
            <a:ext cx="1469986" cy="1259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743200" y="1963065"/>
            <a:ext cx="1794076" cy="1060948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9936457-9F25-4EBA-BB83-0484EC9D9341}"/>
              </a:ext>
            </a:extLst>
          </p:cNvPr>
          <p:cNvSpPr txBox="1"/>
          <p:nvPr/>
        </p:nvSpPr>
        <p:spPr>
          <a:xfrm>
            <a:off x="341745" y="286327"/>
            <a:ext cx="447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A fishery system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1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E173-88FA-4241-AED9-D98369D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205" y="2635088"/>
            <a:ext cx="7463589" cy="1325563"/>
          </a:xfrm>
        </p:spPr>
        <p:txBody>
          <a:bodyPr>
            <a:normAutofit/>
          </a:bodyPr>
          <a:lstStyle/>
          <a:p>
            <a:pPr algn="ctr"/>
            <a:r>
              <a:rPr lang="en-CA" sz="3800" dirty="0"/>
              <a:t>Questions about the concept of closed-loop simulation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25365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13A-3A6F-E4C8-E686-3DD7AB9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7" y="377157"/>
            <a:ext cx="10515600" cy="1325563"/>
          </a:xfrm>
        </p:spPr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F4D1-0A84-A3AD-3180-5C9E4092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5905" cy="4351338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What is MSE?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b="1" dirty="0"/>
              <a:t>How does an MSE differ from a stock assessment?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What does an MSE process look like?</a:t>
            </a:r>
          </a:p>
        </p:txBody>
      </p:sp>
    </p:spTree>
    <p:extLst>
      <p:ext uri="{BB962C8B-B14F-4D97-AF65-F5344CB8AC3E}">
        <p14:creationId xmlns:p14="http://schemas.microsoft.com/office/powerpoint/2010/main" val="644401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F9A9-1A51-4000-9D13-2CA8535C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83" y="6696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1.2  The difference between stock assessment and MSE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D06C3-C9D2-412E-ADE7-DB245BF9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8" y="2772491"/>
            <a:ext cx="6310747" cy="3406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B603F-C7DF-42B8-A9A3-A7DFE0C02B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982" y="2818152"/>
            <a:ext cx="4040512" cy="33153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95F3CE-CB9B-4596-A2D9-6C2093116BF6}"/>
              </a:ext>
            </a:extLst>
          </p:cNvPr>
          <p:cNvSpPr/>
          <p:nvPr/>
        </p:nvSpPr>
        <p:spPr>
          <a:xfrm>
            <a:off x="176068" y="3047145"/>
            <a:ext cx="603828" cy="101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3953A-1BFA-4B43-B107-42EC13935FA3}"/>
              </a:ext>
            </a:extLst>
          </p:cNvPr>
          <p:cNvSpPr txBox="1"/>
          <p:nvPr/>
        </p:nvSpPr>
        <p:spPr>
          <a:xfrm>
            <a:off x="1357169" y="2386391"/>
            <a:ext cx="282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Stock assessment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6252AD-185A-49FE-9FFD-9EC1BFA93EAC}"/>
              </a:ext>
            </a:extLst>
          </p:cNvPr>
          <p:cNvSpPr txBox="1"/>
          <p:nvPr/>
        </p:nvSpPr>
        <p:spPr>
          <a:xfrm>
            <a:off x="8342457" y="2386391"/>
            <a:ext cx="108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MSE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31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1A65-D4F3-4094-B213-B497B9EE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Stock assessment does not tell us much about expected management performance!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72B0B-94BF-5849-203B-E4E0F39EA5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9505" y="2173705"/>
            <a:ext cx="2290011" cy="3396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4048C-45CC-DFB0-9CCE-C92DA09D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51" y="2173705"/>
            <a:ext cx="2290011" cy="3441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7C512C-846B-2731-8223-510AF37AE7DA}"/>
              </a:ext>
            </a:extLst>
          </p:cNvPr>
          <p:cNvSpPr txBox="1"/>
          <p:nvPr/>
        </p:nvSpPr>
        <p:spPr>
          <a:xfrm>
            <a:off x="2859505" y="5811253"/>
            <a:ext cx="6555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      NASA test pilot                                                               Crazy person</a:t>
            </a:r>
          </a:p>
        </p:txBody>
      </p:sp>
    </p:spTree>
    <p:extLst>
      <p:ext uri="{BB962C8B-B14F-4D97-AF65-F5344CB8AC3E}">
        <p14:creationId xmlns:p14="http://schemas.microsoft.com/office/powerpoint/2010/main" val="297265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2400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1" dirty="0"/>
              <a:t>MSE vs Stock Assessment</a:t>
            </a:r>
            <a:endParaRPr lang="en-US" sz="3400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9225" y="1386354"/>
            <a:ext cx="10515600" cy="1917140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Stock assessment: Data goes in - advice comes out. Sound familiar?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Yes, when used to provide advice, a stock assessment is part of a management procedure!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When simulation tested, typical stock assessments are often: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5413" y="3133162"/>
            <a:ext cx="84133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very good at estimating scale (overall size of the stock)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sensitive to alternative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plausible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assumptions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often over-parameterized (too complex for the data and assumptions)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numerically unstable (advice can vary widely due to chance)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incapable of representing potentially important system uncertainties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59224" y="5113054"/>
            <a:ext cx="103945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Stock assessments can provide a precarious basis for decision making where data sources are conflicting and system dynamics are not relatively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certain. </a:t>
            </a:r>
          </a:p>
        </p:txBody>
      </p:sp>
    </p:spTree>
    <p:extLst>
      <p:ext uri="{BB962C8B-B14F-4D97-AF65-F5344CB8AC3E}">
        <p14:creationId xmlns:p14="http://schemas.microsoft.com/office/powerpoint/2010/main" val="10378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804" y="693989"/>
            <a:ext cx="4351421" cy="1311275"/>
          </a:xfrm>
        </p:spPr>
        <p:txBody>
          <a:bodyPr>
            <a:normAutofit fontScale="90000"/>
          </a:bodyPr>
          <a:lstStyle/>
          <a:p>
            <a:pPr algn="ctr"/>
            <a:r>
              <a:rPr lang="en-CA" sz="2800" dirty="0"/>
              <a:t>T</a:t>
            </a:r>
            <a:r>
              <a:rPr lang="en-US" sz="2800" dirty="0"/>
              <a:t>here may be many plausible scenarios for the real system dynamics (stock assessment estimates are uncertain)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FF1F9-3C83-4594-9FE3-690CFE7A6A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6782" y="2482516"/>
            <a:ext cx="3717488" cy="356940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9909A9-EC2C-4343-B5A9-1EEB1BFA9F7C}"/>
              </a:ext>
            </a:extLst>
          </p:cNvPr>
          <p:cNvSpPr txBox="1">
            <a:spLocks/>
          </p:cNvSpPr>
          <p:nvPr/>
        </p:nvSpPr>
        <p:spPr>
          <a:xfrm>
            <a:off x="6882063" y="750135"/>
            <a:ext cx="4351421" cy="1311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2800" dirty="0"/>
              <a:t>But we can have confidence in the management procedure because we have tested it across all of those scenarios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E2D80-3A53-4EE3-9B5A-2333A194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46" y="2482516"/>
            <a:ext cx="2501066" cy="1667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8ADBAC-1354-4995-9145-F94D85E864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2430" y="2482516"/>
            <a:ext cx="2727157" cy="1668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5507A-4352-44B9-975C-66197432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847" y="4384546"/>
            <a:ext cx="2501066" cy="1667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8B388-5CA7-4984-B5E8-8AD0F846EE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430" y="4383541"/>
            <a:ext cx="2727157" cy="16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54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MSE vs Stock Assessment: </a:t>
            </a:r>
            <a:r>
              <a:rPr lang="en-US" sz="3400" b="1" dirty="0">
                <a:solidFill>
                  <a:srgbClr val="100BDF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Provides management advice (e.g. a TAC – but we don’t know how reliable this advice 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Identifies a robust </a:t>
            </a:r>
            <a:r>
              <a:rPr lang="en-US" i="1" dirty="0"/>
              <a:t>way</a:t>
            </a:r>
            <a:r>
              <a:rPr lang="en-US" dirty="0"/>
              <a:t> to provide management advice - a management procedure that can achieve management performance objectives.</a:t>
            </a:r>
          </a:p>
        </p:txBody>
      </p:sp>
    </p:spTree>
    <p:extLst>
      <p:ext uri="{BB962C8B-B14F-4D97-AF65-F5344CB8AC3E}">
        <p14:creationId xmlns:p14="http://schemas.microsoft.com/office/powerpoint/2010/main" val="1767018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MSE vs Stock Assessment: </a:t>
            </a:r>
            <a:r>
              <a:rPr lang="en-US" sz="3400" b="1" dirty="0">
                <a:solidFill>
                  <a:srgbClr val="100BDF"/>
                </a:solidFill>
              </a:rPr>
              <a:t>Emphasis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Provide advice (TAC) from the single best possible interpretation of the available data.</a:t>
            </a:r>
          </a:p>
          <a:p>
            <a:pPr marL="0" indent="0">
              <a:buNone/>
            </a:pPr>
            <a:r>
              <a:rPr lang="en-US" u="sng" dirty="0"/>
              <a:t>Scientific accuracy.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Find a management procedure that can meet performance objectives and is robust to various interpretations of the available data.</a:t>
            </a:r>
          </a:p>
          <a:p>
            <a:pPr marL="0" indent="0">
              <a:buNone/>
            </a:pPr>
            <a:r>
              <a:rPr lang="en-US" dirty="0"/>
              <a:t>Account for a range of plausible fishery scenarios.</a:t>
            </a:r>
          </a:p>
          <a:p>
            <a:pPr marL="0" indent="0">
              <a:buNone/>
            </a:pPr>
            <a:r>
              <a:rPr lang="en-US" dirty="0"/>
              <a:t>Provide confidence in the adopted management approach. </a:t>
            </a:r>
          </a:p>
          <a:p>
            <a:pPr marL="0" indent="0">
              <a:buNone/>
            </a:pPr>
            <a:r>
              <a:rPr lang="en-US" u="sng" dirty="0"/>
              <a:t>Management performance and robustness to scientific uncertainties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502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708341" cy="1325563"/>
          </a:xfrm>
        </p:spPr>
        <p:txBody>
          <a:bodyPr>
            <a:normAutofit/>
          </a:bodyPr>
          <a:lstStyle/>
          <a:p>
            <a:pPr marL="4303713" indent="-4303713"/>
            <a:r>
              <a:rPr lang="en-US" sz="3200" b="1" dirty="0"/>
              <a:t>MSE vs Stock Assessment: </a:t>
            </a:r>
            <a:r>
              <a:rPr lang="en-US" sz="3200" b="1" dirty="0">
                <a:solidFill>
                  <a:srgbClr val="100BDF"/>
                </a:solidFill>
              </a:rPr>
              <a:t>Expected performance of the management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1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Unknown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Tested by simulation and quantifiable by metrics relating to yield and biomass, for example.</a:t>
            </a:r>
          </a:p>
        </p:txBody>
      </p:sp>
    </p:spTree>
    <p:extLst>
      <p:ext uri="{BB962C8B-B14F-4D97-AF65-F5344CB8AC3E}">
        <p14:creationId xmlns:p14="http://schemas.microsoft.com/office/powerpoint/2010/main" val="3232226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MSE vs Stock Assessment: </a:t>
            </a:r>
            <a:r>
              <a:rPr lang="en-US" sz="3400" b="1" dirty="0">
                <a:solidFill>
                  <a:srgbClr val="100BDF"/>
                </a:solidFill>
              </a:rPr>
              <a:t>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Uses sensitivity analyses to investigate uncertainty in the </a:t>
            </a:r>
            <a:r>
              <a:rPr lang="en-US" i="1" dirty="0"/>
              <a:t>estimated</a:t>
            </a:r>
            <a:r>
              <a:rPr lang="en-US" dirty="0"/>
              <a:t> fishery system.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Uses multiple scenarios for the ‘true’ fishery system (operating models) as a testbed for management procedures.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5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7197" y="1210128"/>
            <a:ext cx="2545080" cy="15058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Fishery </a:t>
            </a:r>
          </a:p>
          <a:p>
            <a:pPr algn="ctr"/>
            <a:endParaRPr lang="en-CA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8202748" y="3123358"/>
            <a:ext cx="2545080" cy="984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Data</a:t>
            </a:r>
            <a:endParaRPr lang="en-CA" sz="2400" dirty="0"/>
          </a:p>
        </p:txBody>
      </p:sp>
      <p:sp>
        <p:nvSpPr>
          <p:cNvPr id="6" name="Rectangle 5"/>
          <p:cNvSpPr/>
          <p:nvPr/>
        </p:nvSpPr>
        <p:spPr>
          <a:xfrm>
            <a:off x="4298067" y="4843771"/>
            <a:ext cx="3368040" cy="12632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Population Assessment &amp; Management Rules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2174" y="3132429"/>
            <a:ext cx="2545080" cy="97536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Enforcement</a:t>
            </a:r>
            <a:endParaRPr lang="en-CA" sz="24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492680" y="1963065"/>
            <a:ext cx="1794074" cy="936966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913034" y="4335292"/>
            <a:ext cx="1373722" cy="1041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2581154" y="4216206"/>
            <a:ext cx="1469986" cy="1259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743200" y="1963065"/>
            <a:ext cx="1794076" cy="1060948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4D8E61-326F-4B00-9EBD-DA645A08EF46}"/>
              </a:ext>
            </a:extLst>
          </p:cNvPr>
          <p:cNvSpPr txBox="1"/>
          <p:nvPr/>
        </p:nvSpPr>
        <p:spPr>
          <a:xfrm>
            <a:off x="488197" y="433953"/>
            <a:ext cx="261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237960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MSE vs Stock Assessment: </a:t>
            </a:r>
            <a:r>
              <a:rPr lang="en-US" sz="3400" b="1" dirty="0">
                <a:solidFill>
                  <a:srgbClr val="100BDF"/>
                </a:solidFill>
              </a:rPr>
              <a:t>Communication of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Focuses on variance in model estimates (e.g. stock depletion) and advice (e.g. a TAC) within the assessment model and among sensitivity analyses.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Focuses on uncertainties that matter: which OM uncertainty affects management performance and the </a:t>
            </a:r>
            <a:r>
              <a:rPr lang="en-US" i="1" dirty="0"/>
              <a:t>selection</a:t>
            </a:r>
            <a:r>
              <a:rPr lang="en-US" dirty="0"/>
              <a:t> of management procedures? </a:t>
            </a:r>
          </a:p>
          <a:p>
            <a:pPr marL="0" indent="0">
              <a:buNone/>
            </a:pPr>
            <a:r>
              <a:rPr lang="en-US" dirty="0"/>
              <a:t>MP ranking is often invariant to dynamics that strongly impact TAC advice – i.e. some uncertainties affect all MPs equally.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5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75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1" dirty="0"/>
              <a:t>MSE vs Stock Assessment: </a:t>
            </a:r>
            <a:r>
              <a:rPr lang="en-US" sz="3400" b="1" dirty="0">
                <a:solidFill>
                  <a:srgbClr val="100BDF"/>
                </a:solidFill>
              </a:rPr>
              <a:t>Generation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3115"/>
            <a:ext cx="10827327" cy="47321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Management advice arises from models that are often quite complex and difficult to interpret for a wider range of stakeholders (sometimes only understandable to the assessment team and the reviewers). </a:t>
            </a:r>
          </a:p>
          <a:p>
            <a:pPr marL="0" indent="0">
              <a:buNone/>
            </a:pPr>
            <a:r>
              <a:rPr lang="en-US" dirty="0"/>
              <a:t>Managers may often diverge from assessment-based advice in response to broader indicators such as catch rates.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Advice can be derived from very simple rules (e.g. higher TAC if index above a target level, TAC lower if index below a target level) or even be prescriptive such as a gear configuration, seasonal closure, size limit or a fixed level of fishing effort (e.g. days at sea). </a:t>
            </a:r>
          </a:p>
          <a:p>
            <a:pPr marL="0" indent="0">
              <a:buNone/>
            </a:pPr>
            <a:r>
              <a:rPr lang="en-US" dirty="0"/>
              <a:t>The advice provided by the MP is generally followed. </a:t>
            </a:r>
          </a:p>
        </p:txBody>
      </p:sp>
    </p:spTree>
    <p:extLst>
      <p:ext uri="{BB962C8B-B14F-4D97-AF65-F5344CB8AC3E}">
        <p14:creationId xmlns:p14="http://schemas.microsoft.com/office/powerpoint/2010/main" val="6693965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MSE vs Stock Assessment: </a:t>
            </a:r>
            <a:r>
              <a:rPr lang="en-US" sz="3400" b="1" dirty="0">
                <a:solidFill>
                  <a:srgbClr val="100BDF"/>
                </a:solidFill>
              </a:rPr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Unknown robustness to uncertainties.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Uses multiple scenarios for the ‘true’ fishery dynamics (OMs) as a testing platform for management procedures. </a:t>
            </a:r>
          </a:p>
          <a:p>
            <a:pPr marL="0" indent="0">
              <a:buNone/>
            </a:pPr>
            <a:r>
              <a:rPr lang="en-US" dirty="0"/>
              <a:t>If an MP is adopted we can know its strengths and weaknesses (which system properties to look out for). </a:t>
            </a:r>
          </a:p>
          <a:p>
            <a:pPr marL="0" indent="0">
              <a:buNone/>
            </a:pPr>
            <a:r>
              <a:rPr lang="en-US" dirty="0"/>
              <a:t>Confidence in management approach.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28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8341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MSE vs Stock Assessment: </a:t>
            </a:r>
            <a:r>
              <a:rPr lang="en-US" sz="3200" b="1" dirty="0">
                <a:solidFill>
                  <a:srgbClr val="100BDF"/>
                </a:solidFill>
              </a:rPr>
              <a:t>Complexity of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Depends on the data, fishery and assessment approach. The complexity exists in the model that generates advice (essentially the management procedure itself).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Generally more arduous in terms of identifying operating models, performance metrics and candidate MPs. </a:t>
            </a:r>
          </a:p>
          <a:p>
            <a:pPr marL="0" indent="0">
              <a:buNone/>
            </a:pPr>
            <a:r>
              <a:rPr lang="en-US" dirty="0"/>
              <a:t>High technical demands in terms of making an MSE framework</a:t>
            </a:r>
          </a:p>
          <a:p>
            <a:pPr marL="0" indent="0">
              <a:buNone/>
            </a:pPr>
            <a:r>
              <a:rPr lang="en-US" dirty="0"/>
              <a:t>TAC advice is calculated by an MP that is generally much easier to understand than a stock assessment. </a:t>
            </a:r>
          </a:p>
        </p:txBody>
      </p:sp>
    </p:spTree>
    <p:extLst>
      <p:ext uri="{BB962C8B-B14F-4D97-AF65-F5344CB8AC3E}">
        <p14:creationId xmlns:p14="http://schemas.microsoft.com/office/powerpoint/2010/main" val="29136028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8341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MSE vs Stock Assessment: </a:t>
            </a:r>
            <a:r>
              <a:rPr lang="en-US" sz="3200" b="1" dirty="0">
                <a:solidFill>
                  <a:srgbClr val="100BDF"/>
                </a:solidFill>
              </a:rPr>
              <a:t>Stakeholder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Stakeholders often feel like observers to the process and unable to relate assessment outputs to their objectives.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Stakeholders are central to the process. Since performance objectives are at the heart of MP selection it is vital that stakeholders communicate what are good and bad outcomes for them. </a:t>
            </a:r>
          </a:p>
          <a:p>
            <a:pPr marL="0" indent="0">
              <a:buNone/>
            </a:pPr>
            <a:r>
              <a:rPr lang="en-US" dirty="0"/>
              <a:t>Stakeholders often also provide candidate MPs for testing</a:t>
            </a:r>
          </a:p>
        </p:txBody>
      </p:sp>
    </p:spTree>
    <p:extLst>
      <p:ext uri="{BB962C8B-B14F-4D97-AF65-F5344CB8AC3E}">
        <p14:creationId xmlns:p14="http://schemas.microsoft.com/office/powerpoint/2010/main" val="2089046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8341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MSE vs Stock Assessment: </a:t>
            </a:r>
            <a:r>
              <a:rPr lang="en-US" sz="3200" b="1" dirty="0">
                <a:solidFill>
                  <a:srgbClr val="100BDF"/>
                </a:solidFill>
              </a:rPr>
              <a:t>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Stock assessment </a:t>
            </a:r>
          </a:p>
          <a:p>
            <a:pPr marL="0" indent="0">
              <a:buNone/>
            </a:pPr>
            <a:r>
              <a:rPr lang="en-US" dirty="0"/>
              <a:t>Since management performance of assessments is unknown, it is not clear how decisions regarding  modelling and data were made. For example, when we changed to model X that uses data Y, what was the expected benefit in terms of yield and biomass?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MSE </a:t>
            </a:r>
          </a:p>
          <a:p>
            <a:pPr marL="0" indent="0">
              <a:buNone/>
            </a:pPr>
            <a:r>
              <a:rPr lang="en-US" dirty="0"/>
              <a:t>At the end of the MSE process if an MP is adopted it will be clear why the MP was chosen, what performance managers were aiming for / avoiding, and what performance trade-offs were involved. </a:t>
            </a:r>
          </a:p>
        </p:txBody>
      </p:sp>
    </p:spTree>
    <p:extLst>
      <p:ext uri="{BB962C8B-B14F-4D97-AF65-F5344CB8AC3E}">
        <p14:creationId xmlns:p14="http://schemas.microsoft.com/office/powerpoint/2010/main" val="27770754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E173-88FA-4241-AED9-D98369D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205" y="2635088"/>
            <a:ext cx="7463589" cy="1325563"/>
          </a:xfrm>
        </p:spPr>
        <p:txBody>
          <a:bodyPr>
            <a:normAutofit/>
          </a:bodyPr>
          <a:lstStyle/>
          <a:p>
            <a:pPr algn="ctr"/>
            <a:r>
              <a:rPr lang="en-CA" sz="3800" dirty="0"/>
              <a:t>Questions about assessments vs MSE</a:t>
            </a:r>
            <a:br>
              <a:rPr lang="en-CA" sz="3800" dirty="0"/>
            </a:b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028563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13A-3A6F-E4C8-E686-3DD7AB9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7" y="377157"/>
            <a:ext cx="10515600" cy="1325563"/>
          </a:xfrm>
        </p:spPr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F4D1-0A84-A3AD-3180-5C9E4092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5905" cy="4351338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What is MSE?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How does an MSE differ from a stock assessment?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b="1" dirty="0"/>
              <a:t>What does an MSE process look like?</a:t>
            </a:r>
          </a:p>
        </p:txBody>
      </p:sp>
    </p:spTree>
    <p:extLst>
      <p:ext uri="{BB962C8B-B14F-4D97-AF65-F5344CB8AC3E}">
        <p14:creationId xmlns:p14="http://schemas.microsoft.com/office/powerpoint/2010/main" val="14974358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ADF9-4C33-40AD-A98A-55AD91E6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845"/>
            <a:ext cx="10515600" cy="819619"/>
          </a:xfrm>
        </p:spPr>
        <p:txBody>
          <a:bodyPr/>
          <a:lstStyle/>
          <a:p>
            <a:r>
              <a:rPr lang="en-CA" dirty="0"/>
              <a:t>MSE process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37C1-D9FD-466F-86D9-9AE8EE8A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499"/>
            <a:ext cx="10338707" cy="5341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 clear problem statement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is the objective? What is the MSE intended to solve? For example:</a:t>
            </a:r>
          </a:p>
          <a:p>
            <a:r>
              <a:rPr lang="en-CA" dirty="0"/>
              <a:t>High degree of uncertainty in fishery dynamics leading to uncertain stock assessment outputs</a:t>
            </a:r>
          </a:p>
          <a:p>
            <a:r>
              <a:rPr lang="en-CA" dirty="0"/>
              <a:t>Multi-species management impacts not accounted for by single-species management</a:t>
            </a:r>
          </a:p>
          <a:p>
            <a:r>
              <a:rPr lang="en-CA" dirty="0"/>
              <a:t>Unknown robustness of current assessment-control rule to ecosystem changes or climate impacts</a:t>
            </a:r>
          </a:p>
        </p:txBody>
      </p:sp>
    </p:spTree>
    <p:extLst>
      <p:ext uri="{BB962C8B-B14F-4D97-AF65-F5344CB8AC3E}">
        <p14:creationId xmlns:p14="http://schemas.microsoft.com/office/powerpoint/2010/main" val="1139848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ADF9-4C33-40AD-A98A-55AD91E6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363631"/>
            <a:ext cx="10515600" cy="819619"/>
          </a:xfrm>
        </p:spPr>
        <p:txBody>
          <a:bodyPr/>
          <a:lstStyle/>
          <a:p>
            <a:r>
              <a:rPr lang="en-CA" dirty="0"/>
              <a:t>MSE process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837C1-D9FD-466F-86D9-9AE8EE8A7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" y="1296062"/>
            <a:ext cx="7907572" cy="5303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Three principal groups:</a:t>
            </a:r>
          </a:p>
          <a:p>
            <a:pPr marL="0" indent="0">
              <a:buNone/>
            </a:pPr>
            <a:r>
              <a:rPr lang="en-CA" b="1" dirty="0"/>
              <a:t>Oversight (strategists)</a:t>
            </a:r>
          </a:p>
          <a:p>
            <a:pPr marL="179388" indent="0">
              <a:spcAft>
                <a:spcPts val="1800"/>
              </a:spcAft>
              <a:buNone/>
            </a:pPr>
            <a:r>
              <a:rPr lang="en-CA" dirty="0"/>
              <a:t>Steers the process, sets objectives, communicates with decision makers, organizes the timeline and stages of the process including deadlines, guillotines, decision points and meetings.  </a:t>
            </a:r>
          </a:p>
          <a:p>
            <a:pPr marL="0" indent="0">
              <a:buNone/>
            </a:pPr>
            <a:r>
              <a:rPr lang="en-CA" b="1" dirty="0"/>
              <a:t>User (drivers)</a:t>
            </a:r>
          </a:p>
          <a:p>
            <a:pPr marL="179388" indent="0">
              <a:buNone/>
            </a:pPr>
            <a:r>
              <a:rPr lang="en-CA" dirty="0"/>
              <a:t>Stakeholders, scientists, managers interested in MSE results and the testing of candidate MPs.</a:t>
            </a:r>
          </a:p>
          <a:p>
            <a:pPr marL="179388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CA" dirty="0"/>
              <a:t>Experts in various aspects of the fishery (e.g. growth, movement, fishing efficiency, datasets)</a:t>
            </a:r>
          </a:p>
          <a:p>
            <a:pPr marL="0" indent="0">
              <a:buNone/>
            </a:pPr>
            <a:r>
              <a:rPr lang="en-CA" b="1" dirty="0"/>
              <a:t>Technical (engineers)</a:t>
            </a:r>
          </a:p>
          <a:p>
            <a:pPr marL="179388" indent="0">
              <a:buNone/>
            </a:pPr>
            <a:r>
              <a:rPr lang="en-CA" dirty="0"/>
              <a:t>Work on mathematical, statistical and computer programming tasks required to get the MSE implemented.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0834D-4639-4B65-A47E-B846DFEE4A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2141" y="1756729"/>
            <a:ext cx="3020746" cy="1576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5B7E20-0114-4EA6-9961-CDF18CF3BB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7496" y="3524403"/>
            <a:ext cx="3015391" cy="1468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E7965-5056-ECE3-4B17-F984480F2B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2140" y="5175187"/>
            <a:ext cx="3015391" cy="154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76508" y="3332480"/>
            <a:ext cx="1296852" cy="440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Data</a:t>
            </a:r>
            <a:endParaRPr lang="en-CA" sz="2400" dirty="0"/>
          </a:p>
        </p:txBody>
      </p:sp>
      <p:sp>
        <p:nvSpPr>
          <p:cNvPr id="6" name="Rectangle 5"/>
          <p:cNvSpPr/>
          <p:nvPr/>
        </p:nvSpPr>
        <p:spPr>
          <a:xfrm>
            <a:off x="4298067" y="4142000"/>
            <a:ext cx="3368040" cy="2289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Population Assessment &amp; Management Rules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4141" y="3326008"/>
            <a:ext cx="2034026" cy="52322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Enforcement</a:t>
            </a:r>
            <a:endParaRPr lang="en-CA" sz="24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492680" y="1963065"/>
            <a:ext cx="1794074" cy="936966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913034" y="4335292"/>
            <a:ext cx="1373722" cy="1041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2581154" y="4216206"/>
            <a:ext cx="1469986" cy="1259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743200" y="1963065"/>
            <a:ext cx="1794076" cy="1060948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8197" y="433953"/>
            <a:ext cx="261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27197" y="1210128"/>
            <a:ext cx="2545080" cy="15058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Fishery </a:t>
            </a:r>
          </a:p>
          <a:p>
            <a:pPr algn="ctr"/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7508867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66E51-ACBB-4F62-8EB0-AC67478F59AB}"/>
              </a:ext>
            </a:extLst>
          </p:cNvPr>
          <p:cNvSpPr/>
          <p:nvPr/>
        </p:nvSpPr>
        <p:spPr>
          <a:xfrm>
            <a:off x="377957" y="2572190"/>
            <a:ext cx="1477815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E9C92-D802-497D-9253-D6C69EE9D32E}"/>
              </a:ext>
            </a:extLst>
          </p:cNvPr>
          <p:cNvSpPr/>
          <p:nvPr/>
        </p:nvSpPr>
        <p:spPr>
          <a:xfrm>
            <a:off x="377956" y="813120"/>
            <a:ext cx="1477815" cy="772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metrics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4374D-7C18-4E78-ACDE-E6FFE038D1F3}"/>
              </a:ext>
            </a:extLst>
          </p:cNvPr>
          <p:cNvSpPr/>
          <p:nvPr/>
        </p:nvSpPr>
        <p:spPr>
          <a:xfrm>
            <a:off x="377956" y="3441809"/>
            <a:ext cx="1477815" cy="776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uncertainties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468-A3E9-44CA-8856-EC5619F115BC}"/>
              </a:ext>
            </a:extLst>
          </p:cNvPr>
          <p:cNvSpPr/>
          <p:nvPr/>
        </p:nvSpPr>
        <p:spPr>
          <a:xfrm>
            <a:off x="377956" y="1900858"/>
            <a:ext cx="1477811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7EE40D-6087-45FF-AA66-D471BD5DDD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5772" y="2756917"/>
            <a:ext cx="512618" cy="529001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769E-3163-4A08-8990-F4FD95536E3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5771" y="3285918"/>
            <a:ext cx="512619" cy="543892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00D4D0-BD42-4188-943D-B3BE2CC2515B}"/>
              </a:ext>
            </a:extLst>
          </p:cNvPr>
          <p:cNvCxnSpPr>
            <a:cxnSpLocks/>
          </p:cNvCxnSpPr>
          <p:nvPr/>
        </p:nvCxnSpPr>
        <p:spPr>
          <a:xfrm>
            <a:off x="3225063" y="2058926"/>
            <a:ext cx="1" cy="5041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F057CF-5230-48B6-AF7D-CD8C831AA437}"/>
              </a:ext>
            </a:extLst>
          </p:cNvPr>
          <p:cNvCxnSpPr>
            <a:cxnSpLocks/>
          </p:cNvCxnSpPr>
          <p:nvPr/>
        </p:nvCxnSpPr>
        <p:spPr>
          <a:xfrm>
            <a:off x="6995190" y="1178738"/>
            <a:ext cx="0" cy="164838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CEF6F7C4-DEA0-4254-95F2-2084461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55" y="-12535"/>
            <a:ext cx="3507998" cy="757252"/>
          </a:xfrm>
        </p:spPr>
        <p:txBody>
          <a:bodyPr>
            <a:normAutofit/>
          </a:bodyPr>
          <a:lstStyle/>
          <a:p>
            <a:r>
              <a:rPr lang="en-CA" sz="3200" dirty="0"/>
              <a:t>MSE process 3</a:t>
            </a:r>
            <a:endParaRPr lang="en-US" sz="3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886DB9-E28A-44A1-A87A-4FF7AB1D4937}"/>
              </a:ext>
            </a:extLst>
          </p:cNvPr>
          <p:cNvCxnSpPr>
            <a:cxnSpLocks/>
          </p:cNvCxnSpPr>
          <p:nvPr/>
        </p:nvCxnSpPr>
        <p:spPr>
          <a:xfrm>
            <a:off x="1855771" y="1178738"/>
            <a:ext cx="513941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D1EC17-3A79-47F2-AE6C-4E9E3305B0D6}"/>
              </a:ext>
            </a:extLst>
          </p:cNvPr>
          <p:cNvCxnSpPr>
            <a:cxnSpLocks/>
          </p:cNvCxnSpPr>
          <p:nvPr/>
        </p:nvCxnSpPr>
        <p:spPr>
          <a:xfrm>
            <a:off x="1855771" y="2058926"/>
            <a:ext cx="136929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A6287E-9C55-44B7-80A4-805902AEA501}"/>
              </a:ext>
            </a:extLst>
          </p:cNvPr>
          <p:cNvSpPr txBox="1"/>
          <p:nvPr/>
        </p:nvSpPr>
        <p:spPr>
          <a:xfrm>
            <a:off x="377956" y="6288833"/>
            <a:ext cx="110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Phase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2A8C1-E183-4780-BBBB-55F18328AE90}"/>
              </a:ext>
            </a:extLst>
          </p:cNvPr>
          <p:cNvSpPr txBox="1"/>
          <p:nvPr/>
        </p:nvSpPr>
        <p:spPr>
          <a:xfrm>
            <a:off x="1178430" y="4663599"/>
            <a:ext cx="10219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should successful management be measured?</a:t>
            </a:r>
          </a:p>
          <a:p>
            <a:pPr marL="342900" indent="-342900" defTabSz="914400">
              <a:buFont typeface="Arial" panose="020B0604020202020204" pitchFamily="34" charset="0"/>
              <a:buChar char="•"/>
              <a:defRPr/>
            </a:pPr>
            <a:r>
              <a:rPr lang="en-CA" sz="2000" dirty="0">
                <a:solidFill>
                  <a:prstClr val="black"/>
                </a:solidFill>
              </a:rPr>
              <a:t>What are the necessary features of an operating model for this stock?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data do we have to inform models that can characterize these uncertainties?</a:t>
            </a:r>
          </a:p>
          <a:p>
            <a:pPr marL="342900" indent="-342900" defTabSz="914400">
              <a:buFont typeface="Arial" panose="020B0604020202020204" pitchFamily="34" charset="0"/>
              <a:buChar char="•"/>
              <a:defRPr/>
            </a:pPr>
            <a:r>
              <a:rPr lang="en-CA" sz="2000" dirty="0">
                <a:solidFill>
                  <a:prstClr val="black"/>
                </a:solidFill>
              </a:rPr>
              <a:t>What are the key system uncertainties that a Management Procedure should be robust to?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48764-57F8-4AA8-A5B4-E23D72431853}"/>
              </a:ext>
            </a:extLst>
          </p:cNvPr>
          <p:cNvSpPr txBox="1"/>
          <p:nvPr/>
        </p:nvSpPr>
        <p:spPr>
          <a:xfrm>
            <a:off x="6096000" y="184727"/>
            <a:ext cx="565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Closely following Punt et al. 2014 (MSE best practices)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1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66E51-ACBB-4F62-8EB0-AC67478F59AB}"/>
              </a:ext>
            </a:extLst>
          </p:cNvPr>
          <p:cNvSpPr/>
          <p:nvPr/>
        </p:nvSpPr>
        <p:spPr>
          <a:xfrm>
            <a:off x="377957" y="2572190"/>
            <a:ext cx="1477815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B891B-BAD4-4AFD-9EF0-8345704797BE}"/>
              </a:ext>
            </a:extLst>
          </p:cNvPr>
          <p:cNvSpPr/>
          <p:nvPr/>
        </p:nvSpPr>
        <p:spPr>
          <a:xfrm>
            <a:off x="2368390" y="2563026"/>
            <a:ext cx="1713348" cy="1445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E9C92-D802-497D-9253-D6C69EE9D32E}"/>
              </a:ext>
            </a:extLst>
          </p:cNvPr>
          <p:cNvSpPr/>
          <p:nvPr/>
        </p:nvSpPr>
        <p:spPr>
          <a:xfrm>
            <a:off x="377956" y="813120"/>
            <a:ext cx="1477815" cy="772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metrics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4374D-7C18-4E78-ACDE-E6FFE038D1F3}"/>
              </a:ext>
            </a:extLst>
          </p:cNvPr>
          <p:cNvSpPr/>
          <p:nvPr/>
        </p:nvSpPr>
        <p:spPr>
          <a:xfrm>
            <a:off x="377956" y="3441809"/>
            <a:ext cx="1477815" cy="776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uncertainties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468-A3E9-44CA-8856-EC5619F115BC}"/>
              </a:ext>
            </a:extLst>
          </p:cNvPr>
          <p:cNvSpPr/>
          <p:nvPr/>
        </p:nvSpPr>
        <p:spPr>
          <a:xfrm>
            <a:off x="377956" y="1900858"/>
            <a:ext cx="1477811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7EE40D-6087-45FF-AA66-D471BD5DDD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55772" y="2756917"/>
            <a:ext cx="512618" cy="529001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769E-3163-4A08-8990-F4FD95536E34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1855771" y="3285918"/>
            <a:ext cx="512619" cy="543892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00D4D0-BD42-4188-943D-B3BE2CC2515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25063" y="2058926"/>
            <a:ext cx="1" cy="5041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5DD7F26-7ABE-408B-A944-E23642B2A87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081738" y="3285918"/>
            <a:ext cx="512618" cy="5710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F057CF-5230-48B6-AF7D-CD8C831AA437}"/>
              </a:ext>
            </a:extLst>
          </p:cNvPr>
          <p:cNvCxnSpPr>
            <a:cxnSpLocks/>
          </p:cNvCxnSpPr>
          <p:nvPr/>
        </p:nvCxnSpPr>
        <p:spPr>
          <a:xfrm>
            <a:off x="6995190" y="1178738"/>
            <a:ext cx="0" cy="164838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CEF6F7C4-DEA0-4254-95F2-2084461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55" y="-12535"/>
            <a:ext cx="3507998" cy="757252"/>
          </a:xfrm>
        </p:spPr>
        <p:txBody>
          <a:bodyPr>
            <a:normAutofit/>
          </a:bodyPr>
          <a:lstStyle/>
          <a:p>
            <a:r>
              <a:rPr lang="en-CA" sz="3200" dirty="0"/>
              <a:t>MSE process 3</a:t>
            </a:r>
            <a:endParaRPr lang="en-US" sz="3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886DB9-E28A-44A1-A87A-4FF7AB1D4937}"/>
              </a:ext>
            </a:extLst>
          </p:cNvPr>
          <p:cNvCxnSpPr>
            <a:cxnSpLocks/>
          </p:cNvCxnSpPr>
          <p:nvPr/>
        </p:nvCxnSpPr>
        <p:spPr>
          <a:xfrm>
            <a:off x="1855771" y="1178738"/>
            <a:ext cx="513941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D1EC17-3A79-47F2-AE6C-4E9E3305B0D6}"/>
              </a:ext>
            </a:extLst>
          </p:cNvPr>
          <p:cNvCxnSpPr>
            <a:cxnSpLocks/>
          </p:cNvCxnSpPr>
          <p:nvPr/>
        </p:nvCxnSpPr>
        <p:spPr>
          <a:xfrm>
            <a:off x="1855771" y="2058926"/>
            <a:ext cx="136929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A6287E-9C55-44B7-80A4-805902AEA501}"/>
              </a:ext>
            </a:extLst>
          </p:cNvPr>
          <p:cNvSpPr txBox="1"/>
          <p:nvPr/>
        </p:nvSpPr>
        <p:spPr>
          <a:xfrm>
            <a:off x="377956" y="6288833"/>
            <a:ext cx="110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Phase 1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0634EE-4322-4453-93E8-82E75567AD91}"/>
              </a:ext>
            </a:extLst>
          </p:cNvPr>
          <p:cNvSpPr txBox="1"/>
          <p:nvPr/>
        </p:nvSpPr>
        <p:spPr>
          <a:xfrm>
            <a:off x="6674625" y="3408224"/>
            <a:ext cx="5139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Fitting Operating Model</a:t>
            </a:r>
            <a:r>
              <a:rPr lang="en-CA" sz="2000" dirty="0">
                <a:solidFill>
                  <a:prstClr val="black"/>
                </a:solidFill>
                <a:latin typeface="Calibri" panose="020F0502020204030204"/>
              </a:rPr>
              <a:t>s to data (conditioning)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dirty="0">
                <a:solidFill>
                  <a:prstClr val="black"/>
                </a:solidFill>
                <a:latin typeface="Calibri" panose="020F0502020204030204"/>
              </a:rPr>
              <a:t>Constructing a range of OMs that span primary uncertainties (‘Reference set’) and secondary uncertainties (‘Robustness set’)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12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66E51-ACBB-4F62-8EB0-AC67478F59AB}"/>
              </a:ext>
            </a:extLst>
          </p:cNvPr>
          <p:cNvSpPr/>
          <p:nvPr/>
        </p:nvSpPr>
        <p:spPr>
          <a:xfrm>
            <a:off x="377957" y="2572190"/>
            <a:ext cx="1477815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CE4D0-F5F0-4931-9660-3156063EDA3B}"/>
              </a:ext>
            </a:extLst>
          </p:cNvPr>
          <p:cNvSpPr/>
          <p:nvPr/>
        </p:nvSpPr>
        <p:spPr>
          <a:xfrm>
            <a:off x="4594356" y="2827128"/>
            <a:ext cx="1642937" cy="20597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selection / weighting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E9C92-D802-497D-9253-D6C69EE9D32E}"/>
              </a:ext>
            </a:extLst>
          </p:cNvPr>
          <p:cNvSpPr/>
          <p:nvPr/>
        </p:nvSpPr>
        <p:spPr>
          <a:xfrm>
            <a:off x="377956" y="813120"/>
            <a:ext cx="1477815" cy="772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metrics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4374D-7C18-4E78-ACDE-E6FFE038D1F3}"/>
              </a:ext>
            </a:extLst>
          </p:cNvPr>
          <p:cNvSpPr/>
          <p:nvPr/>
        </p:nvSpPr>
        <p:spPr>
          <a:xfrm>
            <a:off x="377956" y="3441809"/>
            <a:ext cx="1477815" cy="776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uncertainties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468-A3E9-44CA-8856-EC5619F115BC}"/>
              </a:ext>
            </a:extLst>
          </p:cNvPr>
          <p:cNvSpPr/>
          <p:nvPr/>
        </p:nvSpPr>
        <p:spPr>
          <a:xfrm>
            <a:off x="377956" y="1900858"/>
            <a:ext cx="1477811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1F61F-2432-4882-AB6A-2E68CD39CC8E}"/>
              </a:ext>
            </a:extLst>
          </p:cNvPr>
          <p:cNvSpPr/>
          <p:nvPr/>
        </p:nvSpPr>
        <p:spPr>
          <a:xfrm>
            <a:off x="4594356" y="5130644"/>
            <a:ext cx="1642937" cy="68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MPs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7EE40D-6087-45FF-AA66-D471BD5DDD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5772" y="2756917"/>
            <a:ext cx="512618" cy="529001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769E-3163-4A08-8990-F4FD95536E3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5771" y="3285918"/>
            <a:ext cx="512619" cy="543892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00D4D0-BD42-4188-943D-B3BE2CC2515B}"/>
              </a:ext>
            </a:extLst>
          </p:cNvPr>
          <p:cNvCxnSpPr>
            <a:cxnSpLocks/>
          </p:cNvCxnSpPr>
          <p:nvPr/>
        </p:nvCxnSpPr>
        <p:spPr>
          <a:xfrm>
            <a:off x="3225063" y="2058926"/>
            <a:ext cx="1" cy="5041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5DD7F26-7ABE-408B-A944-E23642B2A8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81738" y="3285918"/>
            <a:ext cx="512618" cy="5710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F057CF-5230-48B6-AF7D-CD8C831AA437}"/>
              </a:ext>
            </a:extLst>
          </p:cNvPr>
          <p:cNvCxnSpPr>
            <a:cxnSpLocks/>
          </p:cNvCxnSpPr>
          <p:nvPr/>
        </p:nvCxnSpPr>
        <p:spPr>
          <a:xfrm>
            <a:off x="6995190" y="1178738"/>
            <a:ext cx="0" cy="164838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19DFF-404E-4922-B8EB-BD86CFDEE71B}"/>
              </a:ext>
            </a:extLst>
          </p:cNvPr>
          <p:cNvCxnSpPr>
            <a:stCxn id="11" idx="3"/>
          </p:cNvCxnSpPr>
          <p:nvPr/>
        </p:nvCxnSpPr>
        <p:spPr>
          <a:xfrm flipV="1">
            <a:off x="6237293" y="5471381"/>
            <a:ext cx="155708" cy="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FF9D9A-1310-4C78-BE68-C4D093D8BA25}"/>
              </a:ext>
            </a:extLst>
          </p:cNvPr>
          <p:cNvCxnSpPr>
            <a:cxnSpLocks/>
          </p:cNvCxnSpPr>
          <p:nvPr/>
        </p:nvCxnSpPr>
        <p:spPr>
          <a:xfrm>
            <a:off x="6402235" y="3856980"/>
            <a:ext cx="0" cy="161440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45CB96-A9F4-4531-B41E-2DA337BB0B7E}"/>
              </a:ext>
            </a:extLst>
          </p:cNvPr>
          <p:cNvCxnSpPr>
            <a:cxnSpLocks/>
          </p:cNvCxnSpPr>
          <p:nvPr/>
        </p:nvCxnSpPr>
        <p:spPr>
          <a:xfrm>
            <a:off x="6398927" y="3856981"/>
            <a:ext cx="350984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D5E8B0-CF5A-4959-8ADE-544014A32A65}"/>
              </a:ext>
            </a:extLst>
          </p:cNvPr>
          <p:cNvCxnSpPr>
            <a:cxnSpLocks/>
          </p:cNvCxnSpPr>
          <p:nvPr/>
        </p:nvCxnSpPr>
        <p:spPr>
          <a:xfrm>
            <a:off x="6219333" y="3686610"/>
            <a:ext cx="530578" cy="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>
            <a:extLst>
              <a:ext uri="{FF2B5EF4-FFF2-40B4-BE49-F238E27FC236}">
                <a16:creationId xmlns:a16="http://schemas.microsoft.com/office/drawing/2014/main" id="{CEF6F7C4-DEA0-4254-95F2-2084461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55" y="-12535"/>
            <a:ext cx="3507998" cy="757252"/>
          </a:xfrm>
        </p:spPr>
        <p:txBody>
          <a:bodyPr>
            <a:normAutofit/>
          </a:bodyPr>
          <a:lstStyle/>
          <a:p>
            <a:r>
              <a:rPr lang="en-CA" sz="3200" dirty="0"/>
              <a:t>MSE process 3</a:t>
            </a:r>
            <a:endParaRPr lang="en-US" sz="3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886DB9-E28A-44A1-A87A-4FF7AB1D4937}"/>
              </a:ext>
            </a:extLst>
          </p:cNvPr>
          <p:cNvCxnSpPr>
            <a:cxnSpLocks/>
          </p:cNvCxnSpPr>
          <p:nvPr/>
        </p:nvCxnSpPr>
        <p:spPr>
          <a:xfrm>
            <a:off x="1855771" y="1178738"/>
            <a:ext cx="513941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D1EC17-3A79-47F2-AE6C-4E9E3305B0D6}"/>
              </a:ext>
            </a:extLst>
          </p:cNvPr>
          <p:cNvCxnSpPr>
            <a:cxnSpLocks/>
          </p:cNvCxnSpPr>
          <p:nvPr/>
        </p:nvCxnSpPr>
        <p:spPr>
          <a:xfrm>
            <a:off x="1855771" y="2058926"/>
            <a:ext cx="136929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A6287E-9C55-44B7-80A4-805902AEA501}"/>
              </a:ext>
            </a:extLst>
          </p:cNvPr>
          <p:cNvSpPr txBox="1"/>
          <p:nvPr/>
        </p:nvSpPr>
        <p:spPr>
          <a:xfrm>
            <a:off x="377956" y="6288833"/>
            <a:ext cx="110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Phase 1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2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7CD12A-5688-4012-9195-A5CAA0920FA4}"/>
              </a:ext>
            </a:extLst>
          </p:cNvPr>
          <p:cNvSpPr txBox="1"/>
          <p:nvPr/>
        </p:nvSpPr>
        <p:spPr>
          <a:xfrm>
            <a:off x="7470914" y="3441809"/>
            <a:ext cx="4663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  <a:defRPr/>
            </a:pPr>
            <a:r>
              <a:rPr lang="en-CA" sz="2000" dirty="0">
                <a:solidFill>
                  <a:prstClr val="black"/>
                </a:solidFill>
              </a:rPr>
              <a:t>Can operating models be weighted according to plausibility?</a:t>
            </a:r>
            <a:endParaRPr kumimoji="0" lang="en-CA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types of management procedure should be considered – what management levers are available</a:t>
            </a:r>
            <a:r>
              <a:rPr kumimoji="0" lang="en-CA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(TACs, effort control, size limits, discarding devices etc.)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data will be collected in the future?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903223-19AD-493C-0C8B-16426999F49D}"/>
              </a:ext>
            </a:extLst>
          </p:cNvPr>
          <p:cNvSpPr/>
          <p:nvPr/>
        </p:nvSpPr>
        <p:spPr>
          <a:xfrm>
            <a:off x="2368390" y="2563026"/>
            <a:ext cx="1713348" cy="1445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56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66E51-ACBB-4F62-8EB0-AC67478F59AB}"/>
              </a:ext>
            </a:extLst>
          </p:cNvPr>
          <p:cNvSpPr/>
          <p:nvPr/>
        </p:nvSpPr>
        <p:spPr>
          <a:xfrm>
            <a:off x="377957" y="2572190"/>
            <a:ext cx="1477815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CE4D0-F5F0-4931-9660-3156063EDA3B}"/>
              </a:ext>
            </a:extLst>
          </p:cNvPr>
          <p:cNvSpPr/>
          <p:nvPr/>
        </p:nvSpPr>
        <p:spPr>
          <a:xfrm>
            <a:off x="4594356" y="2827128"/>
            <a:ext cx="1642937" cy="20597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selection / weighting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E9C92-D802-497D-9253-D6C69EE9D32E}"/>
              </a:ext>
            </a:extLst>
          </p:cNvPr>
          <p:cNvSpPr/>
          <p:nvPr/>
        </p:nvSpPr>
        <p:spPr>
          <a:xfrm>
            <a:off x="377956" y="813120"/>
            <a:ext cx="1477815" cy="772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metrics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4374D-7C18-4E78-ACDE-E6FFE038D1F3}"/>
              </a:ext>
            </a:extLst>
          </p:cNvPr>
          <p:cNvSpPr/>
          <p:nvPr/>
        </p:nvSpPr>
        <p:spPr>
          <a:xfrm>
            <a:off x="377956" y="3441809"/>
            <a:ext cx="1477815" cy="776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uncertainties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468-A3E9-44CA-8856-EC5619F115BC}"/>
              </a:ext>
            </a:extLst>
          </p:cNvPr>
          <p:cNvSpPr/>
          <p:nvPr/>
        </p:nvSpPr>
        <p:spPr>
          <a:xfrm>
            <a:off x="377956" y="1900858"/>
            <a:ext cx="1477811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1F61F-2432-4882-AB6A-2E68CD39CC8E}"/>
              </a:ext>
            </a:extLst>
          </p:cNvPr>
          <p:cNvSpPr/>
          <p:nvPr/>
        </p:nvSpPr>
        <p:spPr>
          <a:xfrm>
            <a:off x="4594356" y="5130644"/>
            <a:ext cx="1642937" cy="68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MPs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5E648-A24F-4F09-9EC3-ED76ECD6DE2A}"/>
              </a:ext>
            </a:extLst>
          </p:cNvPr>
          <p:cNvSpPr/>
          <p:nvPr/>
        </p:nvSpPr>
        <p:spPr>
          <a:xfrm>
            <a:off x="6749911" y="2827129"/>
            <a:ext cx="1125621" cy="20597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/ MP 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7EE40D-6087-45FF-AA66-D471BD5DDD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5772" y="2756917"/>
            <a:ext cx="512618" cy="529001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769E-3163-4A08-8990-F4FD95536E3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5771" y="3285918"/>
            <a:ext cx="512619" cy="543892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00D4D0-BD42-4188-943D-B3BE2CC2515B}"/>
              </a:ext>
            </a:extLst>
          </p:cNvPr>
          <p:cNvCxnSpPr>
            <a:cxnSpLocks/>
          </p:cNvCxnSpPr>
          <p:nvPr/>
        </p:nvCxnSpPr>
        <p:spPr>
          <a:xfrm>
            <a:off x="3225063" y="2058926"/>
            <a:ext cx="1" cy="5041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5DD7F26-7ABE-408B-A944-E23642B2A8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81738" y="3285918"/>
            <a:ext cx="512618" cy="5710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F057CF-5230-48B6-AF7D-CD8C831AA437}"/>
              </a:ext>
            </a:extLst>
          </p:cNvPr>
          <p:cNvCxnSpPr>
            <a:cxnSpLocks/>
          </p:cNvCxnSpPr>
          <p:nvPr/>
        </p:nvCxnSpPr>
        <p:spPr>
          <a:xfrm>
            <a:off x="6995190" y="1178738"/>
            <a:ext cx="0" cy="164838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19DFF-404E-4922-B8EB-BD86CFDEE71B}"/>
              </a:ext>
            </a:extLst>
          </p:cNvPr>
          <p:cNvCxnSpPr>
            <a:stCxn id="11" idx="3"/>
          </p:cNvCxnSpPr>
          <p:nvPr/>
        </p:nvCxnSpPr>
        <p:spPr>
          <a:xfrm flipV="1">
            <a:off x="6237293" y="5471381"/>
            <a:ext cx="155708" cy="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FF9D9A-1310-4C78-BE68-C4D093D8BA25}"/>
              </a:ext>
            </a:extLst>
          </p:cNvPr>
          <p:cNvCxnSpPr>
            <a:cxnSpLocks/>
          </p:cNvCxnSpPr>
          <p:nvPr/>
        </p:nvCxnSpPr>
        <p:spPr>
          <a:xfrm>
            <a:off x="6402235" y="3856980"/>
            <a:ext cx="0" cy="161440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45CB96-A9F4-4531-B41E-2DA337BB0B7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98927" y="3856981"/>
            <a:ext cx="350984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D5E8B0-CF5A-4959-8ADE-544014A32A65}"/>
              </a:ext>
            </a:extLst>
          </p:cNvPr>
          <p:cNvCxnSpPr>
            <a:cxnSpLocks/>
          </p:cNvCxnSpPr>
          <p:nvPr/>
        </p:nvCxnSpPr>
        <p:spPr>
          <a:xfrm>
            <a:off x="6219333" y="3686610"/>
            <a:ext cx="530578" cy="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FB0B92-3E0E-4680-A8A0-188333BB4338}"/>
              </a:ext>
            </a:extLst>
          </p:cNvPr>
          <p:cNvCxnSpPr>
            <a:cxnSpLocks/>
          </p:cNvCxnSpPr>
          <p:nvPr/>
        </p:nvCxnSpPr>
        <p:spPr>
          <a:xfrm>
            <a:off x="7818507" y="4654836"/>
            <a:ext cx="514901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A217D60-9726-4B29-9880-A70F8EB06DD6}"/>
              </a:ext>
            </a:extLst>
          </p:cNvPr>
          <p:cNvSpPr/>
          <p:nvPr/>
        </p:nvSpPr>
        <p:spPr>
          <a:xfrm>
            <a:off x="9166589" y="398049"/>
            <a:ext cx="1240676" cy="693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1D206F-090E-49B4-AF50-BBC57CBC4B44}"/>
              </a:ext>
            </a:extLst>
          </p:cNvPr>
          <p:cNvSpPr/>
          <p:nvPr/>
        </p:nvSpPr>
        <p:spPr>
          <a:xfrm>
            <a:off x="10099315" y="1286682"/>
            <a:ext cx="1436716" cy="663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Observation model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AEEB28-BB22-46F2-83F6-3457B0D36018}"/>
              </a:ext>
            </a:extLst>
          </p:cNvPr>
          <p:cNvSpPr/>
          <p:nvPr/>
        </p:nvSpPr>
        <p:spPr>
          <a:xfrm>
            <a:off x="8998084" y="2145170"/>
            <a:ext cx="1576407" cy="693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Procedure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45AC3C-66B4-4FF2-A2EE-FEA2754AFE9E}"/>
              </a:ext>
            </a:extLst>
          </p:cNvPr>
          <p:cNvSpPr/>
          <p:nvPr/>
        </p:nvSpPr>
        <p:spPr>
          <a:xfrm>
            <a:off x="7924573" y="1286684"/>
            <a:ext cx="1807777" cy="663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model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2F44CF-539C-4F80-8964-782A1E7C8C4B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>
            <a:off x="10407265" y="744717"/>
            <a:ext cx="410408" cy="541965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DCBBBAF-D67D-4E71-A748-5AD7BAC7BF55}"/>
              </a:ext>
            </a:extLst>
          </p:cNvPr>
          <p:cNvCxnSpPr>
            <a:cxnSpLocks/>
            <a:stCxn id="71" idx="2"/>
            <a:endCxn id="72" idx="3"/>
          </p:cNvCxnSpPr>
          <p:nvPr/>
        </p:nvCxnSpPr>
        <p:spPr>
          <a:xfrm rot="5400000">
            <a:off x="10425099" y="2099264"/>
            <a:ext cx="541966" cy="243182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98068F4-4C0E-4C7C-A8AB-364B891AE59F}"/>
              </a:ext>
            </a:extLst>
          </p:cNvPr>
          <p:cNvCxnSpPr>
            <a:cxnSpLocks/>
            <a:stCxn id="72" idx="1"/>
            <a:endCxn id="73" idx="2"/>
          </p:cNvCxnSpPr>
          <p:nvPr/>
        </p:nvCxnSpPr>
        <p:spPr>
          <a:xfrm rot="10800000">
            <a:off x="8828462" y="1949874"/>
            <a:ext cx="169622" cy="541964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44848F-2335-429E-A306-4997490A27D9}"/>
              </a:ext>
            </a:extLst>
          </p:cNvPr>
          <p:cNvCxnSpPr>
            <a:cxnSpLocks/>
            <a:stCxn id="73" idx="0"/>
            <a:endCxn id="69" idx="1"/>
          </p:cNvCxnSpPr>
          <p:nvPr/>
        </p:nvCxnSpPr>
        <p:spPr>
          <a:xfrm rot="5400000" flipH="1" flipV="1">
            <a:off x="8726542" y="846638"/>
            <a:ext cx="541967" cy="338127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9D38DD-091B-43FB-BC97-1B4866020CC6}"/>
              </a:ext>
            </a:extLst>
          </p:cNvPr>
          <p:cNvCxnSpPr>
            <a:cxnSpLocks/>
          </p:cNvCxnSpPr>
          <p:nvPr/>
        </p:nvCxnSpPr>
        <p:spPr>
          <a:xfrm flipH="1">
            <a:off x="7922524" y="2518514"/>
            <a:ext cx="452364" cy="116809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475E04A9-8571-4D65-A147-2236928F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77" y="4127723"/>
            <a:ext cx="962086" cy="667801"/>
          </a:xfrm>
          <a:prstGeom prst="rect">
            <a:avLst/>
          </a:prstGeom>
          <a:ln w="38100">
            <a:noFill/>
            <a:prstDash val="dash"/>
          </a:ln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2209CE-1B2B-4B60-879A-824B780EC7F3}"/>
              </a:ext>
            </a:extLst>
          </p:cNvPr>
          <p:cNvCxnSpPr>
            <a:cxnSpLocks/>
          </p:cNvCxnSpPr>
          <p:nvPr/>
        </p:nvCxnSpPr>
        <p:spPr>
          <a:xfrm flipH="1">
            <a:off x="7956599" y="3219126"/>
            <a:ext cx="1521695" cy="10280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A1657EC-862C-4095-A2B4-8BAF9F7879C3}"/>
              </a:ext>
            </a:extLst>
          </p:cNvPr>
          <p:cNvSpPr txBox="1"/>
          <p:nvPr/>
        </p:nvSpPr>
        <p:spPr>
          <a:xfrm>
            <a:off x="7257247" y="412192"/>
            <a:ext cx="167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Closed-loop simulation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CEF6F7C4-DEA0-4254-95F2-2084461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55" y="-12535"/>
            <a:ext cx="3507998" cy="757252"/>
          </a:xfrm>
        </p:spPr>
        <p:txBody>
          <a:bodyPr>
            <a:normAutofit/>
          </a:bodyPr>
          <a:lstStyle/>
          <a:p>
            <a:r>
              <a:rPr lang="en-CA" sz="3200" dirty="0"/>
              <a:t>MSE process 3</a:t>
            </a:r>
            <a:endParaRPr lang="en-US" sz="3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886DB9-E28A-44A1-A87A-4FF7AB1D4937}"/>
              </a:ext>
            </a:extLst>
          </p:cNvPr>
          <p:cNvCxnSpPr>
            <a:cxnSpLocks/>
          </p:cNvCxnSpPr>
          <p:nvPr/>
        </p:nvCxnSpPr>
        <p:spPr>
          <a:xfrm>
            <a:off x="1855771" y="1178738"/>
            <a:ext cx="513941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D1EC17-3A79-47F2-AE6C-4E9E3305B0D6}"/>
              </a:ext>
            </a:extLst>
          </p:cNvPr>
          <p:cNvCxnSpPr>
            <a:cxnSpLocks/>
          </p:cNvCxnSpPr>
          <p:nvPr/>
        </p:nvCxnSpPr>
        <p:spPr>
          <a:xfrm>
            <a:off x="1855771" y="2058926"/>
            <a:ext cx="136929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A6287E-9C55-44B7-80A4-805902AEA501}"/>
              </a:ext>
            </a:extLst>
          </p:cNvPr>
          <p:cNvSpPr txBox="1"/>
          <p:nvPr/>
        </p:nvSpPr>
        <p:spPr>
          <a:xfrm>
            <a:off x="377956" y="6288833"/>
            <a:ext cx="110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Phase 1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2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3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319EAC-19E9-4BB0-9A9C-6BA8B00AA67D}"/>
              </a:ext>
            </a:extLst>
          </p:cNvPr>
          <p:cNvSpPr txBox="1"/>
          <p:nvPr/>
        </p:nvSpPr>
        <p:spPr>
          <a:xfrm>
            <a:off x="8482459" y="4947804"/>
            <a:ext cx="3512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should performance metrics be used to select a Management Procedure?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91EA72-7679-4AD0-E926-AE96C85AD931}"/>
              </a:ext>
            </a:extLst>
          </p:cNvPr>
          <p:cNvSpPr/>
          <p:nvPr/>
        </p:nvSpPr>
        <p:spPr>
          <a:xfrm>
            <a:off x="2368390" y="2563026"/>
            <a:ext cx="1713348" cy="1445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03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66E51-ACBB-4F62-8EB0-AC67478F59AB}"/>
              </a:ext>
            </a:extLst>
          </p:cNvPr>
          <p:cNvSpPr/>
          <p:nvPr/>
        </p:nvSpPr>
        <p:spPr>
          <a:xfrm>
            <a:off x="377957" y="2572190"/>
            <a:ext cx="1477815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CE4D0-F5F0-4931-9660-3156063EDA3B}"/>
              </a:ext>
            </a:extLst>
          </p:cNvPr>
          <p:cNvSpPr/>
          <p:nvPr/>
        </p:nvSpPr>
        <p:spPr>
          <a:xfrm>
            <a:off x="4594356" y="2827128"/>
            <a:ext cx="1642937" cy="20597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selection / weighting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E9C92-D802-497D-9253-D6C69EE9D32E}"/>
              </a:ext>
            </a:extLst>
          </p:cNvPr>
          <p:cNvSpPr/>
          <p:nvPr/>
        </p:nvSpPr>
        <p:spPr>
          <a:xfrm>
            <a:off x="377956" y="813120"/>
            <a:ext cx="1477815" cy="772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metrics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4374D-7C18-4E78-ACDE-E6FFE038D1F3}"/>
              </a:ext>
            </a:extLst>
          </p:cNvPr>
          <p:cNvSpPr/>
          <p:nvPr/>
        </p:nvSpPr>
        <p:spPr>
          <a:xfrm>
            <a:off x="377956" y="3441809"/>
            <a:ext cx="1477815" cy="776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uncertainties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468-A3E9-44CA-8856-EC5619F115BC}"/>
              </a:ext>
            </a:extLst>
          </p:cNvPr>
          <p:cNvSpPr/>
          <p:nvPr/>
        </p:nvSpPr>
        <p:spPr>
          <a:xfrm>
            <a:off x="377956" y="1900858"/>
            <a:ext cx="1477811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1F61F-2432-4882-AB6A-2E68CD39CC8E}"/>
              </a:ext>
            </a:extLst>
          </p:cNvPr>
          <p:cNvSpPr/>
          <p:nvPr/>
        </p:nvSpPr>
        <p:spPr>
          <a:xfrm>
            <a:off x="4594356" y="5130644"/>
            <a:ext cx="1642937" cy="68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MPs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5E648-A24F-4F09-9EC3-ED76ECD6DE2A}"/>
              </a:ext>
            </a:extLst>
          </p:cNvPr>
          <p:cNvSpPr/>
          <p:nvPr/>
        </p:nvSpPr>
        <p:spPr>
          <a:xfrm>
            <a:off x="6749911" y="2827129"/>
            <a:ext cx="1125621" cy="20597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/ MP 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8D1E2E-04AB-48C6-ADCA-57E134072C32}"/>
              </a:ext>
            </a:extLst>
          </p:cNvPr>
          <p:cNvSpPr/>
          <p:nvPr/>
        </p:nvSpPr>
        <p:spPr>
          <a:xfrm>
            <a:off x="8333408" y="4163074"/>
            <a:ext cx="1039087" cy="983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 Adopted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7EE40D-6087-45FF-AA66-D471BD5DDD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5772" y="2756917"/>
            <a:ext cx="512618" cy="529001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769E-3163-4A08-8990-F4FD95536E3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5771" y="3285918"/>
            <a:ext cx="512619" cy="543892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00D4D0-BD42-4188-943D-B3BE2CC2515B}"/>
              </a:ext>
            </a:extLst>
          </p:cNvPr>
          <p:cNvCxnSpPr>
            <a:cxnSpLocks/>
          </p:cNvCxnSpPr>
          <p:nvPr/>
        </p:nvCxnSpPr>
        <p:spPr>
          <a:xfrm>
            <a:off x="3225063" y="2058926"/>
            <a:ext cx="1" cy="5041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5DD7F26-7ABE-408B-A944-E23642B2A8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81738" y="3285918"/>
            <a:ext cx="512618" cy="5710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F057CF-5230-48B6-AF7D-CD8C831AA437}"/>
              </a:ext>
            </a:extLst>
          </p:cNvPr>
          <p:cNvCxnSpPr>
            <a:cxnSpLocks/>
          </p:cNvCxnSpPr>
          <p:nvPr/>
        </p:nvCxnSpPr>
        <p:spPr>
          <a:xfrm>
            <a:off x="6995190" y="1178738"/>
            <a:ext cx="0" cy="164838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19DFF-404E-4922-B8EB-BD86CFDEE71B}"/>
              </a:ext>
            </a:extLst>
          </p:cNvPr>
          <p:cNvCxnSpPr>
            <a:stCxn id="11" idx="3"/>
          </p:cNvCxnSpPr>
          <p:nvPr/>
        </p:nvCxnSpPr>
        <p:spPr>
          <a:xfrm flipV="1">
            <a:off x="6237293" y="5471381"/>
            <a:ext cx="155708" cy="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FF9D9A-1310-4C78-BE68-C4D093D8BA25}"/>
              </a:ext>
            </a:extLst>
          </p:cNvPr>
          <p:cNvCxnSpPr>
            <a:cxnSpLocks/>
          </p:cNvCxnSpPr>
          <p:nvPr/>
        </p:nvCxnSpPr>
        <p:spPr>
          <a:xfrm>
            <a:off x="6402235" y="3856980"/>
            <a:ext cx="0" cy="161440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45CB96-A9F4-4531-B41E-2DA337BB0B7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98927" y="3856981"/>
            <a:ext cx="350984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D5E8B0-CF5A-4959-8ADE-544014A32A65}"/>
              </a:ext>
            </a:extLst>
          </p:cNvPr>
          <p:cNvCxnSpPr>
            <a:cxnSpLocks/>
          </p:cNvCxnSpPr>
          <p:nvPr/>
        </p:nvCxnSpPr>
        <p:spPr>
          <a:xfrm>
            <a:off x="6219333" y="3686610"/>
            <a:ext cx="530578" cy="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FB0B92-3E0E-4680-A8A0-188333BB433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818507" y="4654836"/>
            <a:ext cx="514901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CE48B6-6149-474F-8506-D1C42CEC2416}"/>
              </a:ext>
            </a:extLst>
          </p:cNvPr>
          <p:cNvCxnSpPr>
            <a:cxnSpLocks/>
          </p:cNvCxnSpPr>
          <p:nvPr/>
        </p:nvCxnSpPr>
        <p:spPr>
          <a:xfrm>
            <a:off x="9338420" y="4674340"/>
            <a:ext cx="514901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A217D60-9726-4B29-9880-A70F8EB06DD6}"/>
              </a:ext>
            </a:extLst>
          </p:cNvPr>
          <p:cNvSpPr/>
          <p:nvPr/>
        </p:nvSpPr>
        <p:spPr>
          <a:xfrm>
            <a:off x="9166589" y="398049"/>
            <a:ext cx="1240676" cy="693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1D206F-090E-49B4-AF50-BBC57CBC4B44}"/>
              </a:ext>
            </a:extLst>
          </p:cNvPr>
          <p:cNvSpPr/>
          <p:nvPr/>
        </p:nvSpPr>
        <p:spPr>
          <a:xfrm>
            <a:off x="10099315" y="1286682"/>
            <a:ext cx="1436716" cy="663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Observation model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AEEB28-BB22-46F2-83F6-3457B0D36018}"/>
              </a:ext>
            </a:extLst>
          </p:cNvPr>
          <p:cNvSpPr/>
          <p:nvPr/>
        </p:nvSpPr>
        <p:spPr>
          <a:xfrm>
            <a:off x="8998084" y="2145170"/>
            <a:ext cx="1576407" cy="693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Procedure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45AC3C-66B4-4FF2-A2EE-FEA2754AFE9E}"/>
              </a:ext>
            </a:extLst>
          </p:cNvPr>
          <p:cNvSpPr/>
          <p:nvPr/>
        </p:nvSpPr>
        <p:spPr>
          <a:xfrm>
            <a:off x="7924573" y="1286684"/>
            <a:ext cx="1807777" cy="663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model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2F44CF-539C-4F80-8964-782A1E7C8C4B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>
            <a:off x="10407265" y="744717"/>
            <a:ext cx="410408" cy="541965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DCBBBAF-D67D-4E71-A748-5AD7BAC7BF55}"/>
              </a:ext>
            </a:extLst>
          </p:cNvPr>
          <p:cNvCxnSpPr>
            <a:cxnSpLocks/>
            <a:stCxn id="71" idx="2"/>
            <a:endCxn id="72" idx="3"/>
          </p:cNvCxnSpPr>
          <p:nvPr/>
        </p:nvCxnSpPr>
        <p:spPr>
          <a:xfrm rot="5400000">
            <a:off x="10425099" y="2099264"/>
            <a:ext cx="541966" cy="243182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98068F4-4C0E-4C7C-A8AB-364B891AE59F}"/>
              </a:ext>
            </a:extLst>
          </p:cNvPr>
          <p:cNvCxnSpPr>
            <a:cxnSpLocks/>
            <a:stCxn id="72" idx="1"/>
            <a:endCxn id="73" idx="2"/>
          </p:cNvCxnSpPr>
          <p:nvPr/>
        </p:nvCxnSpPr>
        <p:spPr>
          <a:xfrm rot="10800000">
            <a:off x="8828462" y="1949874"/>
            <a:ext cx="169622" cy="541964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44848F-2335-429E-A306-4997490A27D9}"/>
              </a:ext>
            </a:extLst>
          </p:cNvPr>
          <p:cNvCxnSpPr>
            <a:cxnSpLocks/>
            <a:stCxn id="73" idx="0"/>
            <a:endCxn id="69" idx="1"/>
          </p:cNvCxnSpPr>
          <p:nvPr/>
        </p:nvCxnSpPr>
        <p:spPr>
          <a:xfrm rot="5400000" flipH="1" flipV="1">
            <a:off x="8726542" y="846638"/>
            <a:ext cx="541967" cy="338127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9D38DD-091B-43FB-BC97-1B4866020CC6}"/>
              </a:ext>
            </a:extLst>
          </p:cNvPr>
          <p:cNvCxnSpPr>
            <a:cxnSpLocks/>
          </p:cNvCxnSpPr>
          <p:nvPr/>
        </p:nvCxnSpPr>
        <p:spPr>
          <a:xfrm flipH="1">
            <a:off x="7922524" y="2518514"/>
            <a:ext cx="452364" cy="116809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475E04A9-8571-4D65-A147-2236928F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77" y="4127723"/>
            <a:ext cx="962086" cy="667801"/>
          </a:xfrm>
          <a:prstGeom prst="rect">
            <a:avLst/>
          </a:prstGeom>
          <a:ln w="38100">
            <a:noFill/>
            <a:prstDash val="dash"/>
          </a:ln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2209CE-1B2B-4B60-879A-824B780EC7F3}"/>
              </a:ext>
            </a:extLst>
          </p:cNvPr>
          <p:cNvCxnSpPr>
            <a:cxnSpLocks/>
          </p:cNvCxnSpPr>
          <p:nvPr/>
        </p:nvCxnSpPr>
        <p:spPr>
          <a:xfrm flipH="1">
            <a:off x="7956599" y="3219126"/>
            <a:ext cx="1521695" cy="10280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A1657EC-862C-4095-A2B4-8BAF9F7879C3}"/>
              </a:ext>
            </a:extLst>
          </p:cNvPr>
          <p:cNvSpPr txBox="1"/>
          <p:nvPr/>
        </p:nvSpPr>
        <p:spPr>
          <a:xfrm>
            <a:off x="7257247" y="412192"/>
            <a:ext cx="167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Closed-loop simulation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CEF6F7C4-DEA0-4254-95F2-2084461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55" y="-12535"/>
            <a:ext cx="3507998" cy="757252"/>
          </a:xfrm>
        </p:spPr>
        <p:txBody>
          <a:bodyPr>
            <a:normAutofit/>
          </a:bodyPr>
          <a:lstStyle/>
          <a:p>
            <a:r>
              <a:rPr lang="en-CA" sz="3200" dirty="0"/>
              <a:t>MSE process 3</a:t>
            </a:r>
            <a:endParaRPr lang="en-US" sz="3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886DB9-E28A-44A1-A87A-4FF7AB1D4937}"/>
              </a:ext>
            </a:extLst>
          </p:cNvPr>
          <p:cNvCxnSpPr>
            <a:cxnSpLocks/>
          </p:cNvCxnSpPr>
          <p:nvPr/>
        </p:nvCxnSpPr>
        <p:spPr>
          <a:xfrm>
            <a:off x="1855771" y="1178738"/>
            <a:ext cx="513941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D1EC17-3A79-47F2-AE6C-4E9E3305B0D6}"/>
              </a:ext>
            </a:extLst>
          </p:cNvPr>
          <p:cNvCxnSpPr>
            <a:cxnSpLocks/>
          </p:cNvCxnSpPr>
          <p:nvPr/>
        </p:nvCxnSpPr>
        <p:spPr>
          <a:xfrm>
            <a:off x="1855771" y="2058926"/>
            <a:ext cx="136929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A6287E-9C55-44B7-80A4-805902AEA501}"/>
              </a:ext>
            </a:extLst>
          </p:cNvPr>
          <p:cNvSpPr txBox="1"/>
          <p:nvPr/>
        </p:nvSpPr>
        <p:spPr>
          <a:xfrm>
            <a:off x="377956" y="6288833"/>
            <a:ext cx="110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Phase 1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2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3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4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8C807-C732-3B14-5145-C8AF673D241C}"/>
              </a:ext>
            </a:extLst>
          </p:cNvPr>
          <p:cNvSpPr/>
          <p:nvPr/>
        </p:nvSpPr>
        <p:spPr>
          <a:xfrm>
            <a:off x="2368390" y="2563026"/>
            <a:ext cx="1713348" cy="1445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936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66E51-ACBB-4F62-8EB0-AC67478F59AB}"/>
              </a:ext>
            </a:extLst>
          </p:cNvPr>
          <p:cNvSpPr/>
          <p:nvPr/>
        </p:nvSpPr>
        <p:spPr>
          <a:xfrm>
            <a:off x="377957" y="2572190"/>
            <a:ext cx="1477815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CE4D0-F5F0-4931-9660-3156063EDA3B}"/>
              </a:ext>
            </a:extLst>
          </p:cNvPr>
          <p:cNvSpPr/>
          <p:nvPr/>
        </p:nvSpPr>
        <p:spPr>
          <a:xfrm>
            <a:off x="4594356" y="2827128"/>
            <a:ext cx="1642937" cy="20597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selection / weighting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E9C92-D802-497D-9253-D6C69EE9D32E}"/>
              </a:ext>
            </a:extLst>
          </p:cNvPr>
          <p:cNvSpPr/>
          <p:nvPr/>
        </p:nvSpPr>
        <p:spPr>
          <a:xfrm>
            <a:off x="377956" y="813120"/>
            <a:ext cx="1477815" cy="772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metrics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4374D-7C18-4E78-ACDE-E6FFE038D1F3}"/>
              </a:ext>
            </a:extLst>
          </p:cNvPr>
          <p:cNvSpPr/>
          <p:nvPr/>
        </p:nvSpPr>
        <p:spPr>
          <a:xfrm>
            <a:off x="377956" y="3441809"/>
            <a:ext cx="1477815" cy="776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uncertainties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468-A3E9-44CA-8856-EC5619F115BC}"/>
              </a:ext>
            </a:extLst>
          </p:cNvPr>
          <p:cNvSpPr/>
          <p:nvPr/>
        </p:nvSpPr>
        <p:spPr>
          <a:xfrm>
            <a:off x="377956" y="1900858"/>
            <a:ext cx="1477811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1F61F-2432-4882-AB6A-2E68CD39CC8E}"/>
              </a:ext>
            </a:extLst>
          </p:cNvPr>
          <p:cNvSpPr/>
          <p:nvPr/>
        </p:nvSpPr>
        <p:spPr>
          <a:xfrm>
            <a:off x="4594356" y="5130644"/>
            <a:ext cx="1642937" cy="68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MPs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5E648-A24F-4F09-9EC3-ED76ECD6DE2A}"/>
              </a:ext>
            </a:extLst>
          </p:cNvPr>
          <p:cNvSpPr/>
          <p:nvPr/>
        </p:nvSpPr>
        <p:spPr>
          <a:xfrm>
            <a:off x="6749911" y="2827129"/>
            <a:ext cx="1125621" cy="20597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/ MP 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8D1E2E-04AB-48C6-ADCA-57E134072C32}"/>
              </a:ext>
            </a:extLst>
          </p:cNvPr>
          <p:cNvSpPr/>
          <p:nvPr/>
        </p:nvSpPr>
        <p:spPr>
          <a:xfrm>
            <a:off x="8333408" y="4163074"/>
            <a:ext cx="1039087" cy="983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 Adopted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4A514-738A-458E-981C-179197F05C1B}"/>
              </a:ext>
            </a:extLst>
          </p:cNvPr>
          <p:cNvSpPr/>
          <p:nvPr/>
        </p:nvSpPr>
        <p:spPr>
          <a:xfrm>
            <a:off x="9853321" y="3692360"/>
            <a:ext cx="1567876" cy="19521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Exceptional Circumstances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02C69E-29E6-4575-A1B8-32EC0A9C9E82}"/>
              </a:ext>
            </a:extLst>
          </p:cNvPr>
          <p:cNvCxnSpPr>
            <a:cxnSpLocks/>
          </p:cNvCxnSpPr>
          <p:nvPr/>
        </p:nvCxnSpPr>
        <p:spPr>
          <a:xfrm flipV="1">
            <a:off x="977675" y="5149172"/>
            <a:ext cx="0" cy="925028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A09961-6860-4F85-85DE-DCE01858AC8D}"/>
              </a:ext>
            </a:extLst>
          </p:cNvPr>
          <p:cNvCxnSpPr>
            <a:cxnSpLocks/>
          </p:cNvCxnSpPr>
          <p:nvPr/>
        </p:nvCxnSpPr>
        <p:spPr>
          <a:xfrm>
            <a:off x="977675" y="6074200"/>
            <a:ext cx="9653803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EB9426-4088-4D05-8C8F-5F2EE00A3E8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31479" y="5644478"/>
            <a:ext cx="5780" cy="42972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7EE40D-6087-45FF-AA66-D471BD5DDD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5772" y="2756917"/>
            <a:ext cx="512618" cy="529001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769E-3163-4A08-8990-F4FD95536E3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5771" y="3285918"/>
            <a:ext cx="512619" cy="543892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00D4D0-BD42-4188-943D-B3BE2CC2515B}"/>
              </a:ext>
            </a:extLst>
          </p:cNvPr>
          <p:cNvCxnSpPr>
            <a:cxnSpLocks/>
          </p:cNvCxnSpPr>
          <p:nvPr/>
        </p:nvCxnSpPr>
        <p:spPr>
          <a:xfrm>
            <a:off x="3225063" y="2058926"/>
            <a:ext cx="1" cy="5041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5DD7F26-7ABE-408B-A944-E23642B2A8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81738" y="3285918"/>
            <a:ext cx="512618" cy="5710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F057CF-5230-48B6-AF7D-CD8C831AA437}"/>
              </a:ext>
            </a:extLst>
          </p:cNvPr>
          <p:cNvCxnSpPr>
            <a:cxnSpLocks/>
          </p:cNvCxnSpPr>
          <p:nvPr/>
        </p:nvCxnSpPr>
        <p:spPr>
          <a:xfrm>
            <a:off x="6995190" y="1178738"/>
            <a:ext cx="0" cy="164838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19DFF-404E-4922-B8EB-BD86CFDEE71B}"/>
              </a:ext>
            </a:extLst>
          </p:cNvPr>
          <p:cNvCxnSpPr>
            <a:stCxn id="11" idx="3"/>
          </p:cNvCxnSpPr>
          <p:nvPr/>
        </p:nvCxnSpPr>
        <p:spPr>
          <a:xfrm flipV="1">
            <a:off x="6237293" y="5471381"/>
            <a:ext cx="155708" cy="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FF9D9A-1310-4C78-BE68-C4D093D8BA25}"/>
              </a:ext>
            </a:extLst>
          </p:cNvPr>
          <p:cNvCxnSpPr>
            <a:cxnSpLocks/>
          </p:cNvCxnSpPr>
          <p:nvPr/>
        </p:nvCxnSpPr>
        <p:spPr>
          <a:xfrm>
            <a:off x="6402235" y="3856980"/>
            <a:ext cx="0" cy="161440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45CB96-A9F4-4531-B41E-2DA337BB0B7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98927" y="3856981"/>
            <a:ext cx="350984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D5E8B0-CF5A-4959-8ADE-544014A32A65}"/>
              </a:ext>
            </a:extLst>
          </p:cNvPr>
          <p:cNvCxnSpPr>
            <a:cxnSpLocks/>
          </p:cNvCxnSpPr>
          <p:nvPr/>
        </p:nvCxnSpPr>
        <p:spPr>
          <a:xfrm>
            <a:off x="6219333" y="3686610"/>
            <a:ext cx="530578" cy="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FB0B92-3E0E-4680-A8A0-188333BB433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818507" y="4654836"/>
            <a:ext cx="514901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CE48B6-6149-474F-8506-D1C42CEC2416}"/>
              </a:ext>
            </a:extLst>
          </p:cNvPr>
          <p:cNvCxnSpPr>
            <a:cxnSpLocks/>
          </p:cNvCxnSpPr>
          <p:nvPr/>
        </p:nvCxnSpPr>
        <p:spPr>
          <a:xfrm>
            <a:off x="9338420" y="4674340"/>
            <a:ext cx="514901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A217D60-9726-4B29-9880-A70F8EB06DD6}"/>
              </a:ext>
            </a:extLst>
          </p:cNvPr>
          <p:cNvSpPr/>
          <p:nvPr/>
        </p:nvSpPr>
        <p:spPr>
          <a:xfrm>
            <a:off x="9166589" y="398049"/>
            <a:ext cx="1240676" cy="693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1D206F-090E-49B4-AF50-BBC57CBC4B44}"/>
              </a:ext>
            </a:extLst>
          </p:cNvPr>
          <p:cNvSpPr/>
          <p:nvPr/>
        </p:nvSpPr>
        <p:spPr>
          <a:xfrm>
            <a:off x="10099315" y="1286682"/>
            <a:ext cx="1436716" cy="663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Observation model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AEEB28-BB22-46F2-83F6-3457B0D36018}"/>
              </a:ext>
            </a:extLst>
          </p:cNvPr>
          <p:cNvSpPr/>
          <p:nvPr/>
        </p:nvSpPr>
        <p:spPr>
          <a:xfrm>
            <a:off x="8998084" y="2145170"/>
            <a:ext cx="1576407" cy="693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Procedure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45AC3C-66B4-4FF2-A2EE-FEA2754AFE9E}"/>
              </a:ext>
            </a:extLst>
          </p:cNvPr>
          <p:cNvSpPr/>
          <p:nvPr/>
        </p:nvSpPr>
        <p:spPr>
          <a:xfrm>
            <a:off x="7924573" y="1286684"/>
            <a:ext cx="1807777" cy="663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model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2F44CF-539C-4F80-8964-782A1E7C8C4B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>
            <a:off x="10407265" y="744717"/>
            <a:ext cx="410408" cy="541965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DCBBBAF-D67D-4E71-A748-5AD7BAC7BF55}"/>
              </a:ext>
            </a:extLst>
          </p:cNvPr>
          <p:cNvCxnSpPr>
            <a:cxnSpLocks/>
            <a:stCxn id="71" idx="2"/>
            <a:endCxn id="72" idx="3"/>
          </p:cNvCxnSpPr>
          <p:nvPr/>
        </p:nvCxnSpPr>
        <p:spPr>
          <a:xfrm rot="5400000">
            <a:off x="10425099" y="2099264"/>
            <a:ext cx="541966" cy="243182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98068F4-4C0E-4C7C-A8AB-364B891AE59F}"/>
              </a:ext>
            </a:extLst>
          </p:cNvPr>
          <p:cNvCxnSpPr>
            <a:cxnSpLocks/>
            <a:stCxn id="72" idx="1"/>
            <a:endCxn id="73" idx="2"/>
          </p:cNvCxnSpPr>
          <p:nvPr/>
        </p:nvCxnSpPr>
        <p:spPr>
          <a:xfrm rot="10800000">
            <a:off x="8828462" y="1949874"/>
            <a:ext cx="169622" cy="541964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44848F-2335-429E-A306-4997490A27D9}"/>
              </a:ext>
            </a:extLst>
          </p:cNvPr>
          <p:cNvCxnSpPr>
            <a:cxnSpLocks/>
            <a:stCxn id="73" idx="0"/>
            <a:endCxn id="69" idx="1"/>
          </p:cNvCxnSpPr>
          <p:nvPr/>
        </p:nvCxnSpPr>
        <p:spPr>
          <a:xfrm rot="5400000" flipH="1" flipV="1">
            <a:off x="8726542" y="846638"/>
            <a:ext cx="541967" cy="338127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9D38DD-091B-43FB-BC97-1B4866020CC6}"/>
              </a:ext>
            </a:extLst>
          </p:cNvPr>
          <p:cNvCxnSpPr>
            <a:cxnSpLocks/>
          </p:cNvCxnSpPr>
          <p:nvPr/>
        </p:nvCxnSpPr>
        <p:spPr>
          <a:xfrm flipH="1">
            <a:off x="7922524" y="2518514"/>
            <a:ext cx="452364" cy="116809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475E04A9-8571-4D65-A147-2236928F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77" y="4127723"/>
            <a:ext cx="962086" cy="667801"/>
          </a:xfrm>
          <a:prstGeom prst="rect">
            <a:avLst/>
          </a:prstGeom>
          <a:ln w="38100">
            <a:noFill/>
            <a:prstDash val="dash"/>
          </a:ln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2209CE-1B2B-4B60-879A-824B780EC7F3}"/>
              </a:ext>
            </a:extLst>
          </p:cNvPr>
          <p:cNvCxnSpPr>
            <a:cxnSpLocks/>
          </p:cNvCxnSpPr>
          <p:nvPr/>
        </p:nvCxnSpPr>
        <p:spPr>
          <a:xfrm flipH="1">
            <a:off x="7956599" y="3219126"/>
            <a:ext cx="1521695" cy="10280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A1657EC-862C-4095-A2B4-8BAF9F7879C3}"/>
              </a:ext>
            </a:extLst>
          </p:cNvPr>
          <p:cNvSpPr txBox="1"/>
          <p:nvPr/>
        </p:nvSpPr>
        <p:spPr>
          <a:xfrm>
            <a:off x="7257247" y="412192"/>
            <a:ext cx="167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Closed-loop simulation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CEF6F7C4-DEA0-4254-95F2-2084461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55" y="-12535"/>
            <a:ext cx="3507998" cy="757252"/>
          </a:xfrm>
        </p:spPr>
        <p:txBody>
          <a:bodyPr>
            <a:normAutofit/>
          </a:bodyPr>
          <a:lstStyle/>
          <a:p>
            <a:r>
              <a:rPr lang="en-CA" sz="3200" dirty="0"/>
              <a:t>MSE process 3</a:t>
            </a:r>
            <a:endParaRPr lang="en-US" sz="3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886DB9-E28A-44A1-A87A-4FF7AB1D4937}"/>
              </a:ext>
            </a:extLst>
          </p:cNvPr>
          <p:cNvCxnSpPr>
            <a:cxnSpLocks/>
          </p:cNvCxnSpPr>
          <p:nvPr/>
        </p:nvCxnSpPr>
        <p:spPr>
          <a:xfrm>
            <a:off x="1855771" y="1178738"/>
            <a:ext cx="513941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D1EC17-3A79-47F2-AE6C-4E9E3305B0D6}"/>
              </a:ext>
            </a:extLst>
          </p:cNvPr>
          <p:cNvCxnSpPr>
            <a:cxnSpLocks/>
          </p:cNvCxnSpPr>
          <p:nvPr/>
        </p:nvCxnSpPr>
        <p:spPr>
          <a:xfrm>
            <a:off x="1855771" y="2058926"/>
            <a:ext cx="136929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A6287E-9C55-44B7-80A4-805902AEA501}"/>
              </a:ext>
            </a:extLst>
          </p:cNvPr>
          <p:cNvSpPr txBox="1"/>
          <p:nvPr/>
        </p:nvSpPr>
        <p:spPr>
          <a:xfrm>
            <a:off x="377956" y="6288833"/>
            <a:ext cx="110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Phase 1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2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3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4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3B5CC0-1FEF-EF91-86BF-792D9DAA1135}"/>
              </a:ext>
            </a:extLst>
          </p:cNvPr>
          <p:cNvSpPr/>
          <p:nvPr/>
        </p:nvSpPr>
        <p:spPr>
          <a:xfrm>
            <a:off x="2368390" y="2563026"/>
            <a:ext cx="1713348" cy="1445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014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66E51-ACBB-4F62-8EB0-AC67478F59AB}"/>
              </a:ext>
            </a:extLst>
          </p:cNvPr>
          <p:cNvSpPr/>
          <p:nvPr/>
        </p:nvSpPr>
        <p:spPr>
          <a:xfrm>
            <a:off x="377957" y="2572190"/>
            <a:ext cx="1477815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0CE4D0-F5F0-4931-9660-3156063EDA3B}"/>
              </a:ext>
            </a:extLst>
          </p:cNvPr>
          <p:cNvSpPr/>
          <p:nvPr/>
        </p:nvSpPr>
        <p:spPr>
          <a:xfrm>
            <a:off x="4594356" y="2827128"/>
            <a:ext cx="1642937" cy="20597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selection / weighting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E9C92-D802-497D-9253-D6C69EE9D32E}"/>
              </a:ext>
            </a:extLst>
          </p:cNvPr>
          <p:cNvSpPr/>
          <p:nvPr/>
        </p:nvSpPr>
        <p:spPr>
          <a:xfrm>
            <a:off x="377956" y="813120"/>
            <a:ext cx="1477815" cy="772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metrics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4374D-7C18-4E78-ACDE-E6FFE038D1F3}"/>
              </a:ext>
            </a:extLst>
          </p:cNvPr>
          <p:cNvSpPr/>
          <p:nvPr/>
        </p:nvSpPr>
        <p:spPr>
          <a:xfrm>
            <a:off x="377956" y="3441809"/>
            <a:ext cx="1477815" cy="776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uncertainties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55B468-A3E9-44CA-8856-EC5619F115BC}"/>
              </a:ext>
            </a:extLst>
          </p:cNvPr>
          <p:cNvSpPr/>
          <p:nvPr/>
        </p:nvSpPr>
        <p:spPr>
          <a:xfrm>
            <a:off x="377956" y="1900858"/>
            <a:ext cx="1477811" cy="3694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 structure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1F61F-2432-4882-AB6A-2E68CD39CC8E}"/>
              </a:ext>
            </a:extLst>
          </p:cNvPr>
          <p:cNvSpPr/>
          <p:nvPr/>
        </p:nvSpPr>
        <p:spPr>
          <a:xfrm>
            <a:off x="4594356" y="5130644"/>
            <a:ext cx="1642937" cy="68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Candidate MPs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35E648-A24F-4F09-9EC3-ED76ECD6DE2A}"/>
              </a:ext>
            </a:extLst>
          </p:cNvPr>
          <p:cNvSpPr/>
          <p:nvPr/>
        </p:nvSpPr>
        <p:spPr>
          <a:xfrm>
            <a:off x="6749911" y="2827129"/>
            <a:ext cx="1125621" cy="20597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/ MP 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8D1E2E-04AB-48C6-ADCA-57E134072C32}"/>
              </a:ext>
            </a:extLst>
          </p:cNvPr>
          <p:cNvSpPr/>
          <p:nvPr/>
        </p:nvSpPr>
        <p:spPr>
          <a:xfrm>
            <a:off x="8333408" y="4163074"/>
            <a:ext cx="1039087" cy="983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 Adopted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02C69E-29E6-4575-A1B8-32EC0A9C9E82}"/>
              </a:ext>
            </a:extLst>
          </p:cNvPr>
          <p:cNvCxnSpPr>
            <a:cxnSpLocks/>
          </p:cNvCxnSpPr>
          <p:nvPr/>
        </p:nvCxnSpPr>
        <p:spPr>
          <a:xfrm flipV="1">
            <a:off x="977675" y="5149172"/>
            <a:ext cx="0" cy="925028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A09961-6860-4F85-85DE-DCE01858AC8D}"/>
              </a:ext>
            </a:extLst>
          </p:cNvPr>
          <p:cNvCxnSpPr>
            <a:cxnSpLocks/>
          </p:cNvCxnSpPr>
          <p:nvPr/>
        </p:nvCxnSpPr>
        <p:spPr>
          <a:xfrm>
            <a:off x="977675" y="6074200"/>
            <a:ext cx="9653803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EB9426-4088-4D05-8C8F-5F2EE00A3E87}"/>
              </a:ext>
            </a:extLst>
          </p:cNvPr>
          <p:cNvCxnSpPr>
            <a:cxnSpLocks/>
          </p:cNvCxnSpPr>
          <p:nvPr/>
        </p:nvCxnSpPr>
        <p:spPr>
          <a:xfrm flipH="1">
            <a:off x="10631479" y="5644478"/>
            <a:ext cx="5780" cy="42972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7EE40D-6087-45FF-AA66-D471BD5DDD3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55772" y="2756917"/>
            <a:ext cx="512618" cy="529001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C9D769E-3163-4A08-8990-F4FD95536E3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5771" y="3285918"/>
            <a:ext cx="512619" cy="543892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00D4D0-BD42-4188-943D-B3BE2CC2515B}"/>
              </a:ext>
            </a:extLst>
          </p:cNvPr>
          <p:cNvCxnSpPr>
            <a:cxnSpLocks/>
          </p:cNvCxnSpPr>
          <p:nvPr/>
        </p:nvCxnSpPr>
        <p:spPr>
          <a:xfrm>
            <a:off x="3225063" y="2058926"/>
            <a:ext cx="1" cy="50410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5DD7F26-7ABE-408B-A944-E23642B2A87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81738" y="3285918"/>
            <a:ext cx="512618" cy="571064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F057CF-5230-48B6-AF7D-CD8C831AA437}"/>
              </a:ext>
            </a:extLst>
          </p:cNvPr>
          <p:cNvCxnSpPr>
            <a:cxnSpLocks/>
          </p:cNvCxnSpPr>
          <p:nvPr/>
        </p:nvCxnSpPr>
        <p:spPr>
          <a:xfrm>
            <a:off x="6995190" y="1178738"/>
            <a:ext cx="0" cy="1648389"/>
          </a:xfrm>
          <a:prstGeom prst="straightConnector1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619DFF-404E-4922-B8EB-BD86CFDEE71B}"/>
              </a:ext>
            </a:extLst>
          </p:cNvPr>
          <p:cNvCxnSpPr>
            <a:stCxn id="11" idx="3"/>
          </p:cNvCxnSpPr>
          <p:nvPr/>
        </p:nvCxnSpPr>
        <p:spPr>
          <a:xfrm flipV="1">
            <a:off x="6237293" y="5471381"/>
            <a:ext cx="155708" cy="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EFF9D9A-1310-4C78-BE68-C4D093D8BA25}"/>
              </a:ext>
            </a:extLst>
          </p:cNvPr>
          <p:cNvCxnSpPr>
            <a:cxnSpLocks/>
          </p:cNvCxnSpPr>
          <p:nvPr/>
        </p:nvCxnSpPr>
        <p:spPr>
          <a:xfrm>
            <a:off x="6402235" y="3856980"/>
            <a:ext cx="0" cy="1614401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45CB96-A9F4-4531-B41E-2DA337BB0B7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398927" y="3856981"/>
            <a:ext cx="350984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D5E8B0-CF5A-4959-8ADE-544014A32A65}"/>
              </a:ext>
            </a:extLst>
          </p:cNvPr>
          <p:cNvCxnSpPr>
            <a:cxnSpLocks/>
          </p:cNvCxnSpPr>
          <p:nvPr/>
        </p:nvCxnSpPr>
        <p:spPr>
          <a:xfrm>
            <a:off x="6219333" y="3686610"/>
            <a:ext cx="530578" cy="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FB0B92-3E0E-4680-A8A0-188333BB433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818507" y="4654836"/>
            <a:ext cx="514901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CE48B6-6149-474F-8506-D1C42CEC2416}"/>
              </a:ext>
            </a:extLst>
          </p:cNvPr>
          <p:cNvCxnSpPr>
            <a:cxnSpLocks/>
          </p:cNvCxnSpPr>
          <p:nvPr/>
        </p:nvCxnSpPr>
        <p:spPr>
          <a:xfrm>
            <a:off x="9338420" y="4674340"/>
            <a:ext cx="514901" cy="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A217D60-9726-4B29-9880-A70F8EB06DD6}"/>
              </a:ext>
            </a:extLst>
          </p:cNvPr>
          <p:cNvSpPr/>
          <p:nvPr/>
        </p:nvSpPr>
        <p:spPr>
          <a:xfrm>
            <a:off x="9166589" y="398049"/>
            <a:ext cx="1240676" cy="693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51D206F-090E-49B4-AF50-BBC57CBC4B44}"/>
              </a:ext>
            </a:extLst>
          </p:cNvPr>
          <p:cNvSpPr/>
          <p:nvPr/>
        </p:nvSpPr>
        <p:spPr>
          <a:xfrm>
            <a:off x="10099315" y="1286682"/>
            <a:ext cx="1436716" cy="663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Observation model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AEEB28-BB22-46F2-83F6-3457B0D36018}"/>
              </a:ext>
            </a:extLst>
          </p:cNvPr>
          <p:cNvSpPr/>
          <p:nvPr/>
        </p:nvSpPr>
        <p:spPr>
          <a:xfrm>
            <a:off x="8998084" y="2145170"/>
            <a:ext cx="1576407" cy="693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 Procedure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45AC3C-66B4-4FF2-A2EE-FEA2754AFE9E}"/>
              </a:ext>
            </a:extLst>
          </p:cNvPr>
          <p:cNvSpPr/>
          <p:nvPr/>
        </p:nvSpPr>
        <p:spPr>
          <a:xfrm>
            <a:off x="7924573" y="1286684"/>
            <a:ext cx="1807777" cy="66319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 model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72F44CF-539C-4F80-8964-782A1E7C8C4B}"/>
              </a:ext>
            </a:extLst>
          </p:cNvPr>
          <p:cNvCxnSpPr>
            <a:cxnSpLocks/>
            <a:stCxn id="69" idx="3"/>
            <a:endCxn id="71" idx="0"/>
          </p:cNvCxnSpPr>
          <p:nvPr/>
        </p:nvCxnSpPr>
        <p:spPr>
          <a:xfrm>
            <a:off x="10407265" y="744717"/>
            <a:ext cx="410408" cy="541965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0DCBBBAF-D67D-4E71-A748-5AD7BAC7BF55}"/>
              </a:ext>
            </a:extLst>
          </p:cNvPr>
          <p:cNvCxnSpPr>
            <a:cxnSpLocks/>
            <a:stCxn id="71" idx="2"/>
            <a:endCxn id="72" idx="3"/>
          </p:cNvCxnSpPr>
          <p:nvPr/>
        </p:nvCxnSpPr>
        <p:spPr>
          <a:xfrm rot="5400000">
            <a:off x="10425099" y="2099264"/>
            <a:ext cx="541966" cy="243182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98068F4-4C0E-4C7C-A8AB-364B891AE59F}"/>
              </a:ext>
            </a:extLst>
          </p:cNvPr>
          <p:cNvCxnSpPr>
            <a:cxnSpLocks/>
            <a:stCxn id="72" idx="1"/>
            <a:endCxn id="73" idx="2"/>
          </p:cNvCxnSpPr>
          <p:nvPr/>
        </p:nvCxnSpPr>
        <p:spPr>
          <a:xfrm rot="10800000">
            <a:off x="8828462" y="1949874"/>
            <a:ext cx="169622" cy="541964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144848F-2335-429E-A306-4997490A27D9}"/>
              </a:ext>
            </a:extLst>
          </p:cNvPr>
          <p:cNvCxnSpPr>
            <a:cxnSpLocks/>
            <a:stCxn id="73" idx="0"/>
            <a:endCxn id="69" idx="1"/>
          </p:cNvCxnSpPr>
          <p:nvPr/>
        </p:nvCxnSpPr>
        <p:spPr>
          <a:xfrm rot="5400000" flipH="1" flipV="1">
            <a:off x="8726542" y="846638"/>
            <a:ext cx="541967" cy="338127"/>
          </a:xfrm>
          <a:prstGeom prst="bentConnector2">
            <a:avLst/>
          </a:prstGeom>
          <a:ln w="4762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9D38DD-091B-43FB-BC97-1B4866020CC6}"/>
              </a:ext>
            </a:extLst>
          </p:cNvPr>
          <p:cNvCxnSpPr>
            <a:cxnSpLocks/>
          </p:cNvCxnSpPr>
          <p:nvPr/>
        </p:nvCxnSpPr>
        <p:spPr>
          <a:xfrm flipH="1">
            <a:off x="7922524" y="2518514"/>
            <a:ext cx="452364" cy="116809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475E04A9-8571-4D65-A147-2236928F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77" y="4127723"/>
            <a:ext cx="962086" cy="667801"/>
          </a:xfrm>
          <a:prstGeom prst="rect">
            <a:avLst/>
          </a:prstGeom>
          <a:ln w="38100">
            <a:noFill/>
            <a:prstDash val="dash"/>
          </a:ln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D2209CE-1B2B-4B60-879A-824B780EC7F3}"/>
              </a:ext>
            </a:extLst>
          </p:cNvPr>
          <p:cNvCxnSpPr>
            <a:cxnSpLocks/>
          </p:cNvCxnSpPr>
          <p:nvPr/>
        </p:nvCxnSpPr>
        <p:spPr>
          <a:xfrm flipH="1">
            <a:off x="7956599" y="3219126"/>
            <a:ext cx="1521695" cy="10280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A1657EC-862C-4095-A2B4-8BAF9F7879C3}"/>
              </a:ext>
            </a:extLst>
          </p:cNvPr>
          <p:cNvSpPr txBox="1"/>
          <p:nvPr/>
        </p:nvSpPr>
        <p:spPr>
          <a:xfrm>
            <a:off x="7257247" y="412192"/>
            <a:ext cx="167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Closed-loop simulation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886DB9-E28A-44A1-A87A-4FF7AB1D4937}"/>
              </a:ext>
            </a:extLst>
          </p:cNvPr>
          <p:cNvCxnSpPr>
            <a:cxnSpLocks/>
          </p:cNvCxnSpPr>
          <p:nvPr/>
        </p:nvCxnSpPr>
        <p:spPr>
          <a:xfrm>
            <a:off x="1855771" y="1178738"/>
            <a:ext cx="5139419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D1EC17-3A79-47F2-AE6C-4E9E3305B0D6}"/>
              </a:ext>
            </a:extLst>
          </p:cNvPr>
          <p:cNvCxnSpPr>
            <a:cxnSpLocks/>
          </p:cNvCxnSpPr>
          <p:nvPr/>
        </p:nvCxnSpPr>
        <p:spPr>
          <a:xfrm>
            <a:off x="1855771" y="2058926"/>
            <a:ext cx="136929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A6287E-9C55-44B7-80A4-805902AEA501}"/>
              </a:ext>
            </a:extLst>
          </p:cNvPr>
          <p:cNvSpPr txBox="1"/>
          <p:nvPr/>
        </p:nvSpPr>
        <p:spPr>
          <a:xfrm>
            <a:off x="377956" y="6288833"/>
            <a:ext cx="1102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Phase 1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2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3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4                             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F39EF7-065A-9212-FE49-540F8F8A1DF8}"/>
              </a:ext>
            </a:extLst>
          </p:cNvPr>
          <p:cNvSpPr/>
          <p:nvPr/>
        </p:nvSpPr>
        <p:spPr>
          <a:xfrm>
            <a:off x="2368390" y="2563026"/>
            <a:ext cx="1713348" cy="14457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Operating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6D011-B3C5-B811-27ED-D6A73995B869}"/>
              </a:ext>
            </a:extLst>
          </p:cNvPr>
          <p:cNvSpPr/>
          <p:nvPr/>
        </p:nvSpPr>
        <p:spPr>
          <a:xfrm>
            <a:off x="9853321" y="3692360"/>
            <a:ext cx="1567876" cy="19521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Exceptional Circumstances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A51160-2665-D4D8-FC2F-FC16A06B8443}"/>
              </a:ext>
            </a:extLst>
          </p:cNvPr>
          <p:cNvSpPr/>
          <p:nvPr/>
        </p:nvSpPr>
        <p:spPr>
          <a:xfrm>
            <a:off x="252663" y="1700463"/>
            <a:ext cx="2115726" cy="1648384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EA742-A882-1A5D-5BB4-EEC2A5C3EF60}"/>
              </a:ext>
            </a:extLst>
          </p:cNvPr>
          <p:cNvSpPr/>
          <p:nvPr/>
        </p:nvSpPr>
        <p:spPr>
          <a:xfrm>
            <a:off x="2368389" y="1752044"/>
            <a:ext cx="9300472" cy="324806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B98896-2D34-B757-3606-CB9DE3D61045}"/>
              </a:ext>
            </a:extLst>
          </p:cNvPr>
          <p:cNvSpPr/>
          <p:nvPr/>
        </p:nvSpPr>
        <p:spPr>
          <a:xfrm>
            <a:off x="1855767" y="274124"/>
            <a:ext cx="9958277" cy="1477919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CEF6F7C4-DEA0-4254-95F2-20844617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55" y="-12535"/>
            <a:ext cx="3507998" cy="757252"/>
          </a:xfrm>
        </p:spPr>
        <p:txBody>
          <a:bodyPr>
            <a:normAutofit/>
          </a:bodyPr>
          <a:lstStyle/>
          <a:p>
            <a:r>
              <a:rPr lang="en-CA" sz="3200" dirty="0"/>
              <a:t>Initial priorities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71946-C437-5E5D-6C81-95DDE9945568}"/>
              </a:ext>
            </a:extLst>
          </p:cNvPr>
          <p:cNvSpPr/>
          <p:nvPr/>
        </p:nvSpPr>
        <p:spPr>
          <a:xfrm>
            <a:off x="497306" y="5928004"/>
            <a:ext cx="11080397" cy="642497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03158C-899D-4F24-982E-D822AEF430B7}"/>
              </a:ext>
            </a:extLst>
          </p:cNvPr>
          <p:cNvSpPr/>
          <p:nvPr/>
        </p:nvSpPr>
        <p:spPr>
          <a:xfrm>
            <a:off x="6237292" y="4996111"/>
            <a:ext cx="5340411" cy="925028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6F43AC-E398-BAFE-934D-32D33CCEBE8D}"/>
              </a:ext>
            </a:extLst>
          </p:cNvPr>
          <p:cNvSpPr/>
          <p:nvPr/>
        </p:nvSpPr>
        <p:spPr>
          <a:xfrm>
            <a:off x="1816648" y="3345833"/>
            <a:ext cx="512623" cy="2298645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869D92-A580-AEE5-6B9B-6A17655C5310}"/>
              </a:ext>
            </a:extLst>
          </p:cNvPr>
          <p:cNvSpPr/>
          <p:nvPr/>
        </p:nvSpPr>
        <p:spPr>
          <a:xfrm>
            <a:off x="658635" y="5130644"/>
            <a:ext cx="512623" cy="793373"/>
          </a:xfrm>
          <a:prstGeom prst="rect">
            <a:avLst/>
          </a:prstGeom>
          <a:solidFill>
            <a:srgbClr val="FFFFFF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024E8-372D-6132-42FF-6FE59FA14266}"/>
              </a:ext>
            </a:extLst>
          </p:cNvPr>
          <p:cNvSpPr txBox="1"/>
          <p:nvPr/>
        </p:nvSpPr>
        <p:spPr>
          <a:xfrm>
            <a:off x="6346823" y="332895"/>
            <a:ext cx="5483671" cy="714041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629A4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629A40"/>
              </a:solidFill>
            </a:endParaRPr>
          </a:p>
          <a:p>
            <a:pPr marL="625475" indent="-357188"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629A40"/>
                </a:solidFill>
              </a:rPr>
              <a:t>What is good management performance in this context?</a:t>
            </a: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629A40"/>
              </a:solidFill>
            </a:endParaRP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629A40"/>
              </a:solidFill>
            </a:endParaRP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629A40"/>
              </a:solidFill>
            </a:endParaRP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sz="3000" b="1" dirty="0">
              <a:solidFill>
                <a:srgbClr val="629A40"/>
              </a:solidFill>
            </a:endParaRP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sz="2200" b="1" dirty="0">
              <a:solidFill>
                <a:srgbClr val="629A40"/>
              </a:solidFill>
            </a:endParaRPr>
          </a:p>
          <a:p>
            <a:pPr marL="625475" indent="-357188"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629A40"/>
                </a:solidFill>
              </a:rPr>
              <a:t>What current uncertainties in the system should management be robust to?</a:t>
            </a: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sz="2200" b="1" dirty="0"/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sz="2200" b="1" dirty="0"/>
          </a:p>
          <a:p>
            <a:pPr marL="625475" indent="-357188">
              <a:buFont typeface="Arial" panose="020B0604020202020204" pitchFamily="34" charset="0"/>
              <a:buChar char="•"/>
            </a:pPr>
            <a:r>
              <a:rPr lang="en-CA" sz="2200" b="1" dirty="0">
                <a:solidFill>
                  <a:srgbClr val="EF8943"/>
                </a:solidFill>
              </a:rPr>
              <a:t>What management levers are available and what data can be used in the future to make management recommendations?</a:t>
            </a: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b="1" dirty="0">
              <a:solidFill>
                <a:srgbClr val="EF8943"/>
              </a:solidFill>
            </a:endParaRP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b="1" dirty="0">
              <a:solidFill>
                <a:srgbClr val="EF8943"/>
              </a:solidFill>
            </a:endParaRPr>
          </a:p>
          <a:p>
            <a:pPr marL="625475" indent="-357188">
              <a:buFont typeface="Arial" panose="020B0604020202020204" pitchFamily="34" charset="0"/>
              <a:buChar char="•"/>
            </a:pPr>
            <a:endParaRPr lang="en-CA" b="1" dirty="0">
              <a:solidFill>
                <a:srgbClr val="EF89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4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E173-88FA-4241-AED9-D98369DF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142" y="2374404"/>
            <a:ext cx="7072563" cy="1760449"/>
          </a:xfrm>
        </p:spPr>
        <p:txBody>
          <a:bodyPr>
            <a:normAutofit/>
          </a:bodyPr>
          <a:lstStyle/>
          <a:p>
            <a:pPr algn="ctr"/>
            <a:r>
              <a:rPr lang="en-CA" sz="3800" dirty="0"/>
              <a:t>Questions about MSE process and priorities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9610748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13A-3A6F-E4C8-E686-3DD7AB9C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7" y="377157"/>
            <a:ext cx="10515600" cy="1325563"/>
          </a:xfrm>
        </p:spPr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F4D1-0A84-A3AD-3180-5C9E4092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5905" cy="4351338"/>
          </a:xfrm>
        </p:spPr>
        <p:txBody>
          <a:bodyPr/>
          <a:lstStyle/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What is MSE?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How does an MSE differ from a stock assessment?</a:t>
            </a:r>
          </a:p>
          <a:p>
            <a:pPr marL="514350" indent="-514350">
              <a:spcAft>
                <a:spcPts val="1800"/>
              </a:spcAft>
              <a:buAutoNum type="arabicPeriod"/>
            </a:pPr>
            <a:r>
              <a:rPr lang="en-CA" dirty="0"/>
              <a:t>What does an MSE process look like?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EF542-189A-E8A0-EAA6-76BB2AE9E2ED}"/>
              </a:ext>
            </a:extLst>
          </p:cNvPr>
          <p:cNvSpPr txBox="1"/>
          <p:nvPr/>
        </p:nvSpPr>
        <p:spPr>
          <a:xfrm>
            <a:off x="982579" y="4904874"/>
            <a:ext cx="967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Further questions / discussion?</a:t>
            </a:r>
          </a:p>
        </p:txBody>
      </p:sp>
    </p:spTree>
    <p:extLst>
      <p:ext uri="{BB962C8B-B14F-4D97-AF65-F5344CB8AC3E}">
        <p14:creationId xmlns:p14="http://schemas.microsoft.com/office/powerpoint/2010/main" val="29180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96480" y="3024014"/>
            <a:ext cx="3982720" cy="12128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Data</a:t>
            </a:r>
            <a:endParaRPr lang="en-CA" sz="2400" dirty="0"/>
          </a:p>
        </p:txBody>
      </p:sp>
      <p:sp>
        <p:nvSpPr>
          <p:cNvPr id="6" name="Rectangle 5"/>
          <p:cNvSpPr/>
          <p:nvPr/>
        </p:nvSpPr>
        <p:spPr>
          <a:xfrm>
            <a:off x="4154221" y="5475398"/>
            <a:ext cx="3758813" cy="9967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Population Assessment &amp; Management Rules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6994" y="3447667"/>
            <a:ext cx="1959026" cy="27380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Enforcement</a:t>
            </a:r>
            <a:endParaRPr lang="en-CA" sz="24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492680" y="1963065"/>
            <a:ext cx="1794074" cy="936966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913034" y="4335292"/>
            <a:ext cx="1373722" cy="1041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2581154" y="4216206"/>
            <a:ext cx="1469986" cy="12591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2743200" y="1963065"/>
            <a:ext cx="1794076" cy="1060948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8197" y="433953"/>
            <a:ext cx="261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7197" y="1210128"/>
            <a:ext cx="2545080" cy="15058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Fishery </a:t>
            </a:r>
          </a:p>
          <a:p>
            <a:pPr algn="ctr"/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181974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BDDB6-60E3-46CA-9663-10ED5806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208" y="1541591"/>
            <a:ext cx="10178994" cy="14992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600" dirty="0"/>
              <a:t>For most fisheries, management decision making could benefit from a more coherent strategy, and increased transparency and accountability.</a:t>
            </a:r>
          </a:p>
          <a:p>
            <a:pPr marL="0" indent="0">
              <a:buNone/>
            </a:pPr>
            <a:endParaRPr lang="en-CA" sz="3600" dirty="0"/>
          </a:p>
          <a:p>
            <a:pPr marL="0" indent="0">
              <a:buNone/>
            </a:pPr>
            <a:r>
              <a:rPr lang="en-CA" sz="3600" dirty="0"/>
              <a:t>But when you consider the options, there are good reasons why achieving this has been difficult…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476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BBCD-1491-44D4-AF57-5A51B9D1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47601"/>
            <a:ext cx="10515600" cy="1325563"/>
          </a:xfrm>
        </p:spPr>
        <p:txBody>
          <a:bodyPr/>
          <a:lstStyle/>
          <a:p>
            <a:r>
              <a:rPr lang="en-CA" dirty="0"/>
              <a:t>Test by experiment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C6F154-DA72-410F-A855-C800C12A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613" y="1483950"/>
            <a:ext cx="2809410" cy="1872940"/>
          </a:xfrm>
          <a:prstGeom prst="rect">
            <a:avLst/>
          </a:prstGeom>
          <a:ln w="44450"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32169E-1D95-4810-B89D-A9B878A83F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7491" y="3032228"/>
            <a:ext cx="2822725" cy="1872941"/>
          </a:xfrm>
          <a:prstGeom prst="rect">
            <a:avLst/>
          </a:prstGeom>
          <a:ln w="50800">
            <a:solidFill>
              <a:srgbClr val="41AEBD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88451A-E48E-4DE9-83BB-1A8DF1559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613" y="4661317"/>
            <a:ext cx="2809410" cy="1939830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CB0D48-2817-413C-BB97-1D3DDEB4C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65" y="3032228"/>
            <a:ext cx="2940080" cy="1956991"/>
          </a:xfrm>
          <a:prstGeom prst="rect">
            <a:avLst/>
          </a:prstGeom>
          <a:ln w="47625"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5CAE64-4766-45CC-BDB1-1BEB7359B41E}"/>
              </a:ext>
            </a:extLst>
          </p:cNvPr>
          <p:cNvCxnSpPr>
            <a:cxnSpLocks/>
          </p:cNvCxnSpPr>
          <p:nvPr/>
        </p:nvCxnSpPr>
        <p:spPr>
          <a:xfrm>
            <a:off x="7472360" y="1820339"/>
            <a:ext cx="1794074" cy="936966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5B11B5-FDD7-4D17-8F09-F35A3BA55181}"/>
              </a:ext>
            </a:extLst>
          </p:cNvPr>
          <p:cNvCxnSpPr>
            <a:cxnSpLocks/>
          </p:cNvCxnSpPr>
          <p:nvPr/>
        </p:nvCxnSpPr>
        <p:spPr>
          <a:xfrm flipH="1">
            <a:off x="7584508" y="5180092"/>
            <a:ext cx="1478212" cy="6819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A6A585-19E1-4D81-B66F-1DC704BA9371}"/>
              </a:ext>
            </a:extLst>
          </p:cNvPr>
          <p:cNvCxnSpPr>
            <a:cxnSpLocks/>
          </p:cNvCxnSpPr>
          <p:nvPr/>
        </p:nvCxnSpPr>
        <p:spPr>
          <a:xfrm flipH="1" flipV="1">
            <a:off x="2698160" y="5400468"/>
            <a:ext cx="1345969" cy="461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5BBDDD-E02A-47A9-9D54-EBB5DDB8D3EA}"/>
              </a:ext>
            </a:extLst>
          </p:cNvPr>
          <p:cNvCxnSpPr>
            <a:cxnSpLocks/>
          </p:cNvCxnSpPr>
          <p:nvPr/>
        </p:nvCxnSpPr>
        <p:spPr>
          <a:xfrm flipV="1">
            <a:off x="2362907" y="1848427"/>
            <a:ext cx="1527472" cy="836626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31270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26224</TotalTime>
  <Words>2716</Words>
  <Application>Microsoft Office PowerPoint</Application>
  <PresentationFormat>Widescreen</PresentationFormat>
  <Paragraphs>534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Calibri Light</vt:lpstr>
      <vt:lpstr>Corbel</vt:lpstr>
      <vt:lpstr>Depth</vt:lpstr>
      <vt:lpstr>Office Theme</vt:lpstr>
      <vt:lpstr>1_Office Theme</vt:lpstr>
      <vt:lpstr>2_Office Theme</vt:lpstr>
      <vt:lpstr>Introduction to Management Strategy Evaluation (MSE) </vt:lpstr>
      <vt:lpstr>Contents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by experiment</vt:lpstr>
      <vt:lpstr>Test by simulation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Test by simulation: the MSE approach</vt:lpstr>
      <vt:lpstr>A brief history of using models to test management ideas</vt:lpstr>
      <vt:lpstr>Today MSE is widely applied</vt:lpstr>
      <vt:lpstr>Questions about the concept of closed-loop simulation</vt:lpstr>
      <vt:lpstr>Contents</vt:lpstr>
      <vt:lpstr>1.2  The difference between stock assessment and MSE</vt:lpstr>
      <vt:lpstr>Stock assessment does not tell us much about expected management performance!</vt:lpstr>
      <vt:lpstr>MSE vs Stock Assessment</vt:lpstr>
      <vt:lpstr>There may be many plausible scenarios for the real system dynamics (stock assessment estimates are uncertain)</vt:lpstr>
      <vt:lpstr>MSE vs Stock Assessment: Objective</vt:lpstr>
      <vt:lpstr>MSE vs Stock Assessment: Emphasis</vt:lpstr>
      <vt:lpstr>MSE vs Stock Assessment: Expected performance of the management approach</vt:lpstr>
      <vt:lpstr>MSE vs Stock Assessment: Uncertainty</vt:lpstr>
      <vt:lpstr>MSE vs Stock Assessment: Communication of uncertainty</vt:lpstr>
      <vt:lpstr>MSE vs Stock Assessment: Generation of Advice</vt:lpstr>
      <vt:lpstr>MSE vs Stock Assessment: Robustness</vt:lpstr>
      <vt:lpstr>MSE vs Stock Assessment: Complexity of the process</vt:lpstr>
      <vt:lpstr>MSE vs Stock Assessment: Stakeholder Involvement</vt:lpstr>
      <vt:lpstr>MSE vs Stock Assessment: Transparency</vt:lpstr>
      <vt:lpstr>Questions about assessments vs MSE </vt:lpstr>
      <vt:lpstr>Contents</vt:lpstr>
      <vt:lpstr>MSE process 1</vt:lpstr>
      <vt:lpstr>MSE process 2</vt:lpstr>
      <vt:lpstr>MSE process 3</vt:lpstr>
      <vt:lpstr>MSE process 3</vt:lpstr>
      <vt:lpstr>MSE process 3</vt:lpstr>
      <vt:lpstr>MSE process 3</vt:lpstr>
      <vt:lpstr>MSE process 3</vt:lpstr>
      <vt:lpstr>MSE process 3</vt:lpstr>
      <vt:lpstr>Initial priorities</vt:lpstr>
      <vt:lpstr>Questions about MSE process and priorities</vt:lpstr>
      <vt:lpstr>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Carruthers, Tom</cp:lastModifiedBy>
  <cp:revision>242</cp:revision>
  <dcterms:created xsi:type="dcterms:W3CDTF">2015-09-22T16:41:35Z</dcterms:created>
  <dcterms:modified xsi:type="dcterms:W3CDTF">2022-10-12T19:30:50Z</dcterms:modified>
</cp:coreProperties>
</file>