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73" r:id="rId4"/>
    <p:sldId id="283" r:id="rId5"/>
    <p:sldId id="286" r:id="rId6"/>
    <p:sldId id="287" r:id="rId7"/>
    <p:sldId id="288" r:id="rId8"/>
    <p:sldId id="291" r:id="rId9"/>
    <p:sldId id="294" r:id="rId10"/>
    <p:sldId id="298" r:id="rId11"/>
    <p:sldId id="297" r:id="rId12"/>
    <p:sldId id="296" r:id="rId13"/>
    <p:sldId id="306" r:id="rId14"/>
    <p:sldId id="309" r:id="rId15"/>
    <p:sldId id="310" r:id="rId16"/>
    <p:sldId id="301" r:id="rId17"/>
    <p:sldId id="316" r:id="rId18"/>
    <p:sldId id="317" r:id="rId19"/>
    <p:sldId id="327" r:id="rId20"/>
    <p:sldId id="319" r:id="rId21"/>
    <p:sldId id="329" r:id="rId22"/>
    <p:sldId id="335" r:id="rId23"/>
    <p:sldId id="337" r:id="rId24"/>
    <p:sldId id="338" r:id="rId25"/>
    <p:sldId id="339" r:id="rId26"/>
    <p:sldId id="340" r:id="rId27"/>
    <p:sldId id="341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21" r:id="rId38"/>
    <p:sldId id="355" r:id="rId39"/>
    <p:sldId id="356" r:id="rId40"/>
    <p:sldId id="372" r:id="rId41"/>
    <p:sldId id="358" r:id="rId42"/>
    <p:sldId id="359" r:id="rId43"/>
    <p:sldId id="360" r:id="rId44"/>
    <p:sldId id="361" r:id="rId45"/>
    <p:sldId id="365" r:id="rId46"/>
    <p:sldId id="366" r:id="rId47"/>
    <p:sldId id="367" r:id="rId48"/>
    <p:sldId id="368" r:id="rId49"/>
    <p:sldId id="369" r:id="rId50"/>
    <p:sldId id="362" r:id="rId51"/>
    <p:sldId id="370" r:id="rId52"/>
    <p:sldId id="371" r:id="rId53"/>
    <p:sldId id="36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0727" autoAdjust="0"/>
  </p:normalViewPr>
  <p:slideViewPr>
    <p:cSldViewPr snapToGrid="0">
      <p:cViewPr varScale="1">
        <p:scale>
          <a:sx n="88" d="100"/>
          <a:sy n="88" d="100"/>
        </p:scale>
        <p:origin x="29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6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7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4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83DE-30C0-42CD-8D47-855F118A69E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drian@bluematterscience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openms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mse.com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lue-Matter/SAFMC-MSE" TargetMode="Externa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safmc-mse.netlify.app/" TargetMode="External"/><Relationship Id="rId3" Type="http://schemas.openxmlformats.org/officeDocument/2006/relationships/hyperlink" Target="https://openmse.com/" TargetMode="External"/><Relationship Id="rId7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lue-Matter/SAFMC-MSE" TargetMode="Externa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7374" y="1120337"/>
            <a:ext cx="7843428" cy="957091"/>
          </a:xfrm>
        </p:spPr>
        <p:txBody>
          <a:bodyPr>
            <a:normAutofit/>
          </a:bodyPr>
          <a:lstStyle/>
          <a:p>
            <a:r>
              <a:rPr lang="en-US" sz="4400" dirty="0"/>
              <a:t>An Overview of the MSE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909" y="2188293"/>
            <a:ext cx="9144000" cy="523106"/>
          </a:xfrm>
        </p:spPr>
        <p:txBody>
          <a:bodyPr/>
          <a:lstStyle/>
          <a:p>
            <a:r>
              <a:rPr lang="en-US" dirty="0"/>
              <a:t>A Demonstration using the Red Snapper and Gag Grouper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38" y="5350386"/>
            <a:ext cx="1624542" cy="918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9933" y="3162233"/>
            <a:ext cx="343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Adrian Hordyk</a:t>
            </a:r>
          </a:p>
          <a:p>
            <a:pPr algn="ctr"/>
            <a:r>
              <a:rPr lang="en-US" dirty="0">
                <a:hlinkClick r:id="rId3"/>
              </a:rPr>
              <a:t>adrian@bluematterscience.com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7133" y="4099333"/>
            <a:ext cx="49575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Snapper – Grouper Advisory Panel Meeting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19 October 2022</a:t>
            </a:r>
          </a:p>
        </p:txBody>
      </p:sp>
    </p:spTree>
    <p:extLst>
      <p:ext uri="{BB962C8B-B14F-4D97-AF65-F5344CB8AC3E}">
        <p14:creationId xmlns:p14="http://schemas.microsoft.com/office/powerpoint/2010/main" val="40054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12959" y="2716673"/>
            <a:ext cx="149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Multi-Species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Operating Models</a:t>
            </a:r>
            <a:endParaRPr lang="en-US" sz="28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95129" y="1163699"/>
            <a:ext cx="2099179" cy="1139898"/>
            <a:chOff x="4688263" y="2735150"/>
            <a:chExt cx="1977340" cy="1139898"/>
          </a:xfrm>
        </p:grpSpPr>
        <p:sp>
          <p:nvSpPr>
            <p:cNvPr id="6" name="Rounded Rectangle 5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01461" y="968083"/>
            <a:ext cx="7023362" cy="5547643"/>
            <a:chOff x="3176706" y="1053942"/>
            <a:chExt cx="7023362" cy="5547643"/>
          </a:xfrm>
        </p:grpSpPr>
        <p:sp>
          <p:nvSpPr>
            <p:cNvPr id="11" name="Rounded Rectangle 10"/>
            <p:cNvSpPr/>
            <p:nvPr/>
          </p:nvSpPr>
          <p:spPr>
            <a:xfrm>
              <a:off x="3176706" y="1053942"/>
              <a:ext cx="7023362" cy="554764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/>
                <a:t>Model 1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3730498" y="1756904"/>
              <a:ext cx="2734614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 Stock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Biology (growth, maturity, </a:t>
              </a:r>
              <a:r>
                <a:rPr lang="en-US" sz="1200" dirty="0" err="1"/>
                <a:t>etc</a:t>
              </a:r>
              <a:r>
                <a:rPr lang="en-US" sz="1200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Spatial distribution &amp; movement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etc</a:t>
              </a:r>
              <a:endParaRPr lang="en-US" sz="1200" dirty="0"/>
            </a:p>
            <a:p>
              <a:pPr marL="171450" indent="-171450">
                <a:buFontTx/>
                <a:buChar char="-"/>
              </a:pP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30498" y="2874135"/>
              <a:ext cx="2734614" cy="914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Selectivity pattern (gear type)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Fishing effort (seasonal, overall)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Spatial distribution &amp; targeting</a:t>
              </a:r>
              <a:endParaRPr lang="en-US" sz="1200" dirty="0"/>
            </a:p>
            <a:p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730498" y="3991367"/>
              <a:ext cx="2734614" cy="914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Selectivity pattern (gear type)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Fishing effort (seasonal, overall)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Spatial distribution &amp; targeting</a:t>
              </a:r>
              <a:endParaRPr lang="en-US" sz="1200" dirty="0"/>
            </a:p>
            <a:p>
              <a:endParaRPr lang="en-US" sz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30498" y="5108599"/>
              <a:ext cx="2734614" cy="914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Selectivity pattern (gear type)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Fishing effort (seasonal, overall)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Spatial distribution &amp; targeting</a:t>
              </a:r>
              <a:endParaRPr lang="en-US" sz="1200" dirty="0"/>
            </a:p>
            <a:p>
              <a:endParaRPr lang="en-US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96638" y="1756904"/>
              <a:ext cx="2734614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 Stock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Biology (growth, maturity, </a:t>
              </a:r>
              <a:r>
                <a:rPr lang="en-US" sz="1200" dirty="0" err="1"/>
                <a:t>etc</a:t>
              </a:r>
              <a:r>
                <a:rPr lang="en-US" sz="1200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Spatial distribution &amp; movement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etc</a:t>
              </a:r>
              <a:endParaRPr lang="en-US" sz="1200" dirty="0"/>
            </a:p>
            <a:p>
              <a:pPr marL="171450" indent="-171450">
                <a:buFontTx/>
                <a:buChar char="-"/>
              </a:pP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896638" y="2874135"/>
              <a:ext cx="2734614" cy="914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Selectivity pattern (gear type)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Fishing effort (seasonal, overall)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Spatial distribution &amp; targeting</a:t>
              </a:r>
              <a:endParaRPr lang="en-US" sz="1200" dirty="0"/>
            </a:p>
            <a:p>
              <a:endParaRPr lang="en-US" sz="1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896638" y="3991367"/>
              <a:ext cx="2734614" cy="914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Selectivity pattern (gear type)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Fishing effort (seasonal, overall)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Spatial distribution &amp; targeting</a:t>
              </a:r>
              <a:endParaRPr lang="en-US" sz="1200" dirty="0"/>
            </a:p>
            <a:p>
              <a:endParaRPr lang="en-US" sz="12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896638" y="5108599"/>
              <a:ext cx="2734614" cy="914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Selectivity pattern (gear type)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Fishing effort (seasonal, overall)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Spatial distribution &amp; targeting</a:t>
              </a:r>
              <a:endParaRPr lang="en-US" sz="1200" dirty="0"/>
            </a:p>
            <a:p>
              <a:endParaRPr lang="en-US" sz="12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1649" y="1163089"/>
              <a:ext cx="1112311" cy="61049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065" y="1096462"/>
              <a:ext cx="1113759" cy="74496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312959" y="3196734"/>
            <a:ext cx="367949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Interactions: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Spatial over-lap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Preferential targeting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How will management regulations for one stock affect the other?</a:t>
            </a:r>
          </a:p>
        </p:txBody>
      </p:sp>
    </p:spTree>
    <p:extLst>
      <p:ext uri="{BB962C8B-B14F-4D97-AF65-F5344CB8AC3E}">
        <p14:creationId xmlns:p14="http://schemas.microsoft.com/office/powerpoint/2010/main" val="289858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Operating Models</a:t>
            </a:r>
            <a:endParaRPr lang="en-US" sz="28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95129" y="1163699"/>
            <a:ext cx="2099179" cy="1139898"/>
            <a:chOff x="4688263" y="2735150"/>
            <a:chExt cx="1977340" cy="1139898"/>
          </a:xfrm>
        </p:grpSpPr>
        <p:sp>
          <p:nvSpPr>
            <p:cNvPr id="6" name="Rounded Rectangle 5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12958" y="2716673"/>
            <a:ext cx="4842883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Uncertainties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Stock characteristics: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Biological parameters?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Spatial distribution &amp; movement?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Abundance?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Discard mortality?</a:t>
            </a:r>
          </a:p>
          <a:p>
            <a:pPr lvl="1"/>
            <a:r>
              <a:rPr lang="en-US" sz="1400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Fleet characteristics: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Selectivity pattern?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Fishing effort?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Spatial distribution?</a:t>
            </a:r>
          </a:p>
          <a:p>
            <a:pPr lvl="1"/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97289" y="962835"/>
            <a:ext cx="3545983" cy="2782447"/>
            <a:chOff x="3500823" y="1587907"/>
            <a:chExt cx="3545983" cy="2782447"/>
          </a:xfrm>
        </p:grpSpPr>
        <p:sp>
          <p:nvSpPr>
            <p:cNvPr id="11" name="Rounded Rectangle 10"/>
            <p:cNvSpPr/>
            <p:nvPr/>
          </p:nvSpPr>
          <p:spPr>
            <a:xfrm>
              <a:off x="3500823" y="1587907"/>
              <a:ext cx="3545983" cy="278244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/>
                <a:t>Model 1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3717618" y="2439013"/>
              <a:ext cx="1309435" cy="36381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 Stock 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17619" y="2865532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1 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267" y="2039137"/>
              <a:ext cx="634074" cy="34801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017" y="1985946"/>
              <a:ext cx="651685" cy="435895"/>
            </a:xfrm>
            <a:prstGeom prst="rect">
              <a:avLst/>
            </a:prstGeom>
          </p:spPr>
        </p:pic>
        <p:sp>
          <p:nvSpPr>
            <p:cNvPr id="22" name="Rounded Rectangle 21"/>
            <p:cNvSpPr/>
            <p:nvPr/>
          </p:nvSpPr>
          <p:spPr>
            <a:xfrm>
              <a:off x="3717619" y="3292050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2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717618" y="3727172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…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273815" y="2439013"/>
              <a:ext cx="1309435" cy="36381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 Stock 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273816" y="2874136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1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273816" y="3300654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2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273815" y="3727172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…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163459" y="962836"/>
            <a:ext cx="3545983" cy="2782447"/>
            <a:chOff x="3500823" y="1587907"/>
            <a:chExt cx="3545983" cy="2782447"/>
          </a:xfrm>
        </p:grpSpPr>
        <p:sp>
          <p:nvSpPr>
            <p:cNvPr id="32" name="Rounded Rectangle 31"/>
            <p:cNvSpPr/>
            <p:nvPr/>
          </p:nvSpPr>
          <p:spPr>
            <a:xfrm>
              <a:off x="3500823" y="1587907"/>
              <a:ext cx="3545983" cy="278244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/>
                <a:t>Model 2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717618" y="2439013"/>
              <a:ext cx="1309435" cy="36381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 Stock 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717619" y="2865532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1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267" y="2039137"/>
              <a:ext cx="634074" cy="34801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017" y="1985946"/>
              <a:ext cx="651685" cy="435895"/>
            </a:xfrm>
            <a:prstGeom prst="rect">
              <a:avLst/>
            </a:prstGeom>
          </p:spPr>
        </p:pic>
        <p:sp>
          <p:nvSpPr>
            <p:cNvPr id="37" name="Rounded Rectangle 36"/>
            <p:cNvSpPr/>
            <p:nvPr/>
          </p:nvSpPr>
          <p:spPr>
            <a:xfrm>
              <a:off x="3717619" y="3292050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717618" y="3727172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…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273815" y="2439013"/>
              <a:ext cx="1309435" cy="36381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 Stock 2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273816" y="2874136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1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73816" y="3300654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2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73815" y="3727172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…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97289" y="3890505"/>
            <a:ext cx="3545983" cy="2782447"/>
            <a:chOff x="3500823" y="1587907"/>
            <a:chExt cx="3545983" cy="2782447"/>
          </a:xfrm>
        </p:grpSpPr>
        <p:sp>
          <p:nvSpPr>
            <p:cNvPr id="45" name="Rounded Rectangle 44"/>
            <p:cNvSpPr/>
            <p:nvPr/>
          </p:nvSpPr>
          <p:spPr>
            <a:xfrm>
              <a:off x="3500823" y="1587907"/>
              <a:ext cx="3545983" cy="278244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/>
                <a:t>Model 3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717618" y="2439013"/>
              <a:ext cx="1309435" cy="36381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 Stock 1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717619" y="2865532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1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267" y="2039137"/>
              <a:ext cx="634074" cy="348012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017" y="1985946"/>
              <a:ext cx="651685" cy="435895"/>
            </a:xfrm>
            <a:prstGeom prst="rect">
              <a:avLst/>
            </a:prstGeom>
          </p:spPr>
        </p:pic>
        <p:sp>
          <p:nvSpPr>
            <p:cNvPr id="50" name="Rounded Rectangle 49"/>
            <p:cNvSpPr/>
            <p:nvPr/>
          </p:nvSpPr>
          <p:spPr>
            <a:xfrm>
              <a:off x="3717619" y="3292050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2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717618" y="3727172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…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273815" y="2439013"/>
              <a:ext cx="1309435" cy="36381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 Stock 2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273816" y="2874136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1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273816" y="3300654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2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273815" y="3727172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…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163459" y="3886830"/>
            <a:ext cx="3545983" cy="2782447"/>
            <a:chOff x="3500823" y="1587907"/>
            <a:chExt cx="3545983" cy="2782447"/>
          </a:xfrm>
        </p:grpSpPr>
        <p:sp>
          <p:nvSpPr>
            <p:cNvPr id="57" name="Rounded Rectangle 56"/>
            <p:cNvSpPr/>
            <p:nvPr/>
          </p:nvSpPr>
          <p:spPr>
            <a:xfrm>
              <a:off x="3500823" y="1587907"/>
              <a:ext cx="3545983" cy="278244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/>
                <a:t>Model …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717618" y="2439013"/>
              <a:ext cx="1309435" cy="36381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 Stock 1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717619" y="2865532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1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267" y="2039137"/>
              <a:ext cx="634074" cy="348012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017" y="1985946"/>
              <a:ext cx="651685" cy="435895"/>
            </a:xfrm>
            <a:prstGeom prst="rect">
              <a:avLst/>
            </a:prstGeom>
          </p:spPr>
        </p:pic>
        <p:sp>
          <p:nvSpPr>
            <p:cNvPr id="62" name="Rounded Rectangle 61"/>
            <p:cNvSpPr/>
            <p:nvPr/>
          </p:nvSpPr>
          <p:spPr>
            <a:xfrm>
              <a:off x="3717619" y="3292050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2</a:t>
              </a: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717618" y="3727172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…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273815" y="2439013"/>
              <a:ext cx="1309435" cy="36381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 Stock 2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273816" y="2874136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1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273816" y="3300654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2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273815" y="3727172"/>
              <a:ext cx="1309435" cy="3638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…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465802" y="1034499"/>
            <a:ext cx="15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Abundance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476028" y="3975320"/>
            <a:ext cx="196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Spatial distribution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751578" y="4007525"/>
            <a:ext cx="43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084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Operating Models</a:t>
            </a:r>
            <a:endParaRPr lang="en-US" sz="28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2796094" y="2216616"/>
            <a:ext cx="3075866" cy="2362627"/>
            <a:chOff x="3717618" y="1728361"/>
            <a:chExt cx="3075866" cy="2362627"/>
          </a:xfrm>
        </p:grpSpPr>
        <p:sp>
          <p:nvSpPr>
            <p:cNvPr id="16" name="Rounded Rectangle 15"/>
            <p:cNvSpPr/>
            <p:nvPr/>
          </p:nvSpPr>
          <p:spPr>
            <a:xfrm>
              <a:off x="3717618" y="2439013"/>
              <a:ext cx="3045815" cy="36381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 Stock 1: Red Snapper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17619" y="2865532"/>
              <a:ext cx="3075865" cy="3638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1: Commercial </a:t>
              </a:r>
              <a:r>
                <a:rPr lang="en-US" sz="1400" dirty="0" err="1"/>
                <a:t>handline</a:t>
              </a:r>
              <a:endParaRPr lang="en-US" sz="14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9133" y="1728361"/>
              <a:ext cx="1020405" cy="56005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Rounded Rectangle 19"/>
            <p:cNvSpPr/>
            <p:nvPr/>
          </p:nvSpPr>
          <p:spPr>
            <a:xfrm>
              <a:off x="3717618" y="3292050"/>
              <a:ext cx="3075865" cy="3638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2: Recreational </a:t>
              </a:r>
              <a:r>
                <a:rPr lang="en-US" sz="1400" dirty="0" err="1"/>
                <a:t>headboats</a:t>
              </a:r>
              <a:endParaRPr lang="en-US" sz="14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17618" y="3727172"/>
              <a:ext cx="3075865" cy="3638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3: General recreational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3865" y="966881"/>
            <a:ext cx="484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Building the Operating Models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47" y="2118026"/>
            <a:ext cx="2026694" cy="2510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Rounded Rectangle 26"/>
          <p:cNvSpPr/>
          <p:nvPr/>
        </p:nvSpPr>
        <p:spPr>
          <a:xfrm>
            <a:off x="452047" y="1519097"/>
            <a:ext cx="1213619" cy="386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275" y="2087684"/>
            <a:ext cx="1799620" cy="2506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Group 4"/>
          <p:cNvGrpSpPr/>
          <p:nvPr/>
        </p:nvGrpSpPr>
        <p:grpSpPr>
          <a:xfrm>
            <a:off x="8700248" y="2109390"/>
            <a:ext cx="3075866" cy="2852609"/>
            <a:chOff x="8700248" y="1771471"/>
            <a:chExt cx="3075866" cy="2852609"/>
          </a:xfrm>
        </p:grpSpPr>
        <p:grpSp>
          <p:nvGrpSpPr>
            <p:cNvPr id="35" name="Group 34"/>
            <p:cNvGrpSpPr/>
            <p:nvPr/>
          </p:nvGrpSpPr>
          <p:grpSpPr>
            <a:xfrm>
              <a:off x="8700248" y="2536983"/>
              <a:ext cx="3075866" cy="1651975"/>
              <a:chOff x="3717618" y="2439013"/>
              <a:chExt cx="3075866" cy="165197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3717618" y="2439013"/>
                <a:ext cx="3045815" cy="36381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400" dirty="0"/>
                  <a:t>Fish Stock 2: Gag Grouper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717619" y="2865532"/>
                <a:ext cx="3075865" cy="36381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400" dirty="0"/>
                  <a:t>Fishing Fleet 1: Commercial </a:t>
                </a:r>
                <a:r>
                  <a:rPr lang="en-US" sz="1400" dirty="0" err="1"/>
                  <a:t>handline</a:t>
                </a:r>
                <a:endParaRPr lang="en-US" sz="14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717618" y="3292050"/>
                <a:ext cx="3075865" cy="36381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400" dirty="0"/>
                  <a:t>Fishing Fleet 2: Commercial diving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717618" y="3727172"/>
                <a:ext cx="3075865" cy="36381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400" dirty="0"/>
                  <a:t>Fishing Fleet 3: Recreational </a:t>
                </a:r>
                <a:r>
                  <a:rPr lang="en-US" sz="1400" dirty="0" err="1"/>
                  <a:t>headboats</a:t>
                </a:r>
                <a:endParaRPr lang="en-US" sz="1400" dirty="0"/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0248" y="1771471"/>
              <a:ext cx="1036233" cy="693109"/>
            </a:xfrm>
            <a:prstGeom prst="rect">
              <a:avLst/>
            </a:prstGeom>
          </p:spPr>
        </p:pic>
        <p:sp>
          <p:nvSpPr>
            <p:cNvPr id="42" name="Rounded Rectangle 41"/>
            <p:cNvSpPr/>
            <p:nvPr/>
          </p:nvSpPr>
          <p:spPr>
            <a:xfrm>
              <a:off x="8700248" y="4260264"/>
              <a:ext cx="3075865" cy="3638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4: General recreational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358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Operating Models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3865" y="966881"/>
            <a:ext cx="484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Building the Operating Models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30933" y="3872611"/>
            <a:ext cx="2153909" cy="942163"/>
            <a:chOff x="3500823" y="1587908"/>
            <a:chExt cx="2220046" cy="1082672"/>
          </a:xfrm>
        </p:grpSpPr>
        <p:sp>
          <p:nvSpPr>
            <p:cNvPr id="23" name="Rounded Rectangle 22"/>
            <p:cNvSpPr/>
            <p:nvPr/>
          </p:nvSpPr>
          <p:spPr>
            <a:xfrm>
              <a:off x="3500823" y="1587908"/>
              <a:ext cx="2220046" cy="10826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/>
                <a:t>Model 1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788" y="2080343"/>
              <a:ext cx="887710" cy="48722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119" y="2009164"/>
              <a:ext cx="912367" cy="610257"/>
            </a:xfrm>
            <a:prstGeom prst="rect">
              <a:avLst/>
            </a:prstGeom>
          </p:spPr>
        </p:pic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78" y="1438896"/>
            <a:ext cx="1465980" cy="1815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352" y="1440833"/>
            <a:ext cx="1297523" cy="1806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Elbow Connector 6"/>
          <p:cNvCxnSpPr>
            <a:stCxn id="43" idx="2"/>
            <a:endCxn id="23" idx="0"/>
          </p:cNvCxnSpPr>
          <p:nvPr/>
        </p:nvCxnSpPr>
        <p:spPr>
          <a:xfrm rot="16200000" flipH="1">
            <a:off x="1364643" y="2929366"/>
            <a:ext cx="617770" cy="1268720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4" idx="2"/>
            <a:endCxn id="23" idx="0"/>
          </p:cNvCxnSpPr>
          <p:nvPr/>
        </p:nvCxnSpPr>
        <p:spPr>
          <a:xfrm rot="5400000">
            <a:off x="2563043" y="2992539"/>
            <a:ext cx="624917" cy="1135226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17" y="966881"/>
            <a:ext cx="4269289" cy="2668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17" y="3889431"/>
            <a:ext cx="5686127" cy="2843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359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Operating Models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3865" y="966881"/>
            <a:ext cx="484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Building the Operating Models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30933" y="3872611"/>
            <a:ext cx="2153909" cy="942163"/>
            <a:chOff x="3500823" y="1587908"/>
            <a:chExt cx="2220046" cy="1082672"/>
          </a:xfrm>
        </p:grpSpPr>
        <p:sp>
          <p:nvSpPr>
            <p:cNvPr id="23" name="Rounded Rectangle 22"/>
            <p:cNvSpPr/>
            <p:nvPr/>
          </p:nvSpPr>
          <p:spPr>
            <a:xfrm>
              <a:off x="3500823" y="1587908"/>
              <a:ext cx="2220046" cy="10826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/>
                <a:t>Model 2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788" y="2080343"/>
              <a:ext cx="887710" cy="48722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119" y="2009164"/>
              <a:ext cx="912367" cy="610257"/>
            </a:xfrm>
            <a:prstGeom prst="rect">
              <a:avLst/>
            </a:prstGeom>
          </p:spPr>
        </p:pic>
      </p:grpSp>
      <p:cxnSp>
        <p:nvCxnSpPr>
          <p:cNvPr id="7" name="Elbow Connector 6"/>
          <p:cNvCxnSpPr>
            <a:stCxn id="43" idx="2"/>
            <a:endCxn id="23" idx="0"/>
          </p:cNvCxnSpPr>
          <p:nvPr/>
        </p:nvCxnSpPr>
        <p:spPr>
          <a:xfrm rot="16200000" flipH="1">
            <a:off x="1364643" y="2929366"/>
            <a:ext cx="617770" cy="1268720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4" idx="2"/>
            <a:endCxn id="23" idx="0"/>
          </p:cNvCxnSpPr>
          <p:nvPr/>
        </p:nvCxnSpPr>
        <p:spPr>
          <a:xfrm rot="5400000">
            <a:off x="2563043" y="2992539"/>
            <a:ext cx="624917" cy="1135226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17" y="966881"/>
            <a:ext cx="4269289" cy="2668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17" y="3889431"/>
            <a:ext cx="5686127" cy="2843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3" y="1764739"/>
            <a:ext cx="945789" cy="1228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20" y="1764739"/>
            <a:ext cx="945789" cy="12285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52" y="1549622"/>
            <a:ext cx="1064654" cy="13829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79" y="4397999"/>
            <a:ext cx="1064654" cy="13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2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4091230" y="2679122"/>
            <a:ext cx="5434148" cy="3404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Operating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Operating Models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3865" y="966881"/>
            <a:ext cx="484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Building the Operating Models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501471" y="3332015"/>
            <a:ext cx="2153909" cy="942163"/>
            <a:chOff x="3500823" y="1587908"/>
            <a:chExt cx="2220046" cy="1082672"/>
          </a:xfrm>
        </p:grpSpPr>
        <p:sp>
          <p:nvSpPr>
            <p:cNvPr id="23" name="Rounded Rectangle 22"/>
            <p:cNvSpPr/>
            <p:nvPr/>
          </p:nvSpPr>
          <p:spPr>
            <a:xfrm>
              <a:off x="3500823" y="1587908"/>
              <a:ext cx="2220046" cy="10826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/>
                <a:t>Model 1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788" y="2080343"/>
              <a:ext cx="887710" cy="48722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119" y="2009164"/>
              <a:ext cx="912367" cy="61025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911967" y="3332015"/>
            <a:ext cx="2153909" cy="942163"/>
            <a:chOff x="3500823" y="1587908"/>
            <a:chExt cx="2220046" cy="1082672"/>
          </a:xfrm>
        </p:grpSpPr>
        <p:sp>
          <p:nvSpPr>
            <p:cNvPr id="19" name="Rounded Rectangle 18"/>
            <p:cNvSpPr/>
            <p:nvPr/>
          </p:nvSpPr>
          <p:spPr>
            <a:xfrm>
              <a:off x="3500823" y="1587908"/>
              <a:ext cx="2220046" cy="10826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/>
                <a:t>Model 2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788" y="2080343"/>
              <a:ext cx="887710" cy="48722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119" y="2009164"/>
              <a:ext cx="912367" cy="610257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4501471" y="4594824"/>
            <a:ext cx="2153909" cy="942163"/>
            <a:chOff x="3500823" y="1587908"/>
            <a:chExt cx="2220046" cy="1082672"/>
          </a:xfrm>
        </p:grpSpPr>
        <p:sp>
          <p:nvSpPr>
            <p:cNvPr id="27" name="Rounded Rectangle 26"/>
            <p:cNvSpPr/>
            <p:nvPr/>
          </p:nvSpPr>
          <p:spPr>
            <a:xfrm>
              <a:off x="3500823" y="1587908"/>
              <a:ext cx="2220046" cy="10826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/>
                <a:t>Model 3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788" y="2080343"/>
              <a:ext cx="887710" cy="48722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119" y="2009164"/>
              <a:ext cx="912367" cy="610257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6911967" y="4594824"/>
            <a:ext cx="2153909" cy="942163"/>
            <a:chOff x="3500823" y="1587908"/>
            <a:chExt cx="2220046" cy="1082672"/>
          </a:xfrm>
        </p:grpSpPr>
        <p:sp>
          <p:nvSpPr>
            <p:cNvPr id="33" name="Rounded Rectangle 32"/>
            <p:cNvSpPr/>
            <p:nvPr/>
          </p:nvSpPr>
          <p:spPr>
            <a:xfrm>
              <a:off x="3500823" y="1587908"/>
              <a:ext cx="2220046" cy="10826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/>
                <a:t>Model …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788" y="2080343"/>
              <a:ext cx="887710" cy="48722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119" y="2009164"/>
              <a:ext cx="912367" cy="610257"/>
            </a:xfrm>
            <a:prstGeom prst="rect">
              <a:avLst/>
            </a:prstGeom>
          </p:spPr>
        </p:pic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56" y="1438186"/>
            <a:ext cx="1691601" cy="10806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4773" y="2695100"/>
            <a:ext cx="33898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Questions: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Which stocks to include?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What information is available?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What are the interactions between stocks?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What are the key uncertainties?</a:t>
            </a:r>
          </a:p>
        </p:txBody>
      </p:sp>
    </p:spTree>
    <p:extLst>
      <p:ext uri="{BB962C8B-B14F-4D97-AF65-F5344CB8AC3E}">
        <p14:creationId xmlns:p14="http://schemas.microsoft.com/office/powerpoint/2010/main" val="182369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Management Procedures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5520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31" name="Rounded Rectangle 3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31" idx="0"/>
          </p:cNvCxnSpPr>
          <p:nvPr/>
        </p:nvCxnSpPr>
        <p:spPr>
          <a:xfrm>
            <a:off x="1485894" y="2190969"/>
            <a:ext cx="0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385426" y="1545232"/>
            <a:ext cx="4749926" cy="4087559"/>
            <a:chOff x="5222616" y="1318158"/>
            <a:chExt cx="4749926" cy="4087559"/>
          </a:xfrm>
        </p:grpSpPr>
        <p:sp>
          <p:nvSpPr>
            <p:cNvPr id="60" name="Rounded Rectangle 59"/>
            <p:cNvSpPr/>
            <p:nvPr/>
          </p:nvSpPr>
          <p:spPr>
            <a:xfrm>
              <a:off x="5222616" y="1318158"/>
              <a:ext cx="4749926" cy="408755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/>
                <a:t>Management Procedure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15097" y="1957729"/>
              <a:ext cx="3689387" cy="8600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/>
                <a:t>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what data are collected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how are the data processed?</a:t>
              </a:r>
            </a:p>
            <a:p>
              <a:endParaRPr lang="en-US" sz="2000" dirty="0"/>
            </a:p>
          </p:txBody>
        </p:sp>
        <p:cxnSp>
          <p:nvCxnSpPr>
            <p:cNvPr id="19" name="Straight Arrow Connector 18"/>
            <p:cNvCxnSpPr>
              <a:stCxn id="17" idx="2"/>
              <a:endCxn id="61" idx="0"/>
            </p:cNvCxnSpPr>
            <p:nvPr/>
          </p:nvCxnSpPr>
          <p:spPr>
            <a:xfrm>
              <a:off x="7559791" y="2817735"/>
              <a:ext cx="0" cy="29647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5715097" y="4292886"/>
              <a:ext cx="3689387" cy="859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/>
                <a:t>Management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implement management decision</a:t>
              </a:r>
            </a:p>
          </p:txBody>
        </p:sp>
        <p:cxnSp>
          <p:nvCxnSpPr>
            <p:cNvPr id="53" name="Straight Arrow Connector 52"/>
            <p:cNvCxnSpPr>
              <a:stCxn id="61" idx="2"/>
              <a:endCxn id="52" idx="0"/>
            </p:cNvCxnSpPr>
            <p:nvPr/>
          </p:nvCxnSpPr>
          <p:spPr>
            <a:xfrm>
              <a:off x="7559791" y="3973741"/>
              <a:ext cx="0" cy="319145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715097" y="3114205"/>
              <a:ext cx="3689387" cy="859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/>
                <a:t>Rules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how are the data converted to management advice?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static or adaptive?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83134" y="4452725"/>
            <a:ext cx="79901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How is this different to the traditional approach?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reproducible (different people, same result)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agreed upon (no haggling)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simulation tested (some confidence the approach will achieve the objectives)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717105" y="1052106"/>
            <a:ext cx="826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Management Procedure:</a:t>
            </a:r>
            <a:r>
              <a:rPr lang="en-US" dirty="0"/>
              <a:t> A process for going from data to a management decision</a:t>
            </a:r>
          </a:p>
        </p:txBody>
      </p:sp>
    </p:spTree>
    <p:extLst>
      <p:ext uri="{BB962C8B-B14F-4D97-AF65-F5344CB8AC3E}">
        <p14:creationId xmlns:p14="http://schemas.microsoft.com/office/powerpoint/2010/main" val="268960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Management Procedures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5520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31" name="Rounded Rectangle 3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31" idx="0"/>
          </p:cNvCxnSpPr>
          <p:nvPr/>
        </p:nvCxnSpPr>
        <p:spPr>
          <a:xfrm>
            <a:off x="1485894" y="2190969"/>
            <a:ext cx="0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241223" y="1661156"/>
            <a:ext cx="5022162" cy="4341105"/>
            <a:chOff x="5202612" y="1318158"/>
            <a:chExt cx="5022162" cy="4341105"/>
          </a:xfrm>
        </p:grpSpPr>
        <p:sp>
          <p:nvSpPr>
            <p:cNvPr id="60" name="Rounded Rectangle 59"/>
            <p:cNvSpPr/>
            <p:nvPr/>
          </p:nvSpPr>
          <p:spPr>
            <a:xfrm>
              <a:off x="5202612" y="1318158"/>
              <a:ext cx="5022162" cy="434110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/>
                <a:t>Management Procedure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15097" y="1957729"/>
              <a:ext cx="4314528" cy="8600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/>
                <a:t>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collect catch-per-unit-effort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standardize it into an index of abundance</a:t>
              </a:r>
            </a:p>
            <a:p>
              <a:endParaRPr lang="en-US" sz="2000" dirty="0"/>
            </a:p>
          </p:txBody>
        </p:sp>
        <p:cxnSp>
          <p:nvCxnSpPr>
            <p:cNvPr id="19" name="Straight Arrow Connector 18"/>
            <p:cNvCxnSpPr>
              <a:stCxn id="17" idx="2"/>
              <a:endCxn id="61" idx="0"/>
            </p:cNvCxnSpPr>
            <p:nvPr/>
          </p:nvCxnSpPr>
          <p:spPr>
            <a:xfrm>
              <a:off x="7872361" y="2817735"/>
              <a:ext cx="0" cy="29646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5715097" y="4494484"/>
              <a:ext cx="4314528" cy="8595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/>
                <a:t>Management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update the catch limit every 3 years</a:t>
              </a:r>
            </a:p>
          </p:txBody>
        </p:sp>
        <p:cxnSp>
          <p:nvCxnSpPr>
            <p:cNvPr id="53" name="Straight Arrow Connector 52"/>
            <p:cNvCxnSpPr>
              <a:stCxn id="61" idx="2"/>
              <a:endCxn id="52" idx="0"/>
            </p:cNvCxnSpPr>
            <p:nvPr/>
          </p:nvCxnSpPr>
          <p:spPr>
            <a:xfrm>
              <a:off x="7872361" y="4198015"/>
              <a:ext cx="0" cy="296469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715097" y="3114204"/>
              <a:ext cx="4314528" cy="10838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/>
                <a:t>Rules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if the index is above a target level, increase catch limit by 10%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if the index is below a limit level, decrease catch limit by 10%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otherwise, leave it the same</a:t>
              </a:r>
            </a:p>
            <a:p>
              <a:endParaRPr lang="en-US" sz="12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717105" y="1052106"/>
            <a:ext cx="580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A Simple Example:</a:t>
            </a:r>
          </a:p>
        </p:txBody>
      </p:sp>
    </p:spTree>
    <p:extLst>
      <p:ext uri="{BB962C8B-B14F-4D97-AF65-F5344CB8AC3E}">
        <p14:creationId xmlns:p14="http://schemas.microsoft.com/office/powerpoint/2010/main" val="329527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241223" y="1661155"/>
            <a:ext cx="5022162" cy="4717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Management Procedure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Management Procedures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5520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31" name="Rounded Rectangle 3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31" idx="0"/>
          </p:cNvCxnSpPr>
          <p:nvPr/>
        </p:nvCxnSpPr>
        <p:spPr>
          <a:xfrm>
            <a:off x="1485894" y="2190969"/>
            <a:ext cx="0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753709" y="2300727"/>
            <a:ext cx="4301080" cy="860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monitor commercial and recreational data streams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e.g., catch rates, size composition, </a:t>
            </a:r>
            <a:r>
              <a:rPr lang="en-US" sz="1200" dirty="0" err="1"/>
              <a:t>etc</a:t>
            </a:r>
            <a:endParaRPr lang="en-US" sz="1200" dirty="0"/>
          </a:p>
          <a:p>
            <a:endParaRPr lang="en-US" sz="2000" dirty="0"/>
          </a:p>
        </p:txBody>
      </p:sp>
      <p:cxnSp>
        <p:nvCxnSpPr>
          <p:cNvPr id="19" name="Straight Arrow Connector 18"/>
          <p:cNvCxnSpPr>
            <a:stCxn id="17" idx="2"/>
            <a:endCxn id="61" idx="0"/>
          </p:cNvCxnSpPr>
          <p:nvPr/>
        </p:nvCxnSpPr>
        <p:spPr>
          <a:xfrm>
            <a:off x="5904249" y="3160733"/>
            <a:ext cx="0" cy="296469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753707" y="5277730"/>
            <a:ext cx="4301081" cy="70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implement the regulations at a set interval</a:t>
            </a:r>
          </a:p>
        </p:txBody>
      </p:sp>
      <p:cxnSp>
        <p:nvCxnSpPr>
          <p:cNvPr id="53" name="Straight Arrow Connector 52"/>
          <p:cNvCxnSpPr>
            <a:stCxn id="61" idx="2"/>
            <a:endCxn id="52" idx="0"/>
          </p:cNvCxnSpPr>
          <p:nvPr/>
        </p:nvCxnSpPr>
        <p:spPr>
          <a:xfrm flipH="1">
            <a:off x="5904248" y="5029200"/>
            <a:ext cx="1" cy="248530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753708" y="3457202"/>
            <a:ext cx="4301081" cy="1571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Rules</a:t>
            </a:r>
          </a:p>
          <a:p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105" y="1052106"/>
            <a:ext cx="580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Multi-gear General Example: </a:t>
            </a:r>
            <a:r>
              <a:rPr lang="en-US" dirty="0"/>
              <a:t>Commercial and Recreational</a:t>
            </a:r>
            <a:endParaRPr lang="en-US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075499" y="3895551"/>
            <a:ext cx="1778454" cy="9222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Commercial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change (or maintain) catch limit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135187" y="3895551"/>
            <a:ext cx="1731342" cy="8818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Recreational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change (or maintain) bag/size limit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3821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241223" y="1661155"/>
            <a:ext cx="5022162" cy="47138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Multi-Species Management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Management Procedures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5520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31" name="Rounded Rectangle 3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31" idx="0"/>
          </p:cNvCxnSpPr>
          <p:nvPr/>
        </p:nvCxnSpPr>
        <p:spPr>
          <a:xfrm>
            <a:off x="1485894" y="2190969"/>
            <a:ext cx="0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753709" y="2300727"/>
            <a:ext cx="4301080" cy="860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monitor commercial and recreational data streams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e.g., catch rates, size composition, </a:t>
            </a:r>
            <a:r>
              <a:rPr lang="en-US" sz="1200" dirty="0" err="1"/>
              <a:t>etc</a:t>
            </a:r>
            <a:endParaRPr lang="en-US" sz="1200" dirty="0"/>
          </a:p>
          <a:p>
            <a:endParaRPr lang="en-US" sz="2000" dirty="0"/>
          </a:p>
        </p:txBody>
      </p:sp>
      <p:cxnSp>
        <p:nvCxnSpPr>
          <p:cNvPr id="19" name="Straight Arrow Connector 18"/>
          <p:cNvCxnSpPr>
            <a:stCxn id="17" idx="2"/>
            <a:endCxn id="61" idx="0"/>
          </p:cNvCxnSpPr>
          <p:nvPr/>
        </p:nvCxnSpPr>
        <p:spPr>
          <a:xfrm>
            <a:off x="5904249" y="3160733"/>
            <a:ext cx="0" cy="296469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753708" y="3457202"/>
            <a:ext cx="4301081" cy="1571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Rules</a:t>
            </a:r>
          </a:p>
          <a:p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105" y="1052106"/>
            <a:ext cx="917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Multi-species and Multi-gear General Example: </a:t>
            </a:r>
            <a:r>
              <a:rPr lang="en-US" dirty="0"/>
              <a:t>Commercial and Recreational</a:t>
            </a:r>
            <a:endParaRPr lang="en-US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4320852" y="4038032"/>
            <a:ext cx="1290698" cy="4231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Commercial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320852" y="4533616"/>
            <a:ext cx="1290698" cy="4231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Recreational</a:t>
            </a:r>
          </a:p>
          <a:p>
            <a:endParaRPr lang="en-US" sz="12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164" y="3685018"/>
            <a:ext cx="634074" cy="348012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6223040" y="4038032"/>
            <a:ext cx="1290698" cy="4231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Commercial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223040" y="4533616"/>
            <a:ext cx="1290698" cy="4231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Recreational</a:t>
            </a:r>
          </a:p>
          <a:p>
            <a:endParaRPr lang="en-US" sz="12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31" y="3641076"/>
            <a:ext cx="651685" cy="43589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3753707" y="5277730"/>
            <a:ext cx="4301081" cy="70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implement the regulations at a set interval</a:t>
            </a:r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 flipH="1">
            <a:off x="5904248" y="5029200"/>
            <a:ext cx="1" cy="248530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33576" y="2264270"/>
            <a:ext cx="3521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Management Controls: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Any combination of: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spatial closures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seasonal closures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size limits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bag limits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total effort limits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total catch limits</a:t>
            </a:r>
          </a:p>
        </p:txBody>
      </p:sp>
    </p:spTree>
    <p:extLst>
      <p:ext uri="{BB962C8B-B14F-4D97-AF65-F5344CB8AC3E}">
        <p14:creationId xmlns:p14="http://schemas.microsoft.com/office/powerpoint/2010/main" val="366723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0653" y="599945"/>
            <a:ext cx="2768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5026" y="1598427"/>
            <a:ext cx="92929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Contrasting Stock Assessment with Management Strategy Evaluation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MSE Process: An Example with the Red Snapper and Gag Grouper</a:t>
            </a:r>
          </a:p>
        </p:txBody>
      </p:sp>
      <p:pic>
        <p:nvPicPr>
          <p:cNvPr id="5" name="Picture 4" descr="Gag Grouper | NOAA Fishe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088" y="2594757"/>
            <a:ext cx="1957381" cy="13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05026" y="4651829"/>
            <a:ext cx="6676443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Objectives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Demonstrate what the MSE process could look like for this fishery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Highlight the key issues that will be discussed further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60" y="2736872"/>
            <a:ext cx="2121592" cy="11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5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Management Procedures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5520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31" name="Rounded Rectangle 3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31" idx="0"/>
          </p:cNvCxnSpPr>
          <p:nvPr/>
        </p:nvCxnSpPr>
        <p:spPr>
          <a:xfrm>
            <a:off x="1485894" y="2190969"/>
            <a:ext cx="0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17105" y="1052106"/>
            <a:ext cx="580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Candidate Management Procedures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10085" y="3396311"/>
            <a:ext cx="4550333" cy="2069992"/>
            <a:chOff x="3701636" y="3008966"/>
            <a:chExt cx="5415470" cy="2507230"/>
          </a:xfrm>
        </p:grpSpPr>
        <p:sp>
          <p:nvSpPr>
            <p:cNvPr id="45" name="Rounded Rectangle 44"/>
            <p:cNvSpPr/>
            <p:nvPr/>
          </p:nvSpPr>
          <p:spPr>
            <a:xfrm>
              <a:off x="3701636" y="3008966"/>
              <a:ext cx="5415470" cy="25072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/>
                <a:t>Candidate Management Procedures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68130" y="3623309"/>
              <a:ext cx="2147337" cy="70652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MP 1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Data and Rules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517585" y="3614605"/>
              <a:ext cx="2147336" cy="70652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MP 2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Different Rules (and data?) 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068131" y="4599159"/>
              <a:ext cx="2147336" cy="70652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MP 3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Different Rules (and data?) 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514661" y="4599159"/>
              <a:ext cx="2147336" cy="70652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MP 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Different Rules (and data?) </a:t>
              </a: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15" y="2041765"/>
            <a:ext cx="1807840" cy="115486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581849" y="2291026"/>
            <a:ext cx="441588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Questions: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What data can be used to inform management?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Feasible management options?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by gear type?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by stock?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Management update cycle?</a:t>
            </a:r>
          </a:p>
        </p:txBody>
      </p:sp>
    </p:spTree>
    <p:extLst>
      <p:ext uri="{BB962C8B-B14F-4D97-AF65-F5344CB8AC3E}">
        <p14:creationId xmlns:p14="http://schemas.microsoft.com/office/powerpoint/2010/main" val="83579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cxnSp>
        <p:nvCxnSpPr>
          <p:cNvPr id="19" name="Straight Arrow Connector 18"/>
          <p:cNvCxnSpPr>
            <a:stCxn id="21" idx="2"/>
            <a:endCxn id="18" idx="0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99177" y="936632"/>
            <a:ext cx="36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Closed-Loop Simulation Testing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403557" y="1378412"/>
            <a:ext cx="2050700" cy="2343955"/>
            <a:chOff x="3408608" y="1244957"/>
            <a:chExt cx="2050700" cy="2343955"/>
          </a:xfrm>
        </p:grpSpPr>
        <p:sp>
          <p:nvSpPr>
            <p:cNvPr id="91" name="Rounded Rectangle 90"/>
            <p:cNvSpPr/>
            <p:nvPr/>
          </p:nvSpPr>
          <p:spPr>
            <a:xfrm>
              <a:off x="3408608" y="1244957"/>
              <a:ext cx="2050700" cy="2343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Operating Model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91100" y="2972634"/>
              <a:ext cx="1007973" cy="440908"/>
              <a:chOff x="3500823" y="1587908"/>
              <a:chExt cx="2220046" cy="108267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00823" y="1587908"/>
                <a:ext cx="2220046" cy="108267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/>
                  <a:t>Model 1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788" y="2080343"/>
                <a:ext cx="887710" cy="487221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119" y="2009164"/>
                <a:ext cx="912367" cy="610257"/>
              </a:xfrm>
              <a:prstGeom prst="rect">
                <a:avLst/>
              </a:prstGeom>
            </p:spPr>
          </p:pic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4444" y="1719607"/>
              <a:ext cx="686040" cy="8498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0865" y="1719607"/>
              <a:ext cx="607207" cy="845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1" name="Elbow Connector 50"/>
            <p:cNvCxnSpPr>
              <a:stCxn id="49" idx="2"/>
              <a:endCxn id="46" idx="0"/>
            </p:cNvCxnSpPr>
            <p:nvPr/>
          </p:nvCxnSpPr>
          <p:spPr>
            <a:xfrm rot="16200000" flipH="1">
              <a:off x="4059669" y="2537215"/>
              <a:ext cx="403213" cy="467623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50" idx="2"/>
              <a:endCxn id="46" idx="0"/>
            </p:cNvCxnSpPr>
            <p:nvPr/>
          </p:nvCxnSpPr>
          <p:spPr>
            <a:xfrm rot="5400000">
              <a:off x="4481047" y="2579211"/>
              <a:ext cx="407463" cy="379382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139138" y="1170381"/>
            <a:ext cx="1616177" cy="662128"/>
            <a:chOff x="4548510" y="1728955"/>
            <a:chExt cx="1847952" cy="701209"/>
          </a:xfrm>
        </p:grpSpPr>
        <p:sp>
          <p:nvSpPr>
            <p:cNvPr id="113" name="Rounded Rectangle 112"/>
            <p:cNvSpPr/>
            <p:nvPr/>
          </p:nvSpPr>
          <p:spPr>
            <a:xfrm>
              <a:off x="4548510" y="1728955"/>
              <a:ext cx="1847952" cy="701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Simulate Fishery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51" y="4335862"/>
            <a:ext cx="5486411" cy="22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99177" y="936632"/>
            <a:ext cx="36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Closed-Loop Simulation Testing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39138" y="1170381"/>
            <a:ext cx="1616177" cy="662128"/>
            <a:chOff x="4548510" y="1728955"/>
            <a:chExt cx="1847952" cy="701209"/>
          </a:xfrm>
        </p:grpSpPr>
        <p:sp>
          <p:nvSpPr>
            <p:cNvPr id="37" name="Rounded Rectangle 36"/>
            <p:cNvSpPr/>
            <p:nvPr/>
          </p:nvSpPr>
          <p:spPr>
            <a:xfrm>
              <a:off x="4548510" y="1728955"/>
              <a:ext cx="1847952" cy="701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Simulate Fishery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03557" y="1378412"/>
            <a:ext cx="2050700" cy="2343955"/>
            <a:chOff x="3408608" y="1244957"/>
            <a:chExt cx="2050700" cy="2343955"/>
          </a:xfrm>
        </p:grpSpPr>
        <p:sp>
          <p:nvSpPr>
            <p:cNvPr id="91" name="Rounded Rectangle 90"/>
            <p:cNvSpPr/>
            <p:nvPr/>
          </p:nvSpPr>
          <p:spPr>
            <a:xfrm>
              <a:off x="3408608" y="1244957"/>
              <a:ext cx="2050700" cy="2343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Operating Model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91100" y="2972634"/>
              <a:ext cx="1007973" cy="440908"/>
              <a:chOff x="3500823" y="1587908"/>
              <a:chExt cx="2220046" cy="108267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00823" y="1587908"/>
                <a:ext cx="2220046" cy="108267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/>
                  <a:t>Model 1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788" y="2080343"/>
                <a:ext cx="887710" cy="487221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119" y="2009164"/>
                <a:ext cx="912367" cy="610257"/>
              </a:xfrm>
              <a:prstGeom prst="rect">
                <a:avLst/>
              </a:prstGeom>
            </p:spPr>
          </p:pic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4444" y="1719607"/>
              <a:ext cx="686040" cy="8498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0865" y="1719607"/>
              <a:ext cx="607207" cy="845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1" name="Elbow Connector 50"/>
            <p:cNvCxnSpPr>
              <a:stCxn id="49" idx="2"/>
              <a:endCxn id="46" idx="0"/>
            </p:cNvCxnSpPr>
            <p:nvPr/>
          </p:nvCxnSpPr>
          <p:spPr>
            <a:xfrm rot="16200000" flipH="1">
              <a:off x="4059669" y="2537215"/>
              <a:ext cx="403213" cy="467623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50" idx="2"/>
              <a:endCxn id="46" idx="0"/>
            </p:cNvCxnSpPr>
            <p:nvPr/>
          </p:nvCxnSpPr>
          <p:spPr>
            <a:xfrm rot="5400000">
              <a:off x="4481047" y="2579211"/>
              <a:ext cx="407463" cy="379382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10755315" y="2371911"/>
            <a:ext cx="640904" cy="353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Data</a:t>
            </a:r>
          </a:p>
        </p:txBody>
      </p:sp>
      <p:cxnSp>
        <p:nvCxnSpPr>
          <p:cNvPr id="57" name="Elbow Connector 56"/>
          <p:cNvCxnSpPr>
            <a:endCxn id="56" idx="0"/>
          </p:cNvCxnSpPr>
          <p:nvPr/>
        </p:nvCxnSpPr>
        <p:spPr>
          <a:xfrm>
            <a:off x="10755315" y="1501445"/>
            <a:ext cx="320452" cy="870466"/>
          </a:xfrm>
          <a:prstGeom prst="bentConnector2">
            <a:avLst/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0499479" y="3169191"/>
            <a:ext cx="1152573" cy="706124"/>
            <a:chOff x="4548510" y="4234510"/>
            <a:chExt cx="1152573" cy="706124"/>
          </a:xfrm>
        </p:grpSpPr>
        <p:sp>
          <p:nvSpPr>
            <p:cNvPr id="60" name="Rounded Rectangle 59"/>
            <p:cNvSpPr/>
            <p:nvPr/>
          </p:nvSpPr>
          <p:spPr>
            <a:xfrm>
              <a:off x="4548510" y="4234510"/>
              <a:ext cx="1152573" cy="7061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Apply MP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681737" y="4612221"/>
              <a:ext cx="799436" cy="266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10378472" y="4275758"/>
            <a:ext cx="1394586" cy="501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Management Regulations</a:t>
            </a:r>
          </a:p>
        </p:txBody>
      </p:sp>
      <p:cxnSp>
        <p:nvCxnSpPr>
          <p:cNvPr id="63" name="Elbow Connector 62"/>
          <p:cNvCxnSpPr>
            <a:stCxn id="60" idx="2"/>
            <a:endCxn id="62" idx="0"/>
          </p:cNvCxnSpPr>
          <p:nvPr/>
        </p:nvCxnSpPr>
        <p:spPr>
          <a:xfrm rot="5400000">
            <a:off x="10875545" y="4075536"/>
            <a:ext cx="40044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0853658" y="2947082"/>
            <a:ext cx="44421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5659689" y="1603515"/>
            <a:ext cx="2117735" cy="1355725"/>
            <a:chOff x="5659689" y="1603515"/>
            <a:chExt cx="2117735" cy="1355725"/>
          </a:xfrm>
        </p:grpSpPr>
        <p:grpSp>
          <p:nvGrpSpPr>
            <p:cNvPr id="67" name="Group 66"/>
            <p:cNvGrpSpPr/>
            <p:nvPr/>
          </p:nvGrpSpPr>
          <p:grpSpPr>
            <a:xfrm>
              <a:off x="5659689" y="1603515"/>
              <a:ext cx="2117735" cy="1355725"/>
              <a:chOff x="5659689" y="1603515"/>
              <a:chExt cx="2117735" cy="1355725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5659689" y="1603515"/>
                <a:ext cx="2117735" cy="1355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/>
                  <a:t>Management Policy</a:t>
                </a: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5824119" y="1986089"/>
                <a:ext cx="642842" cy="461723"/>
                <a:chOff x="5353008" y="2901171"/>
                <a:chExt cx="642842" cy="461723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5353008" y="2901171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2495" y="3164478"/>
                  <a:ext cx="403049" cy="198416"/>
                </a:xfrm>
                <a:prstGeom prst="rect">
                  <a:avLst/>
                </a:prstGeom>
              </p:spPr>
            </p:pic>
          </p:grpSp>
          <p:grpSp>
            <p:nvGrpSpPr>
              <p:cNvPr id="71" name="Group 70"/>
              <p:cNvGrpSpPr/>
              <p:nvPr/>
            </p:nvGrpSpPr>
            <p:grpSpPr>
              <a:xfrm>
                <a:off x="6739180" y="1996459"/>
                <a:ext cx="642842" cy="470010"/>
                <a:chOff x="6967695" y="2107629"/>
                <a:chExt cx="642842" cy="470010"/>
              </a:xfrm>
            </p:grpSpPr>
            <p:sp>
              <p:nvSpPr>
                <p:cNvPr id="72" name="Rounded Rectangle 71"/>
                <p:cNvSpPr/>
                <p:nvPr/>
              </p:nvSpPr>
              <p:spPr>
                <a:xfrm>
                  <a:off x="6967695" y="2107629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5485" y="2329118"/>
                  <a:ext cx="414244" cy="248521"/>
                </a:xfrm>
                <a:prstGeom prst="rect">
                  <a:avLst/>
                </a:prstGeom>
              </p:spPr>
            </p:pic>
          </p:grpSp>
        </p:grpSp>
        <p:sp>
          <p:nvSpPr>
            <p:cNvPr id="68" name="TextBox 67"/>
            <p:cNvSpPr txBox="1"/>
            <p:nvPr/>
          </p:nvSpPr>
          <p:spPr>
            <a:xfrm>
              <a:off x="5944103" y="2606665"/>
              <a:ext cx="169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5-year management cycle</a:t>
              </a:r>
            </a:p>
          </p:txBody>
        </p: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51" y="4335862"/>
            <a:ext cx="5486411" cy="2286005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</p:spTree>
    <p:extLst>
      <p:ext uri="{BB962C8B-B14F-4D97-AF65-F5344CB8AC3E}">
        <p14:creationId xmlns:p14="http://schemas.microsoft.com/office/powerpoint/2010/main" val="236445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51" y="4335862"/>
            <a:ext cx="5486411" cy="22860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45" y="4340053"/>
            <a:ext cx="5486411" cy="2286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99177" y="936632"/>
            <a:ext cx="36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Closed-Loop Simulation Testing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39138" y="1170381"/>
            <a:ext cx="1616177" cy="662128"/>
            <a:chOff x="4548510" y="1728955"/>
            <a:chExt cx="1847952" cy="701209"/>
          </a:xfrm>
        </p:grpSpPr>
        <p:sp>
          <p:nvSpPr>
            <p:cNvPr id="37" name="Rounded Rectangle 36"/>
            <p:cNvSpPr/>
            <p:nvPr/>
          </p:nvSpPr>
          <p:spPr>
            <a:xfrm>
              <a:off x="4548510" y="1728955"/>
              <a:ext cx="1847952" cy="701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Simulate Fishery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03557" y="1378412"/>
            <a:ext cx="2050700" cy="2343955"/>
            <a:chOff x="3408608" y="1244957"/>
            <a:chExt cx="2050700" cy="2343955"/>
          </a:xfrm>
        </p:grpSpPr>
        <p:sp>
          <p:nvSpPr>
            <p:cNvPr id="91" name="Rounded Rectangle 90"/>
            <p:cNvSpPr/>
            <p:nvPr/>
          </p:nvSpPr>
          <p:spPr>
            <a:xfrm>
              <a:off x="3408608" y="1244957"/>
              <a:ext cx="2050700" cy="2343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Operating Model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91100" y="2972634"/>
              <a:ext cx="1007973" cy="440908"/>
              <a:chOff x="3500823" y="1587908"/>
              <a:chExt cx="2220046" cy="108267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00823" y="1587908"/>
                <a:ext cx="2220046" cy="108267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/>
                  <a:t>Model 1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788" y="2080343"/>
                <a:ext cx="887710" cy="487221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119" y="2009164"/>
                <a:ext cx="912367" cy="610257"/>
              </a:xfrm>
              <a:prstGeom prst="rect">
                <a:avLst/>
              </a:prstGeom>
            </p:spPr>
          </p:pic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84444" y="1719607"/>
              <a:ext cx="686040" cy="8498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70865" y="1719607"/>
              <a:ext cx="607207" cy="845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1" name="Elbow Connector 50"/>
            <p:cNvCxnSpPr>
              <a:stCxn id="49" idx="2"/>
              <a:endCxn id="46" idx="0"/>
            </p:cNvCxnSpPr>
            <p:nvPr/>
          </p:nvCxnSpPr>
          <p:spPr>
            <a:xfrm rot="16200000" flipH="1">
              <a:off x="4059669" y="2537215"/>
              <a:ext cx="403213" cy="467623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50" idx="2"/>
              <a:endCxn id="46" idx="0"/>
            </p:cNvCxnSpPr>
            <p:nvPr/>
          </p:nvCxnSpPr>
          <p:spPr>
            <a:xfrm rot="5400000">
              <a:off x="4481047" y="2579211"/>
              <a:ext cx="407463" cy="379382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10755315" y="2371911"/>
            <a:ext cx="640904" cy="353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Data</a:t>
            </a:r>
          </a:p>
        </p:txBody>
      </p:sp>
      <p:cxnSp>
        <p:nvCxnSpPr>
          <p:cNvPr id="57" name="Elbow Connector 56"/>
          <p:cNvCxnSpPr>
            <a:endCxn id="56" idx="0"/>
          </p:cNvCxnSpPr>
          <p:nvPr/>
        </p:nvCxnSpPr>
        <p:spPr>
          <a:xfrm>
            <a:off x="10755315" y="1501445"/>
            <a:ext cx="320452" cy="870466"/>
          </a:xfrm>
          <a:prstGeom prst="bentConnector2">
            <a:avLst/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0499479" y="3169191"/>
            <a:ext cx="1152573" cy="706124"/>
            <a:chOff x="4548510" y="4234510"/>
            <a:chExt cx="1152573" cy="706124"/>
          </a:xfrm>
        </p:grpSpPr>
        <p:sp>
          <p:nvSpPr>
            <p:cNvPr id="60" name="Rounded Rectangle 59"/>
            <p:cNvSpPr/>
            <p:nvPr/>
          </p:nvSpPr>
          <p:spPr>
            <a:xfrm>
              <a:off x="4548510" y="4234510"/>
              <a:ext cx="1152573" cy="7061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Apply MP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681737" y="4612221"/>
              <a:ext cx="799436" cy="266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10378472" y="4275758"/>
            <a:ext cx="1394586" cy="501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Management Regulations</a:t>
            </a:r>
          </a:p>
        </p:txBody>
      </p:sp>
      <p:cxnSp>
        <p:nvCxnSpPr>
          <p:cNvPr id="63" name="Elbow Connector 62"/>
          <p:cNvCxnSpPr>
            <a:stCxn id="60" idx="2"/>
            <a:endCxn id="62" idx="0"/>
          </p:cNvCxnSpPr>
          <p:nvPr/>
        </p:nvCxnSpPr>
        <p:spPr>
          <a:xfrm rot="5400000">
            <a:off x="10875545" y="4075536"/>
            <a:ext cx="40044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0853658" y="2947082"/>
            <a:ext cx="44421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541901" y="4336753"/>
            <a:ext cx="1194473" cy="379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Implement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541343" y="3104657"/>
            <a:ext cx="1437080" cy="706124"/>
            <a:chOff x="4548510" y="1713436"/>
            <a:chExt cx="1847952" cy="747802"/>
          </a:xfrm>
        </p:grpSpPr>
        <p:sp>
          <p:nvSpPr>
            <p:cNvPr id="67" name="Rounded Rectangle 66"/>
            <p:cNvSpPr/>
            <p:nvPr/>
          </p:nvSpPr>
          <p:spPr>
            <a:xfrm>
              <a:off x="4548510" y="1713436"/>
              <a:ext cx="1847952" cy="74780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Update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cxnSp>
        <p:nvCxnSpPr>
          <p:cNvPr id="69" name="Elbow Connector 68"/>
          <p:cNvCxnSpPr>
            <a:stCxn id="62" idx="1"/>
            <a:endCxn id="65" idx="3"/>
          </p:cNvCxnSpPr>
          <p:nvPr/>
        </p:nvCxnSpPr>
        <p:spPr>
          <a:xfrm rot="10800000">
            <a:off x="9736374" y="4526292"/>
            <a:ext cx="64209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1"/>
            <a:endCxn id="67" idx="2"/>
          </p:cNvCxnSpPr>
          <p:nvPr/>
        </p:nvCxnSpPr>
        <p:spPr>
          <a:xfrm rot="10800000">
            <a:off x="8259883" y="3810781"/>
            <a:ext cx="282018" cy="715510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659689" y="1603515"/>
            <a:ext cx="2117735" cy="1355725"/>
            <a:chOff x="5659689" y="1603515"/>
            <a:chExt cx="2117735" cy="1355725"/>
          </a:xfrm>
        </p:grpSpPr>
        <p:grpSp>
          <p:nvGrpSpPr>
            <p:cNvPr id="34" name="Group 33"/>
            <p:cNvGrpSpPr/>
            <p:nvPr/>
          </p:nvGrpSpPr>
          <p:grpSpPr>
            <a:xfrm>
              <a:off x="5659689" y="1603515"/>
              <a:ext cx="2117735" cy="1355725"/>
              <a:chOff x="5659689" y="1603515"/>
              <a:chExt cx="2117735" cy="1355725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5659689" y="1603515"/>
                <a:ext cx="2117735" cy="1355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/>
                  <a:t>Management Policy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824119" y="1986089"/>
                <a:ext cx="642842" cy="461723"/>
                <a:chOff x="5353008" y="2901171"/>
                <a:chExt cx="642842" cy="461723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5353008" y="2901171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2495" y="3164478"/>
                  <a:ext cx="403049" cy="198416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/>
              <p:cNvGrpSpPr/>
              <p:nvPr/>
            </p:nvGrpSpPr>
            <p:grpSpPr>
              <a:xfrm>
                <a:off x="6739180" y="1996459"/>
                <a:ext cx="642842" cy="470010"/>
                <a:chOff x="6967695" y="2107629"/>
                <a:chExt cx="642842" cy="470010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6967695" y="2107629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5485" y="2329118"/>
                  <a:ext cx="414244" cy="248521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/>
            <p:cNvSpPr txBox="1"/>
            <p:nvPr/>
          </p:nvSpPr>
          <p:spPr>
            <a:xfrm>
              <a:off x="5944103" y="2606665"/>
              <a:ext cx="169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5-year management cycle</a:t>
              </a:r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5259971" y="4643384"/>
            <a:ext cx="799436" cy="266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1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6923314" y="4481911"/>
            <a:ext cx="0" cy="16846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67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99177" y="936632"/>
            <a:ext cx="36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Closed-Loop Simulation Testing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39138" y="1170381"/>
            <a:ext cx="1616177" cy="662128"/>
            <a:chOff x="4548510" y="1728955"/>
            <a:chExt cx="1847952" cy="701209"/>
          </a:xfrm>
        </p:grpSpPr>
        <p:sp>
          <p:nvSpPr>
            <p:cNvPr id="37" name="Rounded Rectangle 36"/>
            <p:cNvSpPr/>
            <p:nvPr/>
          </p:nvSpPr>
          <p:spPr>
            <a:xfrm>
              <a:off x="4548510" y="1728955"/>
              <a:ext cx="1847952" cy="701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Simulate Fishery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03557" y="1378412"/>
            <a:ext cx="2050700" cy="2343955"/>
            <a:chOff x="3408608" y="1244957"/>
            <a:chExt cx="2050700" cy="2343955"/>
          </a:xfrm>
        </p:grpSpPr>
        <p:sp>
          <p:nvSpPr>
            <p:cNvPr id="91" name="Rounded Rectangle 90"/>
            <p:cNvSpPr/>
            <p:nvPr/>
          </p:nvSpPr>
          <p:spPr>
            <a:xfrm>
              <a:off x="3408608" y="1244957"/>
              <a:ext cx="2050700" cy="2343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Operating Model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91100" y="2972634"/>
              <a:ext cx="1007973" cy="440908"/>
              <a:chOff x="3500823" y="1587908"/>
              <a:chExt cx="2220046" cy="108267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00823" y="1587908"/>
                <a:ext cx="2220046" cy="108267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/>
                  <a:t>Model 1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788" y="2080343"/>
                <a:ext cx="887710" cy="487221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119" y="2009164"/>
                <a:ext cx="912367" cy="610257"/>
              </a:xfrm>
              <a:prstGeom prst="rect">
                <a:avLst/>
              </a:prstGeom>
            </p:spPr>
          </p:pic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4444" y="1719607"/>
              <a:ext cx="686040" cy="8498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0865" y="1719607"/>
              <a:ext cx="607207" cy="845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1" name="Elbow Connector 50"/>
            <p:cNvCxnSpPr>
              <a:stCxn id="49" idx="2"/>
              <a:endCxn id="46" idx="0"/>
            </p:cNvCxnSpPr>
            <p:nvPr/>
          </p:nvCxnSpPr>
          <p:spPr>
            <a:xfrm rot="16200000" flipH="1">
              <a:off x="4059669" y="2537215"/>
              <a:ext cx="403213" cy="467623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50" idx="2"/>
              <a:endCxn id="46" idx="0"/>
            </p:cNvCxnSpPr>
            <p:nvPr/>
          </p:nvCxnSpPr>
          <p:spPr>
            <a:xfrm rot="5400000">
              <a:off x="4481047" y="2579211"/>
              <a:ext cx="407463" cy="379382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10755315" y="2371911"/>
            <a:ext cx="640904" cy="353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Data</a:t>
            </a:r>
          </a:p>
        </p:txBody>
      </p:sp>
      <p:cxnSp>
        <p:nvCxnSpPr>
          <p:cNvPr id="57" name="Elbow Connector 56"/>
          <p:cNvCxnSpPr>
            <a:endCxn id="56" idx="0"/>
          </p:cNvCxnSpPr>
          <p:nvPr/>
        </p:nvCxnSpPr>
        <p:spPr>
          <a:xfrm>
            <a:off x="10755315" y="1501445"/>
            <a:ext cx="320452" cy="870466"/>
          </a:xfrm>
          <a:prstGeom prst="bentConnector2">
            <a:avLst/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0499479" y="3169191"/>
            <a:ext cx="1152573" cy="706124"/>
            <a:chOff x="4548510" y="4234510"/>
            <a:chExt cx="1152573" cy="706124"/>
          </a:xfrm>
        </p:grpSpPr>
        <p:sp>
          <p:nvSpPr>
            <p:cNvPr id="60" name="Rounded Rectangle 59"/>
            <p:cNvSpPr/>
            <p:nvPr/>
          </p:nvSpPr>
          <p:spPr>
            <a:xfrm>
              <a:off x="4548510" y="4234510"/>
              <a:ext cx="1152573" cy="7061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Apply MP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681737" y="4612221"/>
              <a:ext cx="799436" cy="266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10378472" y="4275758"/>
            <a:ext cx="1394586" cy="501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Management Regulations</a:t>
            </a:r>
          </a:p>
        </p:txBody>
      </p:sp>
      <p:cxnSp>
        <p:nvCxnSpPr>
          <p:cNvPr id="63" name="Elbow Connector 62"/>
          <p:cNvCxnSpPr>
            <a:stCxn id="60" idx="2"/>
            <a:endCxn id="62" idx="0"/>
          </p:cNvCxnSpPr>
          <p:nvPr/>
        </p:nvCxnSpPr>
        <p:spPr>
          <a:xfrm rot="5400000">
            <a:off x="10875545" y="4075536"/>
            <a:ext cx="40044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0853658" y="2947082"/>
            <a:ext cx="44421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541901" y="4336753"/>
            <a:ext cx="1194473" cy="379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Implement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541343" y="3104657"/>
            <a:ext cx="1437080" cy="706124"/>
            <a:chOff x="4548510" y="1713436"/>
            <a:chExt cx="1847952" cy="747802"/>
          </a:xfrm>
        </p:grpSpPr>
        <p:sp>
          <p:nvSpPr>
            <p:cNvPr id="67" name="Rounded Rectangle 66"/>
            <p:cNvSpPr/>
            <p:nvPr/>
          </p:nvSpPr>
          <p:spPr>
            <a:xfrm>
              <a:off x="4548510" y="1713436"/>
              <a:ext cx="1847952" cy="74780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Update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cxnSp>
        <p:nvCxnSpPr>
          <p:cNvPr id="69" name="Elbow Connector 68"/>
          <p:cNvCxnSpPr>
            <a:stCxn id="62" idx="1"/>
            <a:endCxn id="65" idx="3"/>
          </p:cNvCxnSpPr>
          <p:nvPr/>
        </p:nvCxnSpPr>
        <p:spPr>
          <a:xfrm rot="10800000">
            <a:off x="9736374" y="4526292"/>
            <a:ext cx="64209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1"/>
            <a:endCxn id="67" idx="2"/>
          </p:cNvCxnSpPr>
          <p:nvPr/>
        </p:nvCxnSpPr>
        <p:spPr>
          <a:xfrm rot="10800000">
            <a:off x="8259883" y="3810781"/>
            <a:ext cx="282018" cy="715510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8850594" y="2383618"/>
            <a:ext cx="1015925" cy="531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Simulate Data</a:t>
            </a:r>
          </a:p>
        </p:txBody>
      </p:sp>
      <p:cxnSp>
        <p:nvCxnSpPr>
          <p:cNvPr id="72" name="Elbow Connector 71"/>
          <p:cNvCxnSpPr>
            <a:stCxn id="67" idx="0"/>
            <a:endCxn id="71" idx="1"/>
          </p:cNvCxnSpPr>
          <p:nvPr/>
        </p:nvCxnSpPr>
        <p:spPr>
          <a:xfrm rot="5400000" flipH="1" flipV="1">
            <a:off x="8327601" y="2581665"/>
            <a:ext cx="455275" cy="590711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3"/>
            <a:endCxn id="60" idx="1"/>
          </p:cNvCxnSpPr>
          <p:nvPr/>
        </p:nvCxnSpPr>
        <p:spPr>
          <a:xfrm>
            <a:off x="9866519" y="2649382"/>
            <a:ext cx="632960" cy="87287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659689" y="1603515"/>
            <a:ext cx="2117735" cy="1355725"/>
            <a:chOff x="5659689" y="1603515"/>
            <a:chExt cx="2117735" cy="1355725"/>
          </a:xfrm>
        </p:grpSpPr>
        <p:grpSp>
          <p:nvGrpSpPr>
            <p:cNvPr id="75" name="Group 74"/>
            <p:cNvGrpSpPr/>
            <p:nvPr/>
          </p:nvGrpSpPr>
          <p:grpSpPr>
            <a:xfrm>
              <a:off x="5659689" y="1603515"/>
              <a:ext cx="2117735" cy="1355725"/>
              <a:chOff x="5659689" y="1603515"/>
              <a:chExt cx="2117735" cy="135572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659689" y="1603515"/>
                <a:ext cx="2117735" cy="1355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/>
                  <a:t>Management Policy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824119" y="1986089"/>
                <a:ext cx="642842" cy="461723"/>
                <a:chOff x="5353008" y="2901171"/>
                <a:chExt cx="642842" cy="461723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5353008" y="2901171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2495" y="3164478"/>
                  <a:ext cx="403049" cy="198416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/>
              <p:cNvGrpSpPr/>
              <p:nvPr/>
            </p:nvGrpSpPr>
            <p:grpSpPr>
              <a:xfrm>
                <a:off x="6739180" y="1996459"/>
                <a:ext cx="642842" cy="470010"/>
                <a:chOff x="6967695" y="2107629"/>
                <a:chExt cx="642842" cy="470010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6967695" y="2107629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5485" y="2329118"/>
                  <a:ext cx="414244" cy="248521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TextBox 75"/>
            <p:cNvSpPr txBox="1"/>
            <p:nvPr/>
          </p:nvSpPr>
          <p:spPr>
            <a:xfrm>
              <a:off x="5944103" y="2606665"/>
              <a:ext cx="169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5-year management cycle</a:t>
              </a:r>
            </a:p>
          </p:txBody>
        </p:sp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45" y="4340053"/>
            <a:ext cx="5486411" cy="2286005"/>
          </a:xfrm>
          <a:prstGeom prst="rect">
            <a:avLst/>
          </a:prstGeom>
        </p:spPr>
      </p:pic>
      <p:sp>
        <p:nvSpPr>
          <p:cNvPr id="85" name="Rounded Rectangle 84"/>
          <p:cNvSpPr/>
          <p:nvPr/>
        </p:nvSpPr>
        <p:spPr>
          <a:xfrm>
            <a:off x="5259971" y="4643384"/>
            <a:ext cx="799436" cy="266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1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6923314" y="4481911"/>
            <a:ext cx="0" cy="16846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99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49" y="4340918"/>
            <a:ext cx="5486411" cy="2286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99177" y="936632"/>
            <a:ext cx="36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Closed-Loop Simulation Testing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39138" y="1170381"/>
            <a:ext cx="1616177" cy="662128"/>
            <a:chOff x="4548510" y="1728955"/>
            <a:chExt cx="1847952" cy="701209"/>
          </a:xfrm>
        </p:grpSpPr>
        <p:sp>
          <p:nvSpPr>
            <p:cNvPr id="37" name="Rounded Rectangle 36"/>
            <p:cNvSpPr/>
            <p:nvPr/>
          </p:nvSpPr>
          <p:spPr>
            <a:xfrm>
              <a:off x="4548510" y="1728955"/>
              <a:ext cx="1847952" cy="701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Simulate Fishery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03557" y="1378412"/>
            <a:ext cx="2050700" cy="2343955"/>
            <a:chOff x="3408608" y="1244957"/>
            <a:chExt cx="2050700" cy="2343955"/>
          </a:xfrm>
        </p:grpSpPr>
        <p:sp>
          <p:nvSpPr>
            <p:cNvPr id="91" name="Rounded Rectangle 90"/>
            <p:cNvSpPr/>
            <p:nvPr/>
          </p:nvSpPr>
          <p:spPr>
            <a:xfrm>
              <a:off x="3408608" y="1244957"/>
              <a:ext cx="2050700" cy="2343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Operating Model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91100" y="2972634"/>
              <a:ext cx="1007973" cy="440908"/>
              <a:chOff x="3500823" y="1587908"/>
              <a:chExt cx="2220046" cy="108267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00823" y="1587908"/>
                <a:ext cx="2220046" cy="108267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/>
                  <a:t>Model 1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788" y="2080343"/>
                <a:ext cx="887710" cy="487221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119" y="2009164"/>
                <a:ext cx="912367" cy="610257"/>
              </a:xfrm>
              <a:prstGeom prst="rect">
                <a:avLst/>
              </a:prstGeom>
            </p:spPr>
          </p:pic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444" y="1719607"/>
              <a:ext cx="686040" cy="8498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0865" y="1719607"/>
              <a:ext cx="607207" cy="845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1" name="Elbow Connector 50"/>
            <p:cNvCxnSpPr>
              <a:stCxn id="49" idx="2"/>
              <a:endCxn id="46" idx="0"/>
            </p:cNvCxnSpPr>
            <p:nvPr/>
          </p:nvCxnSpPr>
          <p:spPr>
            <a:xfrm rot="16200000" flipH="1">
              <a:off x="4059669" y="2537215"/>
              <a:ext cx="403213" cy="467623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50" idx="2"/>
              <a:endCxn id="46" idx="0"/>
            </p:cNvCxnSpPr>
            <p:nvPr/>
          </p:nvCxnSpPr>
          <p:spPr>
            <a:xfrm rot="5400000">
              <a:off x="4481047" y="2579211"/>
              <a:ext cx="407463" cy="379382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10755315" y="2371911"/>
            <a:ext cx="640904" cy="353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Data</a:t>
            </a:r>
          </a:p>
        </p:txBody>
      </p:sp>
      <p:cxnSp>
        <p:nvCxnSpPr>
          <p:cNvPr id="57" name="Elbow Connector 56"/>
          <p:cNvCxnSpPr>
            <a:endCxn id="56" idx="0"/>
          </p:cNvCxnSpPr>
          <p:nvPr/>
        </p:nvCxnSpPr>
        <p:spPr>
          <a:xfrm>
            <a:off x="10755315" y="1501445"/>
            <a:ext cx="320452" cy="870466"/>
          </a:xfrm>
          <a:prstGeom prst="bentConnector2">
            <a:avLst/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0499479" y="3169191"/>
            <a:ext cx="1152573" cy="706124"/>
            <a:chOff x="4548510" y="4234510"/>
            <a:chExt cx="1152573" cy="706124"/>
          </a:xfrm>
        </p:grpSpPr>
        <p:sp>
          <p:nvSpPr>
            <p:cNvPr id="60" name="Rounded Rectangle 59"/>
            <p:cNvSpPr/>
            <p:nvPr/>
          </p:nvSpPr>
          <p:spPr>
            <a:xfrm>
              <a:off x="4548510" y="4234510"/>
              <a:ext cx="1152573" cy="7061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Apply MP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681737" y="4612221"/>
              <a:ext cx="799436" cy="266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10378472" y="4275758"/>
            <a:ext cx="1394586" cy="501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Management Regulations</a:t>
            </a:r>
          </a:p>
        </p:txBody>
      </p:sp>
      <p:cxnSp>
        <p:nvCxnSpPr>
          <p:cNvPr id="63" name="Elbow Connector 62"/>
          <p:cNvCxnSpPr>
            <a:stCxn id="60" idx="2"/>
            <a:endCxn id="62" idx="0"/>
          </p:cNvCxnSpPr>
          <p:nvPr/>
        </p:nvCxnSpPr>
        <p:spPr>
          <a:xfrm rot="5400000">
            <a:off x="10875545" y="4075536"/>
            <a:ext cx="40044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0853658" y="2947082"/>
            <a:ext cx="44421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541901" y="4336753"/>
            <a:ext cx="1194473" cy="379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Implement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541343" y="3104657"/>
            <a:ext cx="1437080" cy="706124"/>
            <a:chOff x="4548510" y="1713436"/>
            <a:chExt cx="1847952" cy="747802"/>
          </a:xfrm>
        </p:grpSpPr>
        <p:sp>
          <p:nvSpPr>
            <p:cNvPr id="67" name="Rounded Rectangle 66"/>
            <p:cNvSpPr/>
            <p:nvPr/>
          </p:nvSpPr>
          <p:spPr>
            <a:xfrm>
              <a:off x="4548510" y="1713436"/>
              <a:ext cx="1847952" cy="74780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Update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cxnSp>
        <p:nvCxnSpPr>
          <p:cNvPr id="69" name="Elbow Connector 68"/>
          <p:cNvCxnSpPr>
            <a:stCxn id="62" idx="1"/>
            <a:endCxn id="65" idx="3"/>
          </p:cNvCxnSpPr>
          <p:nvPr/>
        </p:nvCxnSpPr>
        <p:spPr>
          <a:xfrm rot="10800000">
            <a:off x="9736374" y="4526292"/>
            <a:ext cx="64209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1"/>
            <a:endCxn id="67" idx="2"/>
          </p:cNvCxnSpPr>
          <p:nvPr/>
        </p:nvCxnSpPr>
        <p:spPr>
          <a:xfrm rot="10800000">
            <a:off x="8259883" y="3810781"/>
            <a:ext cx="282018" cy="715510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8850594" y="2383618"/>
            <a:ext cx="1015925" cy="531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Simulate Data</a:t>
            </a:r>
          </a:p>
        </p:txBody>
      </p:sp>
      <p:cxnSp>
        <p:nvCxnSpPr>
          <p:cNvPr id="72" name="Elbow Connector 71"/>
          <p:cNvCxnSpPr>
            <a:stCxn id="67" idx="0"/>
            <a:endCxn id="71" idx="1"/>
          </p:cNvCxnSpPr>
          <p:nvPr/>
        </p:nvCxnSpPr>
        <p:spPr>
          <a:xfrm rot="5400000" flipH="1" flipV="1">
            <a:off x="8327601" y="2581665"/>
            <a:ext cx="455275" cy="590711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3"/>
            <a:endCxn id="60" idx="1"/>
          </p:cNvCxnSpPr>
          <p:nvPr/>
        </p:nvCxnSpPr>
        <p:spPr>
          <a:xfrm>
            <a:off x="9866519" y="2649382"/>
            <a:ext cx="632960" cy="87287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659689" y="1603515"/>
            <a:ext cx="2117735" cy="1355725"/>
            <a:chOff x="5659689" y="1603515"/>
            <a:chExt cx="2117735" cy="1355725"/>
          </a:xfrm>
        </p:grpSpPr>
        <p:grpSp>
          <p:nvGrpSpPr>
            <p:cNvPr id="75" name="Group 74"/>
            <p:cNvGrpSpPr/>
            <p:nvPr/>
          </p:nvGrpSpPr>
          <p:grpSpPr>
            <a:xfrm>
              <a:off x="5659689" y="1603515"/>
              <a:ext cx="2117735" cy="1355725"/>
              <a:chOff x="5659689" y="1603515"/>
              <a:chExt cx="2117735" cy="135572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659689" y="1603515"/>
                <a:ext cx="2117735" cy="1355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/>
                  <a:t>Management Policy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824119" y="1986089"/>
                <a:ext cx="642842" cy="461723"/>
                <a:chOff x="5353008" y="2901171"/>
                <a:chExt cx="642842" cy="461723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5353008" y="2901171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2495" y="3164478"/>
                  <a:ext cx="403049" cy="198416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/>
              <p:cNvGrpSpPr/>
              <p:nvPr/>
            </p:nvGrpSpPr>
            <p:grpSpPr>
              <a:xfrm>
                <a:off x="6739180" y="1996459"/>
                <a:ext cx="642842" cy="470010"/>
                <a:chOff x="6967695" y="2107629"/>
                <a:chExt cx="642842" cy="470010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6967695" y="2107629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5485" y="2329118"/>
                  <a:ext cx="414244" cy="248521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TextBox 75"/>
            <p:cNvSpPr txBox="1"/>
            <p:nvPr/>
          </p:nvSpPr>
          <p:spPr>
            <a:xfrm>
              <a:off x="5944103" y="2606665"/>
              <a:ext cx="169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5-year management cycle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975652" y="3746708"/>
            <a:ext cx="12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Cycle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5259971" y="4643384"/>
            <a:ext cx="799436" cy="266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1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6923314" y="4486935"/>
            <a:ext cx="0" cy="16846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23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88" y="4336753"/>
            <a:ext cx="5486411" cy="2286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99177" y="936632"/>
            <a:ext cx="36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Closed-Loop Simulation Testing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39138" y="1170381"/>
            <a:ext cx="1616177" cy="662128"/>
            <a:chOff x="4548510" y="1728955"/>
            <a:chExt cx="1847952" cy="701209"/>
          </a:xfrm>
        </p:grpSpPr>
        <p:sp>
          <p:nvSpPr>
            <p:cNvPr id="37" name="Rounded Rectangle 36"/>
            <p:cNvSpPr/>
            <p:nvPr/>
          </p:nvSpPr>
          <p:spPr>
            <a:xfrm>
              <a:off x="4548510" y="1728955"/>
              <a:ext cx="1847952" cy="701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Simulate Fishery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03557" y="1378412"/>
            <a:ext cx="2050700" cy="2343955"/>
            <a:chOff x="3408608" y="1244957"/>
            <a:chExt cx="2050700" cy="2343955"/>
          </a:xfrm>
        </p:grpSpPr>
        <p:sp>
          <p:nvSpPr>
            <p:cNvPr id="91" name="Rounded Rectangle 90"/>
            <p:cNvSpPr/>
            <p:nvPr/>
          </p:nvSpPr>
          <p:spPr>
            <a:xfrm>
              <a:off x="3408608" y="1244957"/>
              <a:ext cx="2050700" cy="2343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Operating Model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91100" y="2972634"/>
              <a:ext cx="1007973" cy="440908"/>
              <a:chOff x="3500823" y="1587908"/>
              <a:chExt cx="2220046" cy="108267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00823" y="1587908"/>
                <a:ext cx="2220046" cy="108267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/>
                  <a:t>Model 1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788" y="2080343"/>
                <a:ext cx="887710" cy="487221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119" y="2009164"/>
                <a:ext cx="912367" cy="610257"/>
              </a:xfrm>
              <a:prstGeom prst="rect">
                <a:avLst/>
              </a:prstGeom>
            </p:spPr>
          </p:pic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444" y="1719607"/>
              <a:ext cx="686040" cy="8498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0865" y="1719607"/>
              <a:ext cx="607207" cy="845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1" name="Elbow Connector 50"/>
            <p:cNvCxnSpPr>
              <a:stCxn id="49" idx="2"/>
              <a:endCxn id="46" idx="0"/>
            </p:cNvCxnSpPr>
            <p:nvPr/>
          </p:nvCxnSpPr>
          <p:spPr>
            <a:xfrm rot="16200000" flipH="1">
              <a:off x="4059669" y="2537215"/>
              <a:ext cx="403213" cy="467623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50" idx="2"/>
              <a:endCxn id="46" idx="0"/>
            </p:cNvCxnSpPr>
            <p:nvPr/>
          </p:nvCxnSpPr>
          <p:spPr>
            <a:xfrm rot="5400000">
              <a:off x="4481047" y="2579211"/>
              <a:ext cx="407463" cy="379382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10755315" y="2371911"/>
            <a:ext cx="640904" cy="353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Data</a:t>
            </a:r>
          </a:p>
        </p:txBody>
      </p:sp>
      <p:cxnSp>
        <p:nvCxnSpPr>
          <p:cNvPr id="57" name="Elbow Connector 56"/>
          <p:cNvCxnSpPr>
            <a:endCxn id="56" idx="0"/>
          </p:cNvCxnSpPr>
          <p:nvPr/>
        </p:nvCxnSpPr>
        <p:spPr>
          <a:xfrm>
            <a:off x="10755315" y="1501445"/>
            <a:ext cx="320452" cy="870466"/>
          </a:xfrm>
          <a:prstGeom prst="bentConnector2">
            <a:avLst/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0499479" y="3169191"/>
            <a:ext cx="1152573" cy="706124"/>
            <a:chOff x="4548510" y="4234510"/>
            <a:chExt cx="1152573" cy="706124"/>
          </a:xfrm>
        </p:grpSpPr>
        <p:sp>
          <p:nvSpPr>
            <p:cNvPr id="60" name="Rounded Rectangle 59"/>
            <p:cNvSpPr/>
            <p:nvPr/>
          </p:nvSpPr>
          <p:spPr>
            <a:xfrm>
              <a:off x="4548510" y="4234510"/>
              <a:ext cx="1152573" cy="7061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Apply MP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681737" y="4612221"/>
              <a:ext cx="799436" cy="266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10378472" y="4275758"/>
            <a:ext cx="1394586" cy="501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Management Regulations</a:t>
            </a:r>
          </a:p>
        </p:txBody>
      </p:sp>
      <p:cxnSp>
        <p:nvCxnSpPr>
          <p:cNvPr id="63" name="Elbow Connector 62"/>
          <p:cNvCxnSpPr>
            <a:stCxn id="60" idx="2"/>
            <a:endCxn id="62" idx="0"/>
          </p:cNvCxnSpPr>
          <p:nvPr/>
        </p:nvCxnSpPr>
        <p:spPr>
          <a:xfrm rot="5400000">
            <a:off x="10875545" y="4075536"/>
            <a:ext cx="40044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0853658" y="2947082"/>
            <a:ext cx="44421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541901" y="4336753"/>
            <a:ext cx="1194473" cy="379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Implement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541343" y="3104657"/>
            <a:ext cx="1437080" cy="706124"/>
            <a:chOff x="4548510" y="1713436"/>
            <a:chExt cx="1847952" cy="747802"/>
          </a:xfrm>
        </p:grpSpPr>
        <p:sp>
          <p:nvSpPr>
            <p:cNvPr id="67" name="Rounded Rectangle 66"/>
            <p:cNvSpPr/>
            <p:nvPr/>
          </p:nvSpPr>
          <p:spPr>
            <a:xfrm>
              <a:off x="4548510" y="1713436"/>
              <a:ext cx="1847952" cy="74780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Update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cxnSp>
        <p:nvCxnSpPr>
          <p:cNvPr id="69" name="Elbow Connector 68"/>
          <p:cNvCxnSpPr>
            <a:stCxn id="62" idx="1"/>
            <a:endCxn id="65" idx="3"/>
          </p:cNvCxnSpPr>
          <p:nvPr/>
        </p:nvCxnSpPr>
        <p:spPr>
          <a:xfrm rot="10800000">
            <a:off x="9736374" y="4526292"/>
            <a:ext cx="64209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1"/>
            <a:endCxn id="67" idx="2"/>
          </p:cNvCxnSpPr>
          <p:nvPr/>
        </p:nvCxnSpPr>
        <p:spPr>
          <a:xfrm rot="10800000">
            <a:off x="8259883" y="3810781"/>
            <a:ext cx="282018" cy="715510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8850594" y="2383618"/>
            <a:ext cx="1015925" cy="531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Simulate Data</a:t>
            </a:r>
          </a:p>
        </p:txBody>
      </p:sp>
      <p:cxnSp>
        <p:nvCxnSpPr>
          <p:cNvPr id="72" name="Elbow Connector 71"/>
          <p:cNvCxnSpPr>
            <a:stCxn id="67" idx="0"/>
            <a:endCxn id="71" idx="1"/>
          </p:cNvCxnSpPr>
          <p:nvPr/>
        </p:nvCxnSpPr>
        <p:spPr>
          <a:xfrm rot="5400000" flipH="1" flipV="1">
            <a:off x="8327601" y="2581665"/>
            <a:ext cx="455275" cy="590711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3"/>
            <a:endCxn id="60" idx="1"/>
          </p:cNvCxnSpPr>
          <p:nvPr/>
        </p:nvCxnSpPr>
        <p:spPr>
          <a:xfrm>
            <a:off x="9866519" y="2649382"/>
            <a:ext cx="632960" cy="87287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659689" y="1603515"/>
            <a:ext cx="2117735" cy="1355725"/>
            <a:chOff x="5659689" y="1603515"/>
            <a:chExt cx="2117735" cy="1355725"/>
          </a:xfrm>
        </p:grpSpPr>
        <p:grpSp>
          <p:nvGrpSpPr>
            <p:cNvPr id="75" name="Group 74"/>
            <p:cNvGrpSpPr/>
            <p:nvPr/>
          </p:nvGrpSpPr>
          <p:grpSpPr>
            <a:xfrm>
              <a:off x="5659689" y="1603515"/>
              <a:ext cx="2117735" cy="1355725"/>
              <a:chOff x="5659689" y="1603515"/>
              <a:chExt cx="2117735" cy="135572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659689" y="1603515"/>
                <a:ext cx="2117735" cy="1355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/>
                  <a:t>Management Policy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824119" y="1986089"/>
                <a:ext cx="642842" cy="461723"/>
                <a:chOff x="5353008" y="2901171"/>
                <a:chExt cx="642842" cy="461723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5353008" y="2901171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2495" y="3164478"/>
                  <a:ext cx="403049" cy="198416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/>
              <p:cNvGrpSpPr/>
              <p:nvPr/>
            </p:nvGrpSpPr>
            <p:grpSpPr>
              <a:xfrm>
                <a:off x="6739180" y="1996459"/>
                <a:ext cx="642842" cy="470010"/>
                <a:chOff x="6967695" y="2107629"/>
                <a:chExt cx="642842" cy="470010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6967695" y="2107629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5485" y="2329118"/>
                  <a:ext cx="414244" cy="248521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TextBox 75"/>
            <p:cNvSpPr txBox="1"/>
            <p:nvPr/>
          </p:nvSpPr>
          <p:spPr>
            <a:xfrm>
              <a:off x="5944103" y="2606665"/>
              <a:ext cx="169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5-year management cycle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975652" y="3746708"/>
            <a:ext cx="12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Cycle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259971" y="4643384"/>
            <a:ext cx="799436" cy="266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6923314" y="4481911"/>
            <a:ext cx="0" cy="16846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82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08" y="4336753"/>
            <a:ext cx="5486411" cy="2286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99177" y="936632"/>
            <a:ext cx="36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Closed-Loop Simulation Testing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39138" y="1170381"/>
            <a:ext cx="1616177" cy="662128"/>
            <a:chOff x="4548510" y="1728955"/>
            <a:chExt cx="1847952" cy="701209"/>
          </a:xfrm>
        </p:grpSpPr>
        <p:sp>
          <p:nvSpPr>
            <p:cNvPr id="37" name="Rounded Rectangle 36"/>
            <p:cNvSpPr/>
            <p:nvPr/>
          </p:nvSpPr>
          <p:spPr>
            <a:xfrm>
              <a:off x="4548510" y="1728955"/>
              <a:ext cx="1847952" cy="701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Simulate Fishery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03557" y="1378412"/>
            <a:ext cx="2050700" cy="2343955"/>
            <a:chOff x="3408608" y="1244957"/>
            <a:chExt cx="2050700" cy="2343955"/>
          </a:xfrm>
        </p:grpSpPr>
        <p:sp>
          <p:nvSpPr>
            <p:cNvPr id="91" name="Rounded Rectangle 90"/>
            <p:cNvSpPr/>
            <p:nvPr/>
          </p:nvSpPr>
          <p:spPr>
            <a:xfrm>
              <a:off x="3408608" y="1244957"/>
              <a:ext cx="2050700" cy="2343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Operating Model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91100" y="2972634"/>
              <a:ext cx="1007973" cy="440908"/>
              <a:chOff x="3500823" y="1587908"/>
              <a:chExt cx="2220046" cy="108267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00823" y="1587908"/>
                <a:ext cx="2220046" cy="108267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/>
                  <a:t>Model 1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788" y="2080343"/>
                <a:ext cx="887710" cy="487221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119" y="2009164"/>
                <a:ext cx="912367" cy="610257"/>
              </a:xfrm>
              <a:prstGeom prst="rect">
                <a:avLst/>
              </a:prstGeom>
            </p:spPr>
          </p:pic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444" y="1719607"/>
              <a:ext cx="686040" cy="8498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0865" y="1719607"/>
              <a:ext cx="607207" cy="845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1" name="Elbow Connector 50"/>
            <p:cNvCxnSpPr>
              <a:stCxn id="49" idx="2"/>
              <a:endCxn id="46" idx="0"/>
            </p:cNvCxnSpPr>
            <p:nvPr/>
          </p:nvCxnSpPr>
          <p:spPr>
            <a:xfrm rot="16200000" flipH="1">
              <a:off x="4059669" y="2537215"/>
              <a:ext cx="403213" cy="467623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50" idx="2"/>
              <a:endCxn id="46" idx="0"/>
            </p:cNvCxnSpPr>
            <p:nvPr/>
          </p:nvCxnSpPr>
          <p:spPr>
            <a:xfrm rot="5400000">
              <a:off x="4481047" y="2579211"/>
              <a:ext cx="407463" cy="379382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10755315" y="2371911"/>
            <a:ext cx="640904" cy="353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Data</a:t>
            </a:r>
          </a:p>
        </p:txBody>
      </p:sp>
      <p:cxnSp>
        <p:nvCxnSpPr>
          <p:cNvPr id="57" name="Elbow Connector 56"/>
          <p:cNvCxnSpPr>
            <a:endCxn id="56" idx="0"/>
          </p:cNvCxnSpPr>
          <p:nvPr/>
        </p:nvCxnSpPr>
        <p:spPr>
          <a:xfrm>
            <a:off x="10755315" y="1501445"/>
            <a:ext cx="320452" cy="870466"/>
          </a:xfrm>
          <a:prstGeom prst="bentConnector2">
            <a:avLst/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0499479" y="3169191"/>
            <a:ext cx="1152573" cy="706124"/>
            <a:chOff x="4548510" y="4234510"/>
            <a:chExt cx="1152573" cy="706124"/>
          </a:xfrm>
        </p:grpSpPr>
        <p:sp>
          <p:nvSpPr>
            <p:cNvPr id="60" name="Rounded Rectangle 59"/>
            <p:cNvSpPr/>
            <p:nvPr/>
          </p:nvSpPr>
          <p:spPr>
            <a:xfrm>
              <a:off x="4548510" y="4234510"/>
              <a:ext cx="1152573" cy="7061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Apply MP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681737" y="4612221"/>
              <a:ext cx="799436" cy="266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10378472" y="4275758"/>
            <a:ext cx="1394586" cy="501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Management Regulations</a:t>
            </a:r>
          </a:p>
        </p:txBody>
      </p:sp>
      <p:cxnSp>
        <p:nvCxnSpPr>
          <p:cNvPr id="63" name="Elbow Connector 62"/>
          <p:cNvCxnSpPr>
            <a:stCxn id="60" idx="2"/>
            <a:endCxn id="62" idx="0"/>
          </p:cNvCxnSpPr>
          <p:nvPr/>
        </p:nvCxnSpPr>
        <p:spPr>
          <a:xfrm rot="5400000">
            <a:off x="10875545" y="4075536"/>
            <a:ext cx="40044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0853658" y="2947082"/>
            <a:ext cx="44421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541901" y="4336753"/>
            <a:ext cx="1194473" cy="379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Implement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541343" y="3104657"/>
            <a:ext cx="1437080" cy="706124"/>
            <a:chOff x="4548510" y="1713436"/>
            <a:chExt cx="1847952" cy="747802"/>
          </a:xfrm>
        </p:grpSpPr>
        <p:sp>
          <p:nvSpPr>
            <p:cNvPr id="67" name="Rounded Rectangle 66"/>
            <p:cNvSpPr/>
            <p:nvPr/>
          </p:nvSpPr>
          <p:spPr>
            <a:xfrm>
              <a:off x="4548510" y="1713436"/>
              <a:ext cx="1847952" cy="74780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Update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cxnSp>
        <p:nvCxnSpPr>
          <p:cNvPr id="69" name="Elbow Connector 68"/>
          <p:cNvCxnSpPr>
            <a:stCxn id="62" idx="1"/>
            <a:endCxn id="65" idx="3"/>
          </p:cNvCxnSpPr>
          <p:nvPr/>
        </p:nvCxnSpPr>
        <p:spPr>
          <a:xfrm rot="10800000">
            <a:off x="9736374" y="4526292"/>
            <a:ext cx="64209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1"/>
            <a:endCxn id="67" idx="2"/>
          </p:cNvCxnSpPr>
          <p:nvPr/>
        </p:nvCxnSpPr>
        <p:spPr>
          <a:xfrm rot="10800000">
            <a:off x="8259883" y="3810781"/>
            <a:ext cx="282018" cy="715510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8850594" y="2383618"/>
            <a:ext cx="1015925" cy="531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Simulate Data</a:t>
            </a:r>
          </a:p>
        </p:txBody>
      </p:sp>
      <p:cxnSp>
        <p:nvCxnSpPr>
          <p:cNvPr id="72" name="Elbow Connector 71"/>
          <p:cNvCxnSpPr>
            <a:stCxn id="67" idx="0"/>
            <a:endCxn id="71" idx="1"/>
          </p:cNvCxnSpPr>
          <p:nvPr/>
        </p:nvCxnSpPr>
        <p:spPr>
          <a:xfrm rot="5400000" flipH="1" flipV="1">
            <a:off x="8327601" y="2581665"/>
            <a:ext cx="455275" cy="590711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3"/>
            <a:endCxn id="60" idx="1"/>
          </p:cNvCxnSpPr>
          <p:nvPr/>
        </p:nvCxnSpPr>
        <p:spPr>
          <a:xfrm>
            <a:off x="9866519" y="2649382"/>
            <a:ext cx="632960" cy="87287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659689" y="1603515"/>
            <a:ext cx="2117735" cy="1355725"/>
            <a:chOff x="5659689" y="1603515"/>
            <a:chExt cx="2117735" cy="1355725"/>
          </a:xfrm>
        </p:grpSpPr>
        <p:grpSp>
          <p:nvGrpSpPr>
            <p:cNvPr id="75" name="Group 74"/>
            <p:cNvGrpSpPr/>
            <p:nvPr/>
          </p:nvGrpSpPr>
          <p:grpSpPr>
            <a:xfrm>
              <a:off x="5659689" y="1603515"/>
              <a:ext cx="2117735" cy="1355725"/>
              <a:chOff x="5659689" y="1603515"/>
              <a:chExt cx="2117735" cy="135572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659689" y="1603515"/>
                <a:ext cx="2117735" cy="1355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/>
                  <a:t>Management Policy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824119" y="1986089"/>
                <a:ext cx="642842" cy="461723"/>
                <a:chOff x="5353008" y="2901171"/>
                <a:chExt cx="642842" cy="461723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5353008" y="2901171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2495" y="3164478"/>
                  <a:ext cx="403049" cy="198416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/>
              <p:cNvGrpSpPr/>
              <p:nvPr/>
            </p:nvGrpSpPr>
            <p:grpSpPr>
              <a:xfrm>
                <a:off x="6739180" y="1996459"/>
                <a:ext cx="642842" cy="470010"/>
                <a:chOff x="6967695" y="2107629"/>
                <a:chExt cx="642842" cy="470010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6967695" y="2107629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5485" y="2329118"/>
                  <a:ext cx="414244" cy="248521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TextBox 75"/>
            <p:cNvSpPr txBox="1"/>
            <p:nvPr/>
          </p:nvSpPr>
          <p:spPr>
            <a:xfrm>
              <a:off x="5944103" y="2606665"/>
              <a:ext cx="169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5-year management cycle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975652" y="3746708"/>
            <a:ext cx="12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Cycle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259971" y="4643384"/>
            <a:ext cx="799436" cy="266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6923314" y="4481911"/>
            <a:ext cx="0" cy="16846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51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07" y="4341548"/>
            <a:ext cx="5486411" cy="2286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99177" y="936632"/>
            <a:ext cx="36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Closed-Loop Simulation Testing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39138" y="1170381"/>
            <a:ext cx="1616177" cy="662128"/>
            <a:chOff x="4548510" y="1728955"/>
            <a:chExt cx="1847952" cy="701209"/>
          </a:xfrm>
        </p:grpSpPr>
        <p:sp>
          <p:nvSpPr>
            <p:cNvPr id="37" name="Rounded Rectangle 36"/>
            <p:cNvSpPr/>
            <p:nvPr/>
          </p:nvSpPr>
          <p:spPr>
            <a:xfrm>
              <a:off x="4548510" y="1728955"/>
              <a:ext cx="1847952" cy="701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Simulate Fishery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03557" y="1378412"/>
            <a:ext cx="2050700" cy="2343955"/>
            <a:chOff x="3408608" y="1244957"/>
            <a:chExt cx="2050700" cy="2343955"/>
          </a:xfrm>
        </p:grpSpPr>
        <p:sp>
          <p:nvSpPr>
            <p:cNvPr id="91" name="Rounded Rectangle 90"/>
            <p:cNvSpPr/>
            <p:nvPr/>
          </p:nvSpPr>
          <p:spPr>
            <a:xfrm>
              <a:off x="3408608" y="1244957"/>
              <a:ext cx="2050700" cy="2343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Operating Model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91100" y="2972634"/>
              <a:ext cx="1007973" cy="440908"/>
              <a:chOff x="3500823" y="1587908"/>
              <a:chExt cx="2220046" cy="108267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00823" y="1587908"/>
                <a:ext cx="2220046" cy="108267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/>
                  <a:t>Model 1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788" y="2080343"/>
                <a:ext cx="887710" cy="487221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119" y="2009164"/>
                <a:ext cx="912367" cy="610257"/>
              </a:xfrm>
              <a:prstGeom prst="rect">
                <a:avLst/>
              </a:prstGeom>
            </p:spPr>
          </p:pic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444" y="1719607"/>
              <a:ext cx="686040" cy="8498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0865" y="1719607"/>
              <a:ext cx="607207" cy="845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1" name="Elbow Connector 50"/>
            <p:cNvCxnSpPr>
              <a:stCxn id="49" idx="2"/>
              <a:endCxn id="46" idx="0"/>
            </p:cNvCxnSpPr>
            <p:nvPr/>
          </p:nvCxnSpPr>
          <p:spPr>
            <a:xfrm rot="16200000" flipH="1">
              <a:off x="4059669" y="2537215"/>
              <a:ext cx="403213" cy="467623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50" idx="2"/>
              <a:endCxn id="46" idx="0"/>
            </p:cNvCxnSpPr>
            <p:nvPr/>
          </p:nvCxnSpPr>
          <p:spPr>
            <a:xfrm rot="5400000">
              <a:off x="4481047" y="2579211"/>
              <a:ext cx="407463" cy="379382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10755315" y="2371911"/>
            <a:ext cx="640904" cy="353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Data</a:t>
            </a:r>
          </a:p>
        </p:txBody>
      </p:sp>
      <p:cxnSp>
        <p:nvCxnSpPr>
          <p:cNvPr id="57" name="Elbow Connector 56"/>
          <p:cNvCxnSpPr>
            <a:endCxn id="56" idx="0"/>
          </p:cNvCxnSpPr>
          <p:nvPr/>
        </p:nvCxnSpPr>
        <p:spPr>
          <a:xfrm>
            <a:off x="10755315" y="1501445"/>
            <a:ext cx="320452" cy="870466"/>
          </a:xfrm>
          <a:prstGeom prst="bentConnector2">
            <a:avLst/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0499479" y="3169191"/>
            <a:ext cx="1152573" cy="706124"/>
            <a:chOff x="4548510" y="4234510"/>
            <a:chExt cx="1152573" cy="706124"/>
          </a:xfrm>
        </p:grpSpPr>
        <p:sp>
          <p:nvSpPr>
            <p:cNvPr id="60" name="Rounded Rectangle 59"/>
            <p:cNvSpPr/>
            <p:nvPr/>
          </p:nvSpPr>
          <p:spPr>
            <a:xfrm>
              <a:off x="4548510" y="4234510"/>
              <a:ext cx="1152573" cy="7061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Apply MP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681737" y="4612221"/>
              <a:ext cx="799436" cy="266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10378472" y="4275758"/>
            <a:ext cx="1394586" cy="501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Management Regulations</a:t>
            </a:r>
          </a:p>
        </p:txBody>
      </p:sp>
      <p:cxnSp>
        <p:nvCxnSpPr>
          <p:cNvPr id="63" name="Elbow Connector 62"/>
          <p:cNvCxnSpPr>
            <a:stCxn id="60" idx="2"/>
            <a:endCxn id="62" idx="0"/>
          </p:cNvCxnSpPr>
          <p:nvPr/>
        </p:nvCxnSpPr>
        <p:spPr>
          <a:xfrm rot="5400000">
            <a:off x="10875545" y="4075536"/>
            <a:ext cx="40044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0853658" y="2947082"/>
            <a:ext cx="44421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541901" y="4336753"/>
            <a:ext cx="1194473" cy="379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Implement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541343" y="3104657"/>
            <a:ext cx="1437080" cy="706124"/>
            <a:chOff x="4548510" y="1713436"/>
            <a:chExt cx="1847952" cy="747802"/>
          </a:xfrm>
        </p:grpSpPr>
        <p:sp>
          <p:nvSpPr>
            <p:cNvPr id="67" name="Rounded Rectangle 66"/>
            <p:cNvSpPr/>
            <p:nvPr/>
          </p:nvSpPr>
          <p:spPr>
            <a:xfrm>
              <a:off x="4548510" y="1713436"/>
              <a:ext cx="1847952" cy="74780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Update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cxnSp>
        <p:nvCxnSpPr>
          <p:cNvPr id="69" name="Elbow Connector 68"/>
          <p:cNvCxnSpPr>
            <a:stCxn id="62" idx="1"/>
            <a:endCxn id="65" idx="3"/>
          </p:cNvCxnSpPr>
          <p:nvPr/>
        </p:nvCxnSpPr>
        <p:spPr>
          <a:xfrm rot="10800000">
            <a:off x="9736374" y="4526292"/>
            <a:ext cx="64209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1"/>
            <a:endCxn id="67" idx="2"/>
          </p:cNvCxnSpPr>
          <p:nvPr/>
        </p:nvCxnSpPr>
        <p:spPr>
          <a:xfrm rot="10800000">
            <a:off x="8259883" y="3810781"/>
            <a:ext cx="282018" cy="715510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8850594" y="2383618"/>
            <a:ext cx="1015925" cy="531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Simulate Data</a:t>
            </a:r>
          </a:p>
        </p:txBody>
      </p:sp>
      <p:cxnSp>
        <p:nvCxnSpPr>
          <p:cNvPr id="72" name="Elbow Connector 71"/>
          <p:cNvCxnSpPr>
            <a:stCxn id="67" idx="0"/>
            <a:endCxn id="71" idx="1"/>
          </p:cNvCxnSpPr>
          <p:nvPr/>
        </p:nvCxnSpPr>
        <p:spPr>
          <a:xfrm rot="5400000" flipH="1" flipV="1">
            <a:off x="8327601" y="2581665"/>
            <a:ext cx="455275" cy="590711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3"/>
            <a:endCxn id="60" idx="1"/>
          </p:cNvCxnSpPr>
          <p:nvPr/>
        </p:nvCxnSpPr>
        <p:spPr>
          <a:xfrm>
            <a:off x="9866519" y="2649382"/>
            <a:ext cx="632960" cy="87287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659689" y="1603515"/>
            <a:ext cx="2117735" cy="1355725"/>
            <a:chOff x="5659689" y="1603515"/>
            <a:chExt cx="2117735" cy="1355725"/>
          </a:xfrm>
        </p:grpSpPr>
        <p:grpSp>
          <p:nvGrpSpPr>
            <p:cNvPr id="75" name="Group 74"/>
            <p:cNvGrpSpPr/>
            <p:nvPr/>
          </p:nvGrpSpPr>
          <p:grpSpPr>
            <a:xfrm>
              <a:off x="5659689" y="1603515"/>
              <a:ext cx="2117735" cy="1355725"/>
              <a:chOff x="5659689" y="1603515"/>
              <a:chExt cx="2117735" cy="135572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659689" y="1603515"/>
                <a:ext cx="2117735" cy="1355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/>
                  <a:t>Management Policy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824119" y="1986089"/>
                <a:ext cx="642842" cy="461723"/>
                <a:chOff x="5353008" y="2901171"/>
                <a:chExt cx="642842" cy="461723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5353008" y="2901171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2495" y="3164478"/>
                  <a:ext cx="403049" cy="198416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/>
              <p:cNvGrpSpPr/>
              <p:nvPr/>
            </p:nvGrpSpPr>
            <p:grpSpPr>
              <a:xfrm>
                <a:off x="6739180" y="1996459"/>
                <a:ext cx="642842" cy="470010"/>
                <a:chOff x="6967695" y="2107629"/>
                <a:chExt cx="642842" cy="470010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6967695" y="2107629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5485" y="2329118"/>
                  <a:ext cx="414244" cy="248521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TextBox 75"/>
            <p:cNvSpPr txBox="1"/>
            <p:nvPr/>
          </p:nvSpPr>
          <p:spPr>
            <a:xfrm>
              <a:off x="5944103" y="2606665"/>
              <a:ext cx="169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5-year management cycle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65231" y="3957699"/>
            <a:ext cx="592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Simulation: Different Environmental Conditions 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259971" y="4643384"/>
            <a:ext cx="799436" cy="266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6923314" y="4481911"/>
            <a:ext cx="0" cy="16846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475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297" y="4341548"/>
            <a:ext cx="5486411" cy="2286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99177" y="936632"/>
            <a:ext cx="36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Closed-Loop Simulation Testing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39138" y="1170381"/>
            <a:ext cx="1616177" cy="662128"/>
            <a:chOff x="4548510" y="1728955"/>
            <a:chExt cx="1847952" cy="701209"/>
          </a:xfrm>
        </p:grpSpPr>
        <p:sp>
          <p:nvSpPr>
            <p:cNvPr id="37" name="Rounded Rectangle 36"/>
            <p:cNvSpPr/>
            <p:nvPr/>
          </p:nvSpPr>
          <p:spPr>
            <a:xfrm>
              <a:off x="4548510" y="1728955"/>
              <a:ext cx="1847952" cy="701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Simulate Fishery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03557" y="1378412"/>
            <a:ext cx="2050700" cy="2343955"/>
            <a:chOff x="3408608" y="1244957"/>
            <a:chExt cx="2050700" cy="2343955"/>
          </a:xfrm>
        </p:grpSpPr>
        <p:sp>
          <p:nvSpPr>
            <p:cNvPr id="91" name="Rounded Rectangle 90"/>
            <p:cNvSpPr/>
            <p:nvPr/>
          </p:nvSpPr>
          <p:spPr>
            <a:xfrm>
              <a:off x="3408608" y="1244957"/>
              <a:ext cx="2050700" cy="2343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Operating Model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91100" y="2972634"/>
              <a:ext cx="1007973" cy="440908"/>
              <a:chOff x="3500823" y="1587908"/>
              <a:chExt cx="2220046" cy="108267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00823" y="1587908"/>
                <a:ext cx="2220046" cy="108267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/>
                  <a:t>Model 1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788" y="2080343"/>
                <a:ext cx="887710" cy="487221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119" y="2009164"/>
                <a:ext cx="912367" cy="610257"/>
              </a:xfrm>
              <a:prstGeom prst="rect">
                <a:avLst/>
              </a:prstGeom>
            </p:spPr>
          </p:pic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444" y="1719607"/>
              <a:ext cx="686040" cy="8498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0865" y="1719607"/>
              <a:ext cx="607207" cy="845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1" name="Elbow Connector 50"/>
            <p:cNvCxnSpPr>
              <a:stCxn id="49" idx="2"/>
              <a:endCxn id="46" idx="0"/>
            </p:cNvCxnSpPr>
            <p:nvPr/>
          </p:nvCxnSpPr>
          <p:spPr>
            <a:xfrm rot="16200000" flipH="1">
              <a:off x="4059669" y="2537215"/>
              <a:ext cx="403213" cy="467623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50" idx="2"/>
              <a:endCxn id="46" idx="0"/>
            </p:cNvCxnSpPr>
            <p:nvPr/>
          </p:nvCxnSpPr>
          <p:spPr>
            <a:xfrm rot="5400000">
              <a:off x="4481047" y="2579211"/>
              <a:ext cx="407463" cy="379382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10755315" y="2371911"/>
            <a:ext cx="640904" cy="353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Data</a:t>
            </a:r>
          </a:p>
        </p:txBody>
      </p:sp>
      <p:cxnSp>
        <p:nvCxnSpPr>
          <p:cNvPr id="57" name="Elbow Connector 56"/>
          <p:cNvCxnSpPr>
            <a:endCxn id="56" idx="0"/>
          </p:cNvCxnSpPr>
          <p:nvPr/>
        </p:nvCxnSpPr>
        <p:spPr>
          <a:xfrm>
            <a:off x="10755315" y="1501445"/>
            <a:ext cx="320452" cy="870466"/>
          </a:xfrm>
          <a:prstGeom prst="bentConnector2">
            <a:avLst/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0499479" y="3169191"/>
            <a:ext cx="1152573" cy="706124"/>
            <a:chOff x="4548510" y="4234510"/>
            <a:chExt cx="1152573" cy="706124"/>
          </a:xfrm>
        </p:grpSpPr>
        <p:sp>
          <p:nvSpPr>
            <p:cNvPr id="60" name="Rounded Rectangle 59"/>
            <p:cNvSpPr/>
            <p:nvPr/>
          </p:nvSpPr>
          <p:spPr>
            <a:xfrm>
              <a:off x="4548510" y="4234510"/>
              <a:ext cx="1152573" cy="7061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Apply MP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681737" y="4612221"/>
              <a:ext cx="799436" cy="266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10378472" y="4275758"/>
            <a:ext cx="1394586" cy="501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Management Regulations</a:t>
            </a:r>
          </a:p>
        </p:txBody>
      </p:sp>
      <p:cxnSp>
        <p:nvCxnSpPr>
          <p:cNvPr id="63" name="Elbow Connector 62"/>
          <p:cNvCxnSpPr>
            <a:stCxn id="60" idx="2"/>
            <a:endCxn id="62" idx="0"/>
          </p:cNvCxnSpPr>
          <p:nvPr/>
        </p:nvCxnSpPr>
        <p:spPr>
          <a:xfrm rot="5400000">
            <a:off x="10875545" y="4075536"/>
            <a:ext cx="40044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0853658" y="2947082"/>
            <a:ext cx="44421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541901" y="4336753"/>
            <a:ext cx="1194473" cy="379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Implement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541343" y="3104657"/>
            <a:ext cx="1437080" cy="706124"/>
            <a:chOff x="4548510" y="1713436"/>
            <a:chExt cx="1847952" cy="747802"/>
          </a:xfrm>
        </p:grpSpPr>
        <p:sp>
          <p:nvSpPr>
            <p:cNvPr id="67" name="Rounded Rectangle 66"/>
            <p:cNvSpPr/>
            <p:nvPr/>
          </p:nvSpPr>
          <p:spPr>
            <a:xfrm>
              <a:off x="4548510" y="1713436"/>
              <a:ext cx="1847952" cy="74780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Update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cxnSp>
        <p:nvCxnSpPr>
          <p:cNvPr id="69" name="Elbow Connector 68"/>
          <p:cNvCxnSpPr>
            <a:stCxn id="62" idx="1"/>
            <a:endCxn id="65" idx="3"/>
          </p:cNvCxnSpPr>
          <p:nvPr/>
        </p:nvCxnSpPr>
        <p:spPr>
          <a:xfrm rot="10800000">
            <a:off x="9736374" y="4526292"/>
            <a:ext cx="64209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1"/>
            <a:endCxn id="67" idx="2"/>
          </p:cNvCxnSpPr>
          <p:nvPr/>
        </p:nvCxnSpPr>
        <p:spPr>
          <a:xfrm rot="10800000">
            <a:off x="8259883" y="3810781"/>
            <a:ext cx="282018" cy="715510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8850594" y="2383618"/>
            <a:ext cx="1015925" cy="531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Simulate Data</a:t>
            </a:r>
          </a:p>
        </p:txBody>
      </p:sp>
      <p:cxnSp>
        <p:nvCxnSpPr>
          <p:cNvPr id="72" name="Elbow Connector 71"/>
          <p:cNvCxnSpPr>
            <a:stCxn id="67" idx="0"/>
            <a:endCxn id="71" idx="1"/>
          </p:cNvCxnSpPr>
          <p:nvPr/>
        </p:nvCxnSpPr>
        <p:spPr>
          <a:xfrm rot="5400000" flipH="1" flipV="1">
            <a:off x="8327601" y="2581665"/>
            <a:ext cx="455275" cy="590711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3"/>
            <a:endCxn id="60" idx="1"/>
          </p:cNvCxnSpPr>
          <p:nvPr/>
        </p:nvCxnSpPr>
        <p:spPr>
          <a:xfrm>
            <a:off x="9866519" y="2649382"/>
            <a:ext cx="632960" cy="87287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659689" y="1603515"/>
            <a:ext cx="2117735" cy="1355725"/>
            <a:chOff x="5659689" y="1603515"/>
            <a:chExt cx="2117735" cy="1355725"/>
          </a:xfrm>
        </p:grpSpPr>
        <p:grpSp>
          <p:nvGrpSpPr>
            <p:cNvPr id="75" name="Group 74"/>
            <p:cNvGrpSpPr/>
            <p:nvPr/>
          </p:nvGrpSpPr>
          <p:grpSpPr>
            <a:xfrm>
              <a:off x="5659689" y="1603515"/>
              <a:ext cx="2117735" cy="1355725"/>
              <a:chOff x="5659689" y="1603515"/>
              <a:chExt cx="2117735" cy="135572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659689" y="1603515"/>
                <a:ext cx="2117735" cy="1355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/>
                  <a:t>Management Policy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824119" y="1986089"/>
                <a:ext cx="642842" cy="461723"/>
                <a:chOff x="5353008" y="2901171"/>
                <a:chExt cx="642842" cy="461723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5353008" y="2901171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2495" y="3164478"/>
                  <a:ext cx="403049" cy="198416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/>
              <p:cNvGrpSpPr/>
              <p:nvPr/>
            </p:nvGrpSpPr>
            <p:grpSpPr>
              <a:xfrm>
                <a:off x="6739180" y="1996459"/>
                <a:ext cx="642842" cy="470010"/>
                <a:chOff x="6967695" y="2107629"/>
                <a:chExt cx="642842" cy="470010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6967695" y="2107629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5485" y="2329118"/>
                  <a:ext cx="414244" cy="248521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TextBox 75"/>
            <p:cNvSpPr txBox="1"/>
            <p:nvPr/>
          </p:nvSpPr>
          <p:spPr>
            <a:xfrm>
              <a:off x="5944103" y="2606665"/>
              <a:ext cx="169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5-year management cycle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65231" y="3957699"/>
            <a:ext cx="592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Third Simulation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259971" y="4643384"/>
            <a:ext cx="799436" cy="266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6923314" y="4481911"/>
            <a:ext cx="0" cy="16846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7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98524" y="2118859"/>
            <a:ext cx="3252403" cy="1829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50" y="2173233"/>
            <a:ext cx="3499898" cy="1972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53" y="2047108"/>
            <a:ext cx="3624404" cy="229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85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297" y="4329161"/>
            <a:ext cx="5486411" cy="2286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99177" y="936632"/>
            <a:ext cx="36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Closed-Loop Simulation Testing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39138" y="1170381"/>
            <a:ext cx="1616177" cy="662128"/>
            <a:chOff x="4548510" y="1728955"/>
            <a:chExt cx="1847952" cy="701209"/>
          </a:xfrm>
        </p:grpSpPr>
        <p:sp>
          <p:nvSpPr>
            <p:cNvPr id="37" name="Rounded Rectangle 36"/>
            <p:cNvSpPr/>
            <p:nvPr/>
          </p:nvSpPr>
          <p:spPr>
            <a:xfrm>
              <a:off x="4548510" y="1728955"/>
              <a:ext cx="1847952" cy="701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Simulate Fishery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03557" y="1378412"/>
            <a:ext cx="2050700" cy="2343955"/>
            <a:chOff x="3408608" y="1244957"/>
            <a:chExt cx="2050700" cy="2343955"/>
          </a:xfrm>
        </p:grpSpPr>
        <p:sp>
          <p:nvSpPr>
            <p:cNvPr id="91" name="Rounded Rectangle 90"/>
            <p:cNvSpPr/>
            <p:nvPr/>
          </p:nvSpPr>
          <p:spPr>
            <a:xfrm>
              <a:off x="3408608" y="1244957"/>
              <a:ext cx="2050700" cy="2343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Operating Model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91100" y="2972634"/>
              <a:ext cx="1007973" cy="440908"/>
              <a:chOff x="3500823" y="1587908"/>
              <a:chExt cx="2220046" cy="108267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00823" y="1587908"/>
                <a:ext cx="2220046" cy="108267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/>
                  <a:t>Model 1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788" y="2080343"/>
                <a:ext cx="887710" cy="487221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119" y="2009164"/>
                <a:ext cx="912367" cy="610257"/>
              </a:xfrm>
              <a:prstGeom prst="rect">
                <a:avLst/>
              </a:prstGeom>
            </p:spPr>
          </p:pic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444" y="1719607"/>
              <a:ext cx="686040" cy="8498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0865" y="1719607"/>
              <a:ext cx="607207" cy="845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1" name="Elbow Connector 50"/>
            <p:cNvCxnSpPr>
              <a:stCxn id="49" idx="2"/>
              <a:endCxn id="46" idx="0"/>
            </p:cNvCxnSpPr>
            <p:nvPr/>
          </p:nvCxnSpPr>
          <p:spPr>
            <a:xfrm rot="16200000" flipH="1">
              <a:off x="4059669" y="2537215"/>
              <a:ext cx="403213" cy="467623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50" idx="2"/>
              <a:endCxn id="46" idx="0"/>
            </p:cNvCxnSpPr>
            <p:nvPr/>
          </p:nvCxnSpPr>
          <p:spPr>
            <a:xfrm rot="5400000">
              <a:off x="4481047" y="2579211"/>
              <a:ext cx="407463" cy="379382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10755315" y="2371911"/>
            <a:ext cx="640904" cy="353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Data</a:t>
            </a:r>
          </a:p>
        </p:txBody>
      </p:sp>
      <p:cxnSp>
        <p:nvCxnSpPr>
          <p:cNvPr id="57" name="Elbow Connector 56"/>
          <p:cNvCxnSpPr>
            <a:endCxn id="56" idx="0"/>
          </p:cNvCxnSpPr>
          <p:nvPr/>
        </p:nvCxnSpPr>
        <p:spPr>
          <a:xfrm>
            <a:off x="10755315" y="1501445"/>
            <a:ext cx="320452" cy="870466"/>
          </a:xfrm>
          <a:prstGeom prst="bentConnector2">
            <a:avLst/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0499479" y="3169191"/>
            <a:ext cx="1152573" cy="706124"/>
            <a:chOff x="4548510" y="4234510"/>
            <a:chExt cx="1152573" cy="706124"/>
          </a:xfrm>
        </p:grpSpPr>
        <p:sp>
          <p:nvSpPr>
            <p:cNvPr id="60" name="Rounded Rectangle 59"/>
            <p:cNvSpPr/>
            <p:nvPr/>
          </p:nvSpPr>
          <p:spPr>
            <a:xfrm>
              <a:off x="4548510" y="4234510"/>
              <a:ext cx="1152573" cy="7061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Apply MP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681737" y="4612221"/>
              <a:ext cx="799436" cy="266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10378472" y="4275758"/>
            <a:ext cx="1394586" cy="501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Management Regulations</a:t>
            </a:r>
          </a:p>
        </p:txBody>
      </p:sp>
      <p:cxnSp>
        <p:nvCxnSpPr>
          <p:cNvPr id="63" name="Elbow Connector 62"/>
          <p:cNvCxnSpPr>
            <a:stCxn id="60" idx="2"/>
            <a:endCxn id="62" idx="0"/>
          </p:cNvCxnSpPr>
          <p:nvPr/>
        </p:nvCxnSpPr>
        <p:spPr>
          <a:xfrm rot="5400000">
            <a:off x="10875545" y="4075536"/>
            <a:ext cx="40044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0853658" y="2947082"/>
            <a:ext cx="44421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541901" y="4336753"/>
            <a:ext cx="1194473" cy="379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Implement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541343" y="3104657"/>
            <a:ext cx="1437080" cy="706124"/>
            <a:chOff x="4548510" y="1713436"/>
            <a:chExt cx="1847952" cy="747802"/>
          </a:xfrm>
        </p:grpSpPr>
        <p:sp>
          <p:nvSpPr>
            <p:cNvPr id="67" name="Rounded Rectangle 66"/>
            <p:cNvSpPr/>
            <p:nvPr/>
          </p:nvSpPr>
          <p:spPr>
            <a:xfrm>
              <a:off x="4548510" y="1713436"/>
              <a:ext cx="1847952" cy="74780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Update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cxnSp>
        <p:nvCxnSpPr>
          <p:cNvPr id="69" name="Elbow Connector 68"/>
          <p:cNvCxnSpPr>
            <a:stCxn id="62" idx="1"/>
            <a:endCxn id="65" idx="3"/>
          </p:cNvCxnSpPr>
          <p:nvPr/>
        </p:nvCxnSpPr>
        <p:spPr>
          <a:xfrm rot="10800000">
            <a:off x="9736374" y="4526292"/>
            <a:ext cx="64209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1"/>
            <a:endCxn id="67" idx="2"/>
          </p:cNvCxnSpPr>
          <p:nvPr/>
        </p:nvCxnSpPr>
        <p:spPr>
          <a:xfrm rot="10800000">
            <a:off x="8259883" y="3810781"/>
            <a:ext cx="282018" cy="715510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8850594" y="2383618"/>
            <a:ext cx="1015925" cy="531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Simulate Data</a:t>
            </a:r>
          </a:p>
        </p:txBody>
      </p:sp>
      <p:cxnSp>
        <p:nvCxnSpPr>
          <p:cNvPr id="72" name="Elbow Connector 71"/>
          <p:cNvCxnSpPr>
            <a:stCxn id="67" idx="0"/>
            <a:endCxn id="71" idx="1"/>
          </p:cNvCxnSpPr>
          <p:nvPr/>
        </p:nvCxnSpPr>
        <p:spPr>
          <a:xfrm rot="5400000" flipH="1" flipV="1">
            <a:off x="8327601" y="2581665"/>
            <a:ext cx="455275" cy="590711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3"/>
            <a:endCxn id="60" idx="1"/>
          </p:cNvCxnSpPr>
          <p:nvPr/>
        </p:nvCxnSpPr>
        <p:spPr>
          <a:xfrm>
            <a:off x="9866519" y="2649382"/>
            <a:ext cx="632960" cy="87287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659689" y="1603515"/>
            <a:ext cx="2117735" cy="1355725"/>
            <a:chOff x="5659689" y="1603515"/>
            <a:chExt cx="2117735" cy="1355725"/>
          </a:xfrm>
        </p:grpSpPr>
        <p:grpSp>
          <p:nvGrpSpPr>
            <p:cNvPr id="75" name="Group 74"/>
            <p:cNvGrpSpPr/>
            <p:nvPr/>
          </p:nvGrpSpPr>
          <p:grpSpPr>
            <a:xfrm>
              <a:off x="5659689" y="1603515"/>
              <a:ext cx="2117735" cy="1355725"/>
              <a:chOff x="5659689" y="1603515"/>
              <a:chExt cx="2117735" cy="135572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659689" y="1603515"/>
                <a:ext cx="2117735" cy="1355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/>
                  <a:t>Management Policy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824119" y="1986089"/>
                <a:ext cx="642842" cy="461723"/>
                <a:chOff x="5353008" y="2901171"/>
                <a:chExt cx="642842" cy="461723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5353008" y="2901171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2495" y="3164478"/>
                  <a:ext cx="403049" cy="198416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/>
              <p:cNvGrpSpPr/>
              <p:nvPr/>
            </p:nvGrpSpPr>
            <p:grpSpPr>
              <a:xfrm>
                <a:off x="6739180" y="1996459"/>
                <a:ext cx="642842" cy="470010"/>
                <a:chOff x="6967695" y="2107629"/>
                <a:chExt cx="642842" cy="470010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6967695" y="2107629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5485" y="2329118"/>
                  <a:ext cx="414244" cy="248521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TextBox 75"/>
            <p:cNvSpPr txBox="1"/>
            <p:nvPr/>
          </p:nvSpPr>
          <p:spPr>
            <a:xfrm>
              <a:off x="5944103" y="2606665"/>
              <a:ext cx="169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5-year management cycle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65231" y="3957699"/>
            <a:ext cx="592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Another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259971" y="4643384"/>
            <a:ext cx="799436" cy="266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6923314" y="4481911"/>
            <a:ext cx="0" cy="16846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606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85" y="4357175"/>
            <a:ext cx="5486411" cy="2286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99177" y="936632"/>
            <a:ext cx="36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Closed-Loop Simulation Testing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39138" y="1170381"/>
            <a:ext cx="1616177" cy="662128"/>
            <a:chOff x="4548510" y="1728955"/>
            <a:chExt cx="1847952" cy="701209"/>
          </a:xfrm>
        </p:grpSpPr>
        <p:sp>
          <p:nvSpPr>
            <p:cNvPr id="37" name="Rounded Rectangle 36"/>
            <p:cNvSpPr/>
            <p:nvPr/>
          </p:nvSpPr>
          <p:spPr>
            <a:xfrm>
              <a:off x="4548510" y="1728955"/>
              <a:ext cx="1847952" cy="701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Simulate Fishery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03557" y="1378412"/>
            <a:ext cx="2050700" cy="2343955"/>
            <a:chOff x="3408608" y="1244957"/>
            <a:chExt cx="2050700" cy="2343955"/>
          </a:xfrm>
        </p:grpSpPr>
        <p:sp>
          <p:nvSpPr>
            <p:cNvPr id="91" name="Rounded Rectangle 90"/>
            <p:cNvSpPr/>
            <p:nvPr/>
          </p:nvSpPr>
          <p:spPr>
            <a:xfrm>
              <a:off x="3408608" y="1244957"/>
              <a:ext cx="2050700" cy="2343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Operating Model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91100" y="2972634"/>
              <a:ext cx="1007973" cy="440908"/>
              <a:chOff x="3500823" y="1587908"/>
              <a:chExt cx="2220046" cy="108267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00823" y="1587908"/>
                <a:ext cx="2220046" cy="108267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/>
                  <a:t>Model 1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788" y="2080343"/>
                <a:ext cx="887710" cy="487221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119" y="2009164"/>
                <a:ext cx="912367" cy="610257"/>
              </a:xfrm>
              <a:prstGeom prst="rect">
                <a:avLst/>
              </a:prstGeom>
            </p:spPr>
          </p:pic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444" y="1719607"/>
              <a:ext cx="686040" cy="8498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0865" y="1719607"/>
              <a:ext cx="607207" cy="845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1" name="Elbow Connector 50"/>
            <p:cNvCxnSpPr>
              <a:stCxn id="49" idx="2"/>
              <a:endCxn id="46" idx="0"/>
            </p:cNvCxnSpPr>
            <p:nvPr/>
          </p:nvCxnSpPr>
          <p:spPr>
            <a:xfrm rot="16200000" flipH="1">
              <a:off x="4059669" y="2537215"/>
              <a:ext cx="403213" cy="467623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50" idx="2"/>
              <a:endCxn id="46" idx="0"/>
            </p:cNvCxnSpPr>
            <p:nvPr/>
          </p:nvCxnSpPr>
          <p:spPr>
            <a:xfrm rot="5400000">
              <a:off x="4481047" y="2579211"/>
              <a:ext cx="407463" cy="379382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10755315" y="2371911"/>
            <a:ext cx="640904" cy="353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Data</a:t>
            </a:r>
          </a:p>
        </p:txBody>
      </p:sp>
      <p:cxnSp>
        <p:nvCxnSpPr>
          <p:cNvPr id="57" name="Elbow Connector 56"/>
          <p:cNvCxnSpPr>
            <a:endCxn id="56" idx="0"/>
          </p:cNvCxnSpPr>
          <p:nvPr/>
        </p:nvCxnSpPr>
        <p:spPr>
          <a:xfrm>
            <a:off x="10755315" y="1501445"/>
            <a:ext cx="320452" cy="870466"/>
          </a:xfrm>
          <a:prstGeom prst="bentConnector2">
            <a:avLst/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0499479" y="3169191"/>
            <a:ext cx="1152573" cy="706124"/>
            <a:chOff x="4548510" y="4234510"/>
            <a:chExt cx="1152573" cy="706124"/>
          </a:xfrm>
        </p:grpSpPr>
        <p:sp>
          <p:nvSpPr>
            <p:cNvPr id="60" name="Rounded Rectangle 59"/>
            <p:cNvSpPr/>
            <p:nvPr/>
          </p:nvSpPr>
          <p:spPr>
            <a:xfrm>
              <a:off x="4548510" y="4234510"/>
              <a:ext cx="1152573" cy="7061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Apply MP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681737" y="4612221"/>
              <a:ext cx="799436" cy="266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10378472" y="4275758"/>
            <a:ext cx="1394586" cy="501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Management Regulations</a:t>
            </a:r>
          </a:p>
        </p:txBody>
      </p:sp>
      <p:cxnSp>
        <p:nvCxnSpPr>
          <p:cNvPr id="63" name="Elbow Connector 62"/>
          <p:cNvCxnSpPr>
            <a:stCxn id="60" idx="2"/>
            <a:endCxn id="62" idx="0"/>
          </p:cNvCxnSpPr>
          <p:nvPr/>
        </p:nvCxnSpPr>
        <p:spPr>
          <a:xfrm rot="5400000">
            <a:off x="10875545" y="4075536"/>
            <a:ext cx="40044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0853658" y="2947082"/>
            <a:ext cx="44421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541901" y="4336753"/>
            <a:ext cx="1194473" cy="379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Implement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541343" y="3104657"/>
            <a:ext cx="1437080" cy="706124"/>
            <a:chOff x="4548510" y="1713436"/>
            <a:chExt cx="1847952" cy="747802"/>
          </a:xfrm>
        </p:grpSpPr>
        <p:sp>
          <p:nvSpPr>
            <p:cNvPr id="67" name="Rounded Rectangle 66"/>
            <p:cNvSpPr/>
            <p:nvPr/>
          </p:nvSpPr>
          <p:spPr>
            <a:xfrm>
              <a:off x="4548510" y="1713436"/>
              <a:ext cx="1847952" cy="74780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Update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cxnSp>
        <p:nvCxnSpPr>
          <p:cNvPr id="69" name="Elbow Connector 68"/>
          <p:cNvCxnSpPr>
            <a:stCxn id="62" idx="1"/>
            <a:endCxn id="65" idx="3"/>
          </p:cNvCxnSpPr>
          <p:nvPr/>
        </p:nvCxnSpPr>
        <p:spPr>
          <a:xfrm rot="10800000">
            <a:off x="9736374" y="4526292"/>
            <a:ext cx="64209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1"/>
            <a:endCxn id="67" idx="2"/>
          </p:cNvCxnSpPr>
          <p:nvPr/>
        </p:nvCxnSpPr>
        <p:spPr>
          <a:xfrm rot="10800000">
            <a:off x="8259883" y="3810781"/>
            <a:ext cx="282018" cy="715510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8850594" y="2383618"/>
            <a:ext cx="1015925" cy="531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Simulate Data</a:t>
            </a:r>
          </a:p>
        </p:txBody>
      </p:sp>
      <p:cxnSp>
        <p:nvCxnSpPr>
          <p:cNvPr id="72" name="Elbow Connector 71"/>
          <p:cNvCxnSpPr>
            <a:stCxn id="67" idx="0"/>
            <a:endCxn id="71" idx="1"/>
          </p:cNvCxnSpPr>
          <p:nvPr/>
        </p:nvCxnSpPr>
        <p:spPr>
          <a:xfrm rot="5400000" flipH="1" flipV="1">
            <a:off x="8327601" y="2581665"/>
            <a:ext cx="455275" cy="590711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3"/>
            <a:endCxn id="60" idx="1"/>
          </p:cNvCxnSpPr>
          <p:nvPr/>
        </p:nvCxnSpPr>
        <p:spPr>
          <a:xfrm>
            <a:off x="9866519" y="2649382"/>
            <a:ext cx="632960" cy="87287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659689" y="1603515"/>
            <a:ext cx="2117735" cy="1355725"/>
            <a:chOff x="5659689" y="1603515"/>
            <a:chExt cx="2117735" cy="1355725"/>
          </a:xfrm>
        </p:grpSpPr>
        <p:grpSp>
          <p:nvGrpSpPr>
            <p:cNvPr id="75" name="Group 74"/>
            <p:cNvGrpSpPr/>
            <p:nvPr/>
          </p:nvGrpSpPr>
          <p:grpSpPr>
            <a:xfrm>
              <a:off x="5659689" y="1603515"/>
              <a:ext cx="2117735" cy="1355725"/>
              <a:chOff x="5659689" y="1603515"/>
              <a:chExt cx="2117735" cy="135572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659689" y="1603515"/>
                <a:ext cx="2117735" cy="1355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/>
                  <a:t>Management Policy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824119" y="1986089"/>
                <a:ext cx="642842" cy="461723"/>
                <a:chOff x="5353008" y="2901171"/>
                <a:chExt cx="642842" cy="461723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5353008" y="2901171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2495" y="3164478"/>
                  <a:ext cx="403049" cy="198416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/>
              <p:cNvGrpSpPr/>
              <p:nvPr/>
            </p:nvGrpSpPr>
            <p:grpSpPr>
              <a:xfrm>
                <a:off x="6739180" y="1996459"/>
                <a:ext cx="642842" cy="470010"/>
                <a:chOff x="6967695" y="2107629"/>
                <a:chExt cx="642842" cy="470010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6967695" y="2107629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5485" y="2329118"/>
                  <a:ext cx="414244" cy="248521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TextBox 75"/>
            <p:cNvSpPr txBox="1"/>
            <p:nvPr/>
          </p:nvSpPr>
          <p:spPr>
            <a:xfrm>
              <a:off x="5944103" y="2606665"/>
              <a:ext cx="169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5-year management cycle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65231" y="3957699"/>
            <a:ext cx="592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so on …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259971" y="4643384"/>
            <a:ext cx="799436" cy="266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1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6923314" y="4481911"/>
            <a:ext cx="0" cy="16846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89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47" y="4354331"/>
            <a:ext cx="5486411" cy="2286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99177" y="936632"/>
            <a:ext cx="36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Closed-Loop Simulation Testing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39138" y="1170381"/>
            <a:ext cx="1616177" cy="662128"/>
            <a:chOff x="4548510" y="1728955"/>
            <a:chExt cx="1847952" cy="701209"/>
          </a:xfrm>
        </p:grpSpPr>
        <p:sp>
          <p:nvSpPr>
            <p:cNvPr id="37" name="Rounded Rectangle 36"/>
            <p:cNvSpPr/>
            <p:nvPr/>
          </p:nvSpPr>
          <p:spPr>
            <a:xfrm>
              <a:off x="4548510" y="1728955"/>
              <a:ext cx="1847952" cy="701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Simulate Fishery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03557" y="1378412"/>
            <a:ext cx="2050700" cy="2343955"/>
            <a:chOff x="3408608" y="1244957"/>
            <a:chExt cx="2050700" cy="2343955"/>
          </a:xfrm>
        </p:grpSpPr>
        <p:sp>
          <p:nvSpPr>
            <p:cNvPr id="91" name="Rounded Rectangle 90"/>
            <p:cNvSpPr/>
            <p:nvPr/>
          </p:nvSpPr>
          <p:spPr>
            <a:xfrm>
              <a:off x="3408608" y="1244957"/>
              <a:ext cx="2050700" cy="2343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Operating Model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91100" y="2972634"/>
              <a:ext cx="1007973" cy="440908"/>
              <a:chOff x="3500823" y="1587908"/>
              <a:chExt cx="2220046" cy="108267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00823" y="1587908"/>
                <a:ext cx="2220046" cy="108267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/>
                  <a:t>Model 1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788" y="2080343"/>
                <a:ext cx="887710" cy="487221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119" y="2009164"/>
                <a:ext cx="912367" cy="610257"/>
              </a:xfrm>
              <a:prstGeom prst="rect">
                <a:avLst/>
              </a:prstGeom>
            </p:spPr>
          </p:pic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444" y="1719607"/>
              <a:ext cx="686040" cy="8498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0865" y="1719607"/>
              <a:ext cx="607207" cy="845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1" name="Elbow Connector 50"/>
            <p:cNvCxnSpPr>
              <a:stCxn id="49" idx="2"/>
              <a:endCxn id="46" idx="0"/>
            </p:cNvCxnSpPr>
            <p:nvPr/>
          </p:nvCxnSpPr>
          <p:spPr>
            <a:xfrm rot="16200000" flipH="1">
              <a:off x="4059669" y="2537215"/>
              <a:ext cx="403213" cy="467623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50" idx="2"/>
              <a:endCxn id="46" idx="0"/>
            </p:cNvCxnSpPr>
            <p:nvPr/>
          </p:nvCxnSpPr>
          <p:spPr>
            <a:xfrm rot="5400000">
              <a:off x="4481047" y="2579211"/>
              <a:ext cx="407463" cy="379382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10755315" y="2371911"/>
            <a:ext cx="640904" cy="353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Data</a:t>
            </a:r>
          </a:p>
        </p:txBody>
      </p:sp>
      <p:cxnSp>
        <p:nvCxnSpPr>
          <p:cNvPr id="57" name="Elbow Connector 56"/>
          <p:cNvCxnSpPr>
            <a:endCxn id="56" idx="0"/>
          </p:cNvCxnSpPr>
          <p:nvPr/>
        </p:nvCxnSpPr>
        <p:spPr>
          <a:xfrm>
            <a:off x="10755315" y="1501445"/>
            <a:ext cx="320452" cy="870466"/>
          </a:xfrm>
          <a:prstGeom prst="bentConnector2">
            <a:avLst/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0499479" y="3169191"/>
            <a:ext cx="1152573" cy="706124"/>
            <a:chOff x="4548510" y="4234510"/>
            <a:chExt cx="1152573" cy="706124"/>
          </a:xfrm>
        </p:grpSpPr>
        <p:sp>
          <p:nvSpPr>
            <p:cNvPr id="60" name="Rounded Rectangle 59"/>
            <p:cNvSpPr/>
            <p:nvPr/>
          </p:nvSpPr>
          <p:spPr>
            <a:xfrm>
              <a:off x="4548510" y="4234510"/>
              <a:ext cx="1152573" cy="7061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Apply MP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681737" y="4612221"/>
              <a:ext cx="799436" cy="266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10378472" y="4275758"/>
            <a:ext cx="1394586" cy="501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Management Regulations</a:t>
            </a:r>
          </a:p>
        </p:txBody>
      </p:sp>
      <p:cxnSp>
        <p:nvCxnSpPr>
          <p:cNvPr id="63" name="Elbow Connector 62"/>
          <p:cNvCxnSpPr>
            <a:stCxn id="60" idx="2"/>
            <a:endCxn id="62" idx="0"/>
          </p:cNvCxnSpPr>
          <p:nvPr/>
        </p:nvCxnSpPr>
        <p:spPr>
          <a:xfrm rot="5400000">
            <a:off x="10875545" y="4075536"/>
            <a:ext cx="40044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0853658" y="2947082"/>
            <a:ext cx="44421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541901" y="4336753"/>
            <a:ext cx="1194473" cy="379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Implement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541343" y="3104657"/>
            <a:ext cx="1437080" cy="706124"/>
            <a:chOff x="4548510" y="1713436"/>
            <a:chExt cx="1847952" cy="747802"/>
          </a:xfrm>
        </p:grpSpPr>
        <p:sp>
          <p:nvSpPr>
            <p:cNvPr id="67" name="Rounded Rectangle 66"/>
            <p:cNvSpPr/>
            <p:nvPr/>
          </p:nvSpPr>
          <p:spPr>
            <a:xfrm>
              <a:off x="4548510" y="1713436"/>
              <a:ext cx="1847952" cy="74780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Update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cxnSp>
        <p:nvCxnSpPr>
          <p:cNvPr id="69" name="Elbow Connector 68"/>
          <p:cNvCxnSpPr>
            <a:stCxn id="62" idx="1"/>
            <a:endCxn id="65" idx="3"/>
          </p:cNvCxnSpPr>
          <p:nvPr/>
        </p:nvCxnSpPr>
        <p:spPr>
          <a:xfrm rot="10800000">
            <a:off x="9736374" y="4526292"/>
            <a:ext cx="64209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1"/>
            <a:endCxn id="67" idx="2"/>
          </p:cNvCxnSpPr>
          <p:nvPr/>
        </p:nvCxnSpPr>
        <p:spPr>
          <a:xfrm rot="10800000">
            <a:off x="8259883" y="3810781"/>
            <a:ext cx="282018" cy="715510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8850594" y="2383618"/>
            <a:ext cx="1015925" cy="531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Simulate Data</a:t>
            </a:r>
          </a:p>
        </p:txBody>
      </p:sp>
      <p:cxnSp>
        <p:nvCxnSpPr>
          <p:cNvPr id="72" name="Elbow Connector 71"/>
          <p:cNvCxnSpPr>
            <a:stCxn id="67" idx="0"/>
            <a:endCxn id="71" idx="1"/>
          </p:cNvCxnSpPr>
          <p:nvPr/>
        </p:nvCxnSpPr>
        <p:spPr>
          <a:xfrm rot="5400000" flipH="1" flipV="1">
            <a:off x="8327601" y="2581665"/>
            <a:ext cx="455275" cy="590711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3"/>
            <a:endCxn id="60" idx="1"/>
          </p:cNvCxnSpPr>
          <p:nvPr/>
        </p:nvCxnSpPr>
        <p:spPr>
          <a:xfrm>
            <a:off x="9866519" y="2649382"/>
            <a:ext cx="632960" cy="87287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659689" y="1603515"/>
            <a:ext cx="2117735" cy="1355725"/>
            <a:chOff x="5659689" y="1603515"/>
            <a:chExt cx="2117735" cy="1355725"/>
          </a:xfrm>
        </p:grpSpPr>
        <p:grpSp>
          <p:nvGrpSpPr>
            <p:cNvPr id="75" name="Group 74"/>
            <p:cNvGrpSpPr/>
            <p:nvPr/>
          </p:nvGrpSpPr>
          <p:grpSpPr>
            <a:xfrm>
              <a:off x="5659689" y="1603515"/>
              <a:ext cx="2117735" cy="1355725"/>
              <a:chOff x="5659689" y="1603515"/>
              <a:chExt cx="2117735" cy="135572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659689" y="1603515"/>
                <a:ext cx="2117735" cy="1355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/>
                  <a:t>Management Policy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824119" y="1986089"/>
                <a:ext cx="642842" cy="461723"/>
                <a:chOff x="5353008" y="2901171"/>
                <a:chExt cx="642842" cy="461723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5353008" y="2901171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2495" y="3164478"/>
                  <a:ext cx="403049" cy="198416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/>
              <p:cNvGrpSpPr/>
              <p:nvPr/>
            </p:nvGrpSpPr>
            <p:grpSpPr>
              <a:xfrm>
                <a:off x="6739180" y="1996459"/>
                <a:ext cx="642842" cy="470010"/>
                <a:chOff x="6967695" y="2107629"/>
                <a:chExt cx="642842" cy="470010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6967695" y="2107629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1</a:t>
                  </a:r>
                </a:p>
              </p:txBody>
            </p: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5485" y="2329118"/>
                  <a:ext cx="414244" cy="248521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TextBox 75"/>
            <p:cNvSpPr txBox="1"/>
            <p:nvPr/>
          </p:nvSpPr>
          <p:spPr>
            <a:xfrm>
              <a:off x="5944103" y="2606665"/>
              <a:ext cx="169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5-year management cycle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65231" y="3957699"/>
            <a:ext cx="592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so on …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259971" y="4643384"/>
            <a:ext cx="799436" cy="266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1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6923314" y="4481911"/>
            <a:ext cx="0" cy="16846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</p:spTree>
    <p:extLst>
      <p:ext uri="{BB962C8B-B14F-4D97-AF65-F5344CB8AC3E}">
        <p14:creationId xmlns:p14="http://schemas.microsoft.com/office/powerpoint/2010/main" val="3199688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99177" y="936632"/>
            <a:ext cx="36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Closed-Loop Simulation Testing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39138" y="1170381"/>
            <a:ext cx="1616177" cy="662128"/>
            <a:chOff x="4548510" y="1728955"/>
            <a:chExt cx="1847952" cy="701209"/>
          </a:xfrm>
        </p:grpSpPr>
        <p:sp>
          <p:nvSpPr>
            <p:cNvPr id="37" name="Rounded Rectangle 36"/>
            <p:cNvSpPr/>
            <p:nvPr/>
          </p:nvSpPr>
          <p:spPr>
            <a:xfrm>
              <a:off x="4548510" y="1728955"/>
              <a:ext cx="1847952" cy="701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Simulate Fishery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03557" y="1378412"/>
            <a:ext cx="2050700" cy="2343955"/>
            <a:chOff x="3408608" y="1244957"/>
            <a:chExt cx="2050700" cy="2343955"/>
          </a:xfrm>
        </p:grpSpPr>
        <p:sp>
          <p:nvSpPr>
            <p:cNvPr id="91" name="Rounded Rectangle 90"/>
            <p:cNvSpPr/>
            <p:nvPr/>
          </p:nvSpPr>
          <p:spPr>
            <a:xfrm>
              <a:off x="3408608" y="1244957"/>
              <a:ext cx="2050700" cy="2343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Operating Model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91100" y="2972634"/>
              <a:ext cx="1007973" cy="440908"/>
              <a:chOff x="3500823" y="1587908"/>
              <a:chExt cx="2220046" cy="108267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00823" y="1587908"/>
                <a:ext cx="2220046" cy="108267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/>
                  <a:t>Model 1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788" y="2080343"/>
                <a:ext cx="887710" cy="487221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119" y="2009164"/>
                <a:ext cx="912367" cy="610257"/>
              </a:xfrm>
              <a:prstGeom prst="rect">
                <a:avLst/>
              </a:prstGeom>
            </p:spPr>
          </p:pic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4444" y="1719607"/>
              <a:ext cx="686040" cy="8498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0865" y="1719607"/>
              <a:ext cx="607207" cy="845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1" name="Elbow Connector 50"/>
            <p:cNvCxnSpPr>
              <a:stCxn id="49" idx="2"/>
              <a:endCxn id="46" idx="0"/>
            </p:cNvCxnSpPr>
            <p:nvPr/>
          </p:nvCxnSpPr>
          <p:spPr>
            <a:xfrm rot="16200000" flipH="1">
              <a:off x="4059669" y="2537215"/>
              <a:ext cx="403213" cy="467623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50" idx="2"/>
              <a:endCxn id="46" idx="0"/>
            </p:cNvCxnSpPr>
            <p:nvPr/>
          </p:nvCxnSpPr>
          <p:spPr>
            <a:xfrm rot="5400000">
              <a:off x="4481047" y="2579211"/>
              <a:ext cx="407463" cy="379382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10755315" y="2371911"/>
            <a:ext cx="640904" cy="353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Data</a:t>
            </a:r>
          </a:p>
        </p:txBody>
      </p:sp>
      <p:cxnSp>
        <p:nvCxnSpPr>
          <p:cNvPr id="57" name="Elbow Connector 56"/>
          <p:cNvCxnSpPr>
            <a:endCxn id="56" idx="0"/>
          </p:cNvCxnSpPr>
          <p:nvPr/>
        </p:nvCxnSpPr>
        <p:spPr>
          <a:xfrm>
            <a:off x="10755315" y="1501445"/>
            <a:ext cx="320452" cy="870466"/>
          </a:xfrm>
          <a:prstGeom prst="bentConnector2">
            <a:avLst/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0499479" y="3169191"/>
            <a:ext cx="1152573" cy="706124"/>
            <a:chOff x="4548510" y="4234510"/>
            <a:chExt cx="1152573" cy="706124"/>
          </a:xfrm>
        </p:grpSpPr>
        <p:sp>
          <p:nvSpPr>
            <p:cNvPr id="60" name="Rounded Rectangle 59"/>
            <p:cNvSpPr/>
            <p:nvPr/>
          </p:nvSpPr>
          <p:spPr>
            <a:xfrm>
              <a:off x="4548510" y="4234510"/>
              <a:ext cx="1152573" cy="7061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Apply MP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681737" y="4612221"/>
              <a:ext cx="799436" cy="266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10378472" y="4275758"/>
            <a:ext cx="1394586" cy="501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Management Regulations</a:t>
            </a:r>
          </a:p>
        </p:txBody>
      </p:sp>
      <p:cxnSp>
        <p:nvCxnSpPr>
          <p:cNvPr id="63" name="Elbow Connector 62"/>
          <p:cNvCxnSpPr>
            <a:stCxn id="60" idx="2"/>
            <a:endCxn id="62" idx="0"/>
          </p:cNvCxnSpPr>
          <p:nvPr/>
        </p:nvCxnSpPr>
        <p:spPr>
          <a:xfrm rot="5400000">
            <a:off x="10875545" y="4075536"/>
            <a:ext cx="40044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0853658" y="2947082"/>
            <a:ext cx="44421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541901" y="4336753"/>
            <a:ext cx="1194473" cy="379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Implement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541343" y="3104657"/>
            <a:ext cx="1437080" cy="706124"/>
            <a:chOff x="4548510" y="1713436"/>
            <a:chExt cx="1847952" cy="747802"/>
          </a:xfrm>
        </p:grpSpPr>
        <p:sp>
          <p:nvSpPr>
            <p:cNvPr id="67" name="Rounded Rectangle 66"/>
            <p:cNvSpPr/>
            <p:nvPr/>
          </p:nvSpPr>
          <p:spPr>
            <a:xfrm>
              <a:off x="4548510" y="1713436"/>
              <a:ext cx="1847952" cy="74780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Update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cxnSp>
        <p:nvCxnSpPr>
          <p:cNvPr id="69" name="Elbow Connector 68"/>
          <p:cNvCxnSpPr>
            <a:stCxn id="62" idx="1"/>
            <a:endCxn id="65" idx="3"/>
          </p:cNvCxnSpPr>
          <p:nvPr/>
        </p:nvCxnSpPr>
        <p:spPr>
          <a:xfrm rot="10800000">
            <a:off x="9736374" y="4526292"/>
            <a:ext cx="64209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1"/>
            <a:endCxn id="67" idx="2"/>
          </p:cNvCxnSpPr>
          <p:nvPr/>
        </p:nvCxnSpPr>
        <p:spPr>
          <a:xfrm rot="10800000">
            <a:off x="8259883" y="3810781"/>
            <a:ext cx="282018" cy="715510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8850594" y="2383618"/>
            <a:ext cx="1015925" cy="531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Simulate Data</a:t>
            </a:r>
          </a:p>
        </p:txBody>
      </p:sp>
      <p:cxnSp>
        <p:nvCxnSpPr>
          <p:cNvPr id="72" name="Elbow Connector 71"/>
          <p:cNvCxnSpPr>
            <a:stCxn id="67" idx="0"/>
            <a:endCxn id="71" idx="1"/>
          </p:cNvCxnSpPr>
          <p:nvPr/>
        </p:nvCxnSpPr>
        <p:spPr>
          <a:xfrm rot="5400000" flipH="1" flipV="1">
            <a:off x="8327601" y="2581665"/>
            <a:ext cx="455275" cy="590711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3"/>
            <a:endCxn id="60" idx="1"/>
          </p:cNvCxnSpPr>
          <p:nvPr/>
        </p:nvCxnSpPr>
        <p:spPr>
          <a:xfrm>
            <a:off x="9866519" y="2649382"/>
            <a:ext cx="632960" cy="87287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659689" y="1603515"/>
            <a:ext cx="2117735" cy="1355725"/>
            <a:chOff x="5659689" y="1603515"/>
            <a:chExt cx="2117735" cy="1355725"/>
          </a:xfrm>
        </p:grpSpPr>
        <p:grpSp>
          <p:nvGrpSpPr>
            <p:cNvPr id="75" name="Group 74"/>
            <p:cNvGrpSpPr/>
            <p:nvPr/>
          </p:nvGrpSpPr>
          <p:grpSpPr>
            <a:xfrm>
              <a:off x="5659689" y="1603515"/>
              <a:ext cx="2117735" cy="1355725"/>
              <a:chOff x="5659689" y="1603515"/>
              <a:chExt cx="2117735" cy="135572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659689" y="1603515"/>
                <a:ext cx="2117735" cy="1355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/>
                  <a:t>Management Policy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824119" y="1986089"/>
                <a:ext cx="642842" cy="461723"/>
                <a:chOff x="5353008" y="2901171"/>
                <a:chExt cx="642842" cy="461723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5353008" y="2901171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2</a:t>
                  </a:r>
                </a:p>
              </p:txBody>
            </p: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2495" y="3164478"/>
                  <a:ext cx="403049" cy="198416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/>
              <p:cNvGrpSpPr/>
              <p:nvPr/>
            </p:nvGrpSpPr>
            <p:grpSpPr>
              <a:xfrm>
                <a:off x="6739180" y="1996459"/>
                <a:ext cx="642842" cy="470010"/>
                <a:chOff x="6967695" y="2107629"/>
                <a:chExt cx="642842" cy="470010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6967695" y="2107629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2</a:t>
                  </a:r>
                </a:p>
              </p:txBody>
            </p: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5485" y="2329118"/>
                  <a:ext cx="414244" cy="248521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TextBox 75"/>
            <p:cNvSpPr txBox="1"/>
            <p:nvPr/>
          </p:nvSpPr>
          <p:spPr>
            <a:xfrm>
              <a:off x="5944103" y="2606665"/>
              <a:ext cx="169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5-year management cycle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65231" y="3957699"/>
            <a:ext cx="592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for MP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56" y="4352544"/>
            <a:ext cx="5486411" cy="2286005"/>
          </a:xfrm>
          <a:prstGeom prst="rect">
            <a:avLst/>
          </a:prstGeom>
        </p:spPr>
      </p:pic>
      <p:sp>
        <p:nvSpPr>
          <p:cNvPr id="85" name="Rounded Rectangle 84"/>
          <p:cNvSpPr/>
          <p:nvPr/>
        </p:nvSpPr>
        <p:spPr>
          <a:xfrm>
            <a:off x="5259971" y="4643384"/>
            <a:ext cx="799436" cy="266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2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6923314" y="4486935"/>
            <a:ext cx="0" cy="16846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80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55" y="4353388"/>
            <a:ext cx="5486411" cy="2286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99177" y="936632"/>
            <a:ext cx="36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Closed-Loop Simulation Testing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39138" y="1170381"/>
            <a:ext cx="1616177" cy="662128"/>
            <a:chOff x="4548510" y="1728955"/>
            <a:chExt cx="1847952" cy="701209"/>
          </a:xfrm>
        </p:grpSpPr>
        <p:sp>
          <p:nvSpPr>
            <p:cNvPr id="37" name="Rounded Rectangle 36"/>
            <p:cNvSpPr/>
            <p:nvPr/>
          </p:nvSpPr>
          <p:spPr>
            <a:xfrm>
              <a:off x="4548510" y="1728955"/>
              <a:ext cx="1847952" cy="701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Simulate Fishery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03557" y="1378412"/>
            <a:ext cx="2050700" cy="2343955"/>
            <a:chOff x="3408608" y="1244957"/>
            <a:chExt cx="2050700" cy="2343955"/>
          </a:xfrm>
        </p:grpSpPr>
        <p:sp>
          <p:nvSpPr>
            <p:cNvPr id="91" name="Rounded Rectangle 90"/>
            <p:cNvSpPr/>
            <p:nvPr/>
          </p:nvSpPr>
          <p:spPr>
            <a:xfrm>
              <a:off x="3408608" y="1244957"/>
              <a:ext cx="2050700" cy="2343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Operating Model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91100" y="2972634"/>
              <a:ext cx="1007973" cy="440908"/>
              <a:chOff x="3500823" y="1587908"/>
              <a:chExt cx="2220046" cy="108267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00823" y="1587908"/>
                <a:ext cx="2220046" cy="108267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/>
                  <a:t>Model 1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788" y="2080343"/>
                <a:ext cx="887710" cy="487221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119" y="2009164"/>
                <a:ext cx="912367" cy="610257"/>
              </a:xfrm>
              <a:prstGeom prst="rect">
                <a:avLst/>
              </a:prstGeom>
            </p:spPr>
          </p:pic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444" y="1719607"/>
              <a:ext cx="686040" cy="8498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0865" y="1719607"/>
              <a:ext cx="607207" cy="845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1" name="Elbow Connector 50"/>
            <p:cNvCxnSpPr>
              <a:stCxn id="49" idx="2"/>
              <a:endCxn id="46" idx="0"/>
            </p:cNvCxnSpPr>
            <p:nvPr/>
          </p:nvCxnSpPr>
          <p:spPr>
            <a:xfrm rot="16200000" flipH="1">
              <a:off x="4059669" y="2537215"/>
              <a:ext cx="403213" cy="467623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50" idx="2"/>
              <a:endCxn id="46" idx="0"/>
            </p:cNvCxnSpPr>
            <p:nvPr/>
          </p:nvCxnSpPr>
          <p:spPr>
            <a:xfrm rot="5400000">
              <a:off x="4481047" y="2579211"/>
              <a:ext cx="407463" cy="379382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10755315" y="2371911"/>
            <a:ext cx="640904" cy="353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Data</a:t>
            </a:r>
          </a:p>
        </p:txBody>
      </p:sp>
      <p:cxnSp>
        <p:nvCxnSpPr>
          <p:cNvPr id="57" name="Elbow Connector 56"/>
          <p:cNvCxnSpPr>
            <a:endCxn id="56" idx="0"/>
          </p:cNvCxnSpPr>
          <p:nvPr/>
        </p:nvCxnSpPr>
        <p:spPr>
          <a:xfrm>
            <a:off x="10755315" y="1501445"/>
            <a:ext cx="320452" cy="870466"/>
          </a:xfrm>
          <a:prstGeom prst="bentConnector2">
            <a:avLst/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0499479" y="3169191"/>
            <a:ext cx="1152573" cy="706124"/>
            <a:chOff x="4548510" y="4234510"/>
            <a:chExt cx="1152573" cy="706124"/>
          </a:xfrm>
        </p:grpSpPr>
        <p:sp>
          <p:nvSpPr>
            <p:cNvPr id="60" name="Rounded Rectangle 59"/>
            <p:cNvSpPr/>
            <p:nvPr/>
          </p:nvSpPr>
          <p:spPr>
            <a:xfrm>
              <a:off x="4548510" y="4234510"/>
              <a:ext cx="1152573" cy="7061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Apply MP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681737" y="4612221"/>
              <a:ext cx="799436" cy="266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10378472" y="4275758"/>
            <a:ext cx="1394586" cy="501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Management Regulations</a:t>
            </a:r>
          </a:p>
        </p:txBody>
      </p:sp>
      <p:cxnSp>
        <p:nvCxnSpPr>
          <p:cNvPr id="63" name="Elbow Connector 62"/>
          <p:cNvCxnSpPr>
            <a:stCxn id="60" idx="2"/>
            <a:endCxn id="62" idx="0"/>
          </p:cNvCxnSpPr>
          <p:nvPr/>
        </p:nvCxnSpPr>
        <p:spPr>
          <a:xfrm rot="5400000">
            <a:off x="10875545" y="4075536"/>
            <a:ext cx="40044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0853658" y="2947082"/>
            <a:ext cx="44421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541901" y="4336753"/>
            <a:ext cx="1194473" cy="379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Implement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541343" y="3104657"/>
            <a:ext cx="1437080" cy="706124"/>
            <a:chOff x="4548510" y="1713436"/>
            <a:chExt cx="1847952" cy="747802"/>
          </a:xfrm>
        </p:grpSpPr>
        <p:sp>
          <p:nvSpPr>
            <p:cNvPr id="67" name="Rounded Rectangle 66"/>
            <p:cNvSpPr/>
            <p:nvPr/>
          </p:nvSpPr>
          <p:spPr>
            <a:xfrm>
              <a:off x="4548510" y="1713436"/>
              <a:ext cx="1847952" cy="74780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Update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cxnSp>
        <p:nvCxnSpPr>
          <p:cNvPr id="69" name="Elbow Connector 68"/>
          <p:cNvCxnSpPr>
            <a:stCxn id="62" idx="1"/>
            <a:endCxn id="65" idx="3"/>
          </p:cNvCxnSpPr>
          <p:nvPr/>
        </p:nvCxnSpPr>
        <p:spPr>
          <a:xfrm rot="10800000">
            <a:off x="9736374" y="4526292"/>
            <a:ext cx="64209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1"/>
            <a:endCxn id="67" idx="2"/>
          </p:cNvCxnSpPr>
          <p:nvPr/>
        </p:nvCxnSpPr>
        <p:spPr>
          <a:xfrm rot="10800000">
            <a:off x="8259883" y="3810781"/>
            <a:ext cx="282018" cy="715510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8850594" y="2383618"/>
            <a:ext cx="1015925" cy="531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Simulate Data</a:t>
            </a:r>
          </a:p>
        </p:txBody>
      </p:sp>
      <p:cxnSp>
        <p:nvCxnSpPr>
          <p:cNvPr id="72" name="Elbow Connector 71"/>
          <p:cNvCxnSpPr>
            <a:stCxn id="67" idx="0"/>
            <a:endCxn id="71" idx="1"/>
          </p:cNvCxnSpPr>
          <p:nvPr/>
        </p:nvCxnSpPr>
        <p:spPr>
          <a:xfrm rot="5400000" flipH="1" flipV="1">
            <a:off x="8327601" y="2581665"/>
            <a:ext cx="455275" cy="590711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3"/>
            <a:endCxn id="60" idx="1"/>
          </p:cNvCxnSpPr>
          <p:nvPr/>
        </p:nvCxnSpPr>
        <p:spPr>
          <a:xfrm>
            <a:off x="9866519" y="2649382"/>
            <a:ext cx="632960" cy="87287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659689" y="1603515"/>
            <a:ext cx="2117735" cy="1355725"/>
            <a:chOff x="5659689" y="1603515"/>
            <a:chExt cx="2117735" cy="1355725"/>
          </a:xfrm>
        </p:grpSpPr>
        <p:grpSp>
          <p:nvGrpSpPr>
            <p:cNvPr id="75" name="Group 74"/>
            <p:cNvGrpSpPr/>
            <p:nvPr/>
          </p:nvGrpSpPr>
          <p:grpSpPr>
            <a:xfrm>
              <a:off x="5659689" y="1603515"/>
              <a:ext cx="2117735" cy="1355725"/>
              <a:chOff x="5659689" y="1603515"/>
              <a:chExt cx="2117735" cy="135572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659689" y="1603515"/>
                <a:ext cx="2117735" cy="1355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/>
                  <a:t>Management Policy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824119" y="1986089"/>
                <a:ext cx="642842" cy="461723"/>
                <a:chOff x="5353008" y="2901171"/>
                <a:chExt cx="642842" cy="461723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5353008" y="2901171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2</a:t>
                  </a:r>
                </a:p>
              </p:txBody>
            </p: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2495" y="3164478"/>
                  <a:ext cx="403049" cy="198416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/>
              <p:cNvGrpSpPr/>
              <p:nvPr/>
            </p:nvGrpSpPr>
            <p:grpSpPr>
              <a:xfrm>
                <a:off x="6739180" y="1996459"/>
                <a:ext cx="642842" cy="470010"/>
                <a:chOff x="6967695" y="2107629"/>
                <a:chExt cx="642842" cy="470010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6967695" y="2107629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2</a:t>
                  </a:r>
                </a:p>
              </p:txBody>
            </p: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5485" y="2329118"/>
                  <a:ext cx="414244" cy="248521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TextBox 75"/>
            <p:cNvSpPr txBox="1"/>
            <p:nvPr/>
          </p:nvSpPr>
          <p:spPr>
            <a:xfrm>
              <a:off x="5944103" y="2606665"/>
              <a:ext cx="169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5-year management cycle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65231" y="3957699"/>
            <a:ext cx="592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so on for all MPs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5259971" y="4643384"/>
            <a:ext cx="799436" cy="266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3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6923314" y="4481911"/>
            <a:ext cx="0" cy="16846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603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56" y="4352544"/>
            <a:ext cx="5486411" cy="2286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699177" y="936632"/>
            <a:ext cx="36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Closed-Loop Simulation Testing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39138" y="1170381"/>
            <a:ext cx="1616177" cy="662128"/>
            <a:chOff x="4548510" y="1728955"/>
            <a:chExt cx="1847952" cy="701209"/>
          </a:xfrm>
        </p:grpSpPr>
        <p:sp>
          <p:nvSpPr>
            <p:cNvPr id="37" name="Rounded Rectangle 36"/>
            <p:cNvSpPr/>
            <p:nvPr/>
          </p:nvSpPr>
          <p:spPr>
            <a:xfrm>
              <a:off x="4548510" y="1728955"/>
              <a:ext cx="1847952" cy="7012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Simulate Fishery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03557" y="1378412"/>
            <a:ext cx="2050700" cy="2343955"/>
            <a:chOff x="3408608" y="1244957"/>
            <a:chExt cx="2050700" cy="2343955"/>
          </a:xfrm>
        </p:grpSpPr>
        <p:sp>
          <p:nvSpPr>
            <p:cNvPr id="91" name="Rounded Rectangle 90"/>
            <p:cNvSpPr/>
            <p:nvPr/>
          </p:nvSpPr>
          <p:spPr>
            <a:xfrm>
              <a:off x="3408608" y="1244957"/>
              <a:ext cx="2050700" cy="23439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/>
                <a:t>Operating Model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91100" y="2972634"/>
              <a:ext cx="1007973" cy="440908"/>
              <a:chOff x="3500823" y="1587908"/>
              <a:chExt cx="2220046" cy="1082672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3500823" y="1587908"/>
                <a:ext cx="2220046" cy="108267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000" b="1" dirty="0"/>
                  <a:t>Model 1</a:t>
                </a: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2788" y="2080343"/>
                <a:ext cx="887710" cy="487221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6119" y="2009164"/>
                <a:ext cx="912367" cy="610257"/>
              </a:xfrm>
              <a:prstGeom prst="rect">
                <a:avLst/>
              </a:prstGeom>
            </p:spPr>
          </p:pic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444" y="1719607"/>
              <a:ext cx="686040" cy="8498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0865" y="1719607"/>
              <a:ext cx="607207" cy="845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1" name="Elbow Connector 50"/>
            <p:cNvCxnSpPr>
              <a:stCxn id="49" idx="2"/>
              <a:endCxn id="46" idx="0"/>
            </p:cNvCxnSpPr>
            <p:nvPr/>
          </p:nvCxnSpPr>
          <p:spPr>
            <a:xfrm rot="16200000" flipH="1">
              <a:off x="4059669" y="2537215"/>
              <a:ext cx="403213" cy="467623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50" idx="2"/>
              <a:endCxn id="46" idx="0"/>
            </p:cNvCxnSpPr>
            <p:nvPr/>
          </p:nvCxnSpPr>
          <p:spPr>
            <a:xfrm rot="5400000">
              <a:off x="4481047" y="2579211"/>
              <a:ext cx="407463" cy="379382"/>
            </a:xfrm>
            <a:prstGeom prst="bentConnector3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10755315" y="2371911"/>
            <a:ext cx="640904" cy="353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Data</a:t>
            </a:r>
          </a:p>
        </p:txBody>
      </p:sp>
      <p:cxnSp>
        <p:nvCxnSpPr>
          <p:cNvPr id="57" name="Elbow Connector 56"/>
          <p:cNvCxnSpPr>
            <a:endCxn id="56" idx="0"/>
          </p:cNvCxnSpPr>
          <p:nvPr/>
        </p:nvCxnSpPr>
        <p:spPr>
          <a:xfrm>
            <a:off x="10755315" y="1501445"/>
            <a:ext cx="320452" cy="870466"/>
          </a:xfrm>
          <a:prstGeom prst="bentConnector2">
            <a:avLst/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0499479" y="3169191"/>
            <a:ext cx="1152573" cy="706124"/>
            <a:chOff x="4548510" y="4234510"/>
            <a:chExt cx="1152573" cy="706124"/>
          </a:xfrm>
        </p:grpSpPr>
        <p:sp>
          <p:nvSpPr>
            <p:cNvPr id="60" name="Rounded Rectangle 59"/>
            <p:cNvSpPr/>
            <p:nvPr/>
          </p:nvSpPr>
          <p:spPr>
            <a:xfrm>
              <a:off x="4548510" y="4234510"/>
              <a:ext cx="1152573" cy="7061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Apply MP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681737" y="4612221"/>
              <a:ext cx="799436" cy="266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10378472" y="4275758"/>
            <a:ext cx="1394586" cy="5010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Management Regulations</a:t>
            </a:r>
          </a:p>
        </p:txBody>
      </p:sp>
      <p:cxnSp>
        <p:nvCxnSpPr>
          <p:cNvPr id="63" name="Elbow Connector 62"/>
          <p:cNvCxnSpPr>
            <a:stCxn id="60" idx="2"/>
            <a:endCxn id="62" idx="0"/>
          </p:cNvCxnSpPr>
          <p:nvPr/>
        </p:nvCxnSpPr>
        <p:spPr>
          <a:xfrm rot="5400000">
            <a:off x="10875545" y="4075536"/>
            <a:ext cx="400443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5400000">
            <a:off x="10853658" y="2947082"/>
            <a:ext cx="44421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8541901" y="4336753"/>
            <a:ext cx="1194473" cy="3790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Implement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541343" y="3104657"/>
            <a:ext cx="1437080" cy="706124"/>
            <a:chOff x="4548510" y="1713436"/>
            <a:chExt cx="1847952" cy="747802"/>
          </a:xfrm>
        </p:grpSpPr>
        <p:sp>
          <p:nvSpPr>
            <p:cNvPr id="67" name="Rounded Rectangle 66"/>
            <p:cNvSpPr/>
            <p:nvPr/>
          </p:nvSpPr>
          <p:spPr>
            <a:xfrm>
              <a:off x="4548510" y="1713436"/>
              <a:ext cx="1847952" cy="74780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Update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707312" y="2102799"/>
              <a:ext cx="1482987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Operating Model </a:t>
              </a:r>
            </a:p>
          </p:txBody>
        </p:sp>
      </p:grpSp>
      <p:cxnSp>
        <p:nvCxnSpPr>
          <p:cNvPr id="69" name="Elbow Connector 68"/>
          <p:cNvCxnSpPr>
            <a:stCxn id="62" idx="1"/>
            <a:endCxn id="65" idx="3"/>
          </p:cNvCxnSpPr>
          <p:nvPr/>
        </p:nvCxnSpPr>
        <p:spPr>
          <a:xfrm rot="10800000">
            <a:off x="9736374" y="4526292"/>
            <a:ext cx="642098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1"/>
            <a:endCxn id="67" idx="2"/>
          </p:cNvCxnSpPr>
          <p:nvPr/>
        </p:nvCxnSpPr>
        <p:spPr>
          <a:xfrm rot="10800000">
            <a:off x="8259883" y="3810781"/>
            <a:ext cx="282018" cy="715510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8850594" y="2383618"/>
            <a:ext cx="1015925" cy="531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Simulate Data</a:t>
            </a:r>
          </a:p>
        </p:txBody>
      </p:sp>
      <p:cxnSp>
        <p:nvCxnSpPr>
          <p:cNvPr id="72" name="Elbow Connector 71"/>
          <p:cNvCxnSpPr>
            <a:stCxn id="67" idx="0"/>
            <a:endCxn id="71" idx="1"/>
          </p:cNvCxnSpPr>
          <p:nvPr/>
        </p:nvCxnSpPr>
        <p:spPr>
          <a:xfrm rot="5400000" flipH="1" flipV="1">
            <a:off x="8327601" y="2581665"/>
            <a:ext cx="455275" cy="590711"/>
          </a:xfrm>
          <a:prstGeom prst="bent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3"/>
            <a:endCxn id="60" idx="1"/>
          </p:cNvCxnSpPr>
          <p:nvPr/>
        </p:nvCxnSpPr>
        <p:spPr>
          <a:xfrm>
            <a:off x="9866519" y="2649382"/>
            <a:ext cx="632960" cy="87287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659689" y="1603515"/>
            <a:ext cx="2117735" cy="1355725"/>
            <a:chOff x="5659689" y="1603515"/>
            <a:chExt cx="2117735" cy="1355725"/>
          </a:xfrm>
        </p:grpSpPr>
        <p:grpSp>
          <p:nvGrpSpPr>
            <p:cNvPr id="75" name="Group 74"/>
            <p:cNvGrpSpPr/>
            <p:nvPr/>
          </p:nvGrpSpPr>
          <p:grpSpPr>
            <a:xfrm>
              <a:off x="5659689" y="1603515"/>
              <a:ext cx="2117735" cy="1355725"/>
              <a:chOff x="5659689" y="1603515"/>
              <a:chExt cx="2117735" cy="1355725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5659689" y="1603515"/>
                <a:ext cx="2117735" cy="1355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dirty="0"/>
                  <a:t>Management Policy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824119" y="1986089"/>
                <a:ext cx="642842" cy="461723"/>
                <a:chOff x="5353008" y="2901171"/>
                <a:chExt cx="642842" cy="461723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5353008" y="2901171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2</a:t>
                  </a:r>
                </a:p>
              </p:txBody>
            </p: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2495" y="3164478"/>
                  <a:ext cx="403049" cy="198416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/>
              <p:cNvGrpSpPr/>
              <p:nvPr/>
            </p:nvGrpSpPr>
            <p:grpSpPr>
              <a:xfrm>
                <a:off x="6739180" y="1996459"/>
                <a:ext cx="642842" cy="470010"/>
                <a:chOff x="6967695" y="2107629"/>
                <a:chExt cx="642842" cy="470010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6967695" y="2107629"/>
                  <a:ext cx="642842" cy="46172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MP 2</a:t>
                  </a:r>
                </a:p>
              </p:txBody>
            </p: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5485" y="2329118"/>
                  <a:ext cx="414244" cy="248521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TextBox 75"/>
            <p:cNvSpPr txBox="1"/>
            <p:nvPr/>
          </p:nvSpPr>
          <p:spPr>
            <a:xfrm>
              <a:off x="5944103" y="2606665"/>
              <a:ext cx="169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5-year management cycle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65231" y="3957699"/>
            <a:ext cx="592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so on for all MPs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5259971" y="4643384"/>
            <a:ext cx="799436" cy="266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4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6923314" y="4481911"/>
            <a:ext cx="0" cy="16846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76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915867" y="1276551"/>
            <a:ext cx="3875815" cy="1633002"/>
            <a:chOff x="7529200" y="1958026"/>
            <a:chExt cx="3875815" cy="1633002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200" y="1958026"/>
              <a:ext cx="3875815" cy="1633002"/>
            </a:xfrm>
            <a:prstGeom prst="rect">
              <a:avLst/>
            </a:prstGeom>
          </p:spPr>
        </p:pic>
        <p:sp>
          <p:nvSpPr>
            <p:cNvPr id="39" name="Rounded Rectangle 38"/>
            <p:cNvSpPr/>
            <p:nvPr/>
          </p:nvSpPr>
          <p:spPr>
            <a:xfrm>
              <a:off x="9281969" y="2241081"/>
              <a:ext cx="574159" cy="1916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 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46576" y="1276552"/>
            <a:ext cx="3919205" cy="1633001"/>
            <a:chOff x="7529200" y="487994"/>
            <a:chExt cx="3919205" cy="1633001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200" y="487994"/>
              <a:ext cx="3919205" cy="1633001"/>
            </a:xfrm>
            <a:prstGeom prst="rect">
              <a:avLst/>
            </a:prstGeom>
          </p:spPr>
        </p:pic>
        <p:sp>
          <p:nvSpPr>
            <p:cNvPr id="86" name="Rounded Rectangle 85"/>
            <p:cNvSpPr/>
            <p:nvPr/>
          </p:nvSpPr>
          <p:spPr>
            <a:xfrm>
              <a:off x="9304064" y="756264"/>
              <a:ext cx="529971" cy="20259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 1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5868" y="2758694"/>
            <a:ext cx="3875814" cy="1633002"/>
            <a:chOff x="7529201" y="4877134"/>
            <a:chExt cx="3875814" cy="16330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201" y="4877134"/>
              <a:ext cx="3875814" cy="1633002"/>
            </a:xfrm>
            <a:prstGeom prst="rect">
              <a:avLst/>
            </a:prstGeom>
          </p:spPr>
        </p:pic>
        <p:sp>
          <p:nvSpPr>
            <p:cNvPr id="85" name="Rounded Rectangle 84"/>
            <p:cNvSpPr/>
            <p:nvPr/>
          </p:nvSpPr>
          <p:spPr>
            <a:xfrm>
              <a:off x="9291183" y="5187914"/>
              <a:ext cx="571074" cy="19064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 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41929" y="2758693"/>
            <a:ext cx="3923852" cy="1633002"/>
            <a:chOff x="7529200" y="3419475"/>
            <a:chExt cx="3875815" cy="1633002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200" y="3419475"/>
              <a:ext cx="3875815" cy="1633002"/>
            </a:xfrm>
            <a:prstGeom prst="rect">
              <a:avLst/>
            </a:prstGeom>
          </p:spPr>
        </p:pic>
        <p:sp>
          <p:nvSpPr>
            <p:cNvPr id="37" name="Rounded Rectangle 36"/>
            <p:cNvSpPr/>
            <p:nvPr/>
          </p:nvSpPr>
          <p:spPr>
            <a:xfrm>
              <a:off x="9291183" y="3726465"/>
              <a:ext cx="555729" cy="1839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MP 3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403186" y="4929121"/>
            <a:ext cx="43884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How do we rank the MPs?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Which have good performance?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Which have bad performance?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</p:spTree>
    <p:extLst>
      <p:ext uri="{BB962C8B-B14F-4D97-AF65-F5344CB8AC3E}">
        <p14:creationId xmlns:p14="http://schemas.microsoft.com/office/powerpoint/2010/main" val="50177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 Criteria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33" y="3902054"/>
            <a:ext cx="1648075" cy="10528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083432" y="1560391"/>
            <a:ext cx="58976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What do we care about?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How do we define good management outcomes?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How do we define bad management outcomes?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30072" y="3243518"/>
            <a:ext cx="750751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Performance Metrics: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Quantitative measures of management outcomes to be achieved (or avoided)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Determined by stakeholders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Some required by law, e.g., to ensure sustainability of resource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May differ among stakeholders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Used to evaluate the trade-offs among the management procedures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15866" y="979333"/>
            <a:ext cx="644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How do we determine good and bad performance?</a:t>
            </a:r>
          </a:p>
        </p:txBody>
      </p:sp>
    </p:spTree>
    <p:extLst>
      <p:ext uri="{BB962C8B-B14F-4D97-AF65-F5344CB8AC3E}">
        <p14:creationId xmlns:p14="http://schemas.microsoft.com/office/powerpoint/2010/main" val="13148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Evaluation Criteria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015866" y="979333"/>
            <a:ext cx="644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How do we determine good and bad performance?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15866" y="1410762"/>
            <a:ext cx="829927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Some examples: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In order to be considered acceptable for management, an MP must demonstrate: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/>
              <a:t>Biological Sustainability</a:t>
            </a:r>
            <a:r>
              <a:rPr lang="en-US" sz="1600" dirty="0"/>
              <a:t>: at least 90% probability that the stock remains above the limit reference point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/>
              <a:t>Stability: </a:t>
            </a:r>
            <a:r>
              <a:rPr lang="en-US" sz="1600" dirty="0"/>
              <a:t>no</a:t>
            </a:r>
            <a:r>
              <a:rPr lang="en-US" sz="1600" b="1" dirty="0"/>
              <a:t> </a:t>
            </a:r>
            <a:r>
              <a:rPr lang="en-US" sz="1600" dirty="0"/>
              <a:t>more than 15% change in catch/effort limits between management cycles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/>
              <a:t>Yield: </a:t>
            </a:r>
            <a:r>
              <a:rPr lang="en-US" sz="1600" dirty="0"/>
              <a:t>while satisfying 1 and 2, provide the highest catch 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/>
              <a:t>Catch composition</a:t>
            </a:r>
            <a:r>
              <a:rPr lang="en-US" sz="1600" dirty="0"/>
              <a:t>: maintain acceptable probability of catching 'trophy' sized fish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/>
              <a:t>Others</a:t>
            </a:r>
            <a:r>
              <a:rPr lang="en-US" sz="1600" dirty="0"/>
              <a:t>: fraction of the catch that must be discarded; length of fishing season;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15866" y="4547445"/>
            <a:ext cx="814161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Key Points: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Must be defined quantitatively: e.g., the limit reference point is defined as 0.5B</a:t>
            </a:r>
            <a:r>
              <a:rPr lang="en-US" sz="1600" baseline="-25000" dirty="0"/>
              <a:t>MSY</a:t>
            </a:r>
            <a:endParaRPr lang="en-US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Require associated probabilities to define acceptable performance: e.g., &gt;90%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Framed so high values = better performance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Can include an number of proposed metrics, but should aim to limit to 4 – 6 key objectives</a:t>
            </a:r>
          </a:p>
        </p:txBody>
      </p:sp>
    </p:spTree>
    <p:extLst>
      <p:ext uri="{BB962C8B-B14F-4D97-AF65-F5344CB8AC3E}">
        <p14:creationId xmlns:p14="http://schemas.microsoft.com/office/powerpoint/2010/main" val="187312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Calculating Performance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7446" y="4591810"/>
            <a:ext cx="2196561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Results</a:t>
            </a:r>
          </a:p>
        </p:txBody>
      </p:sp>
      <p:cxnSp>
        <p:nvCxnSpPr>
          <p:cNvPr id="32" name="Straight Arrow Connector 31"/>
          <p:cNvCxnSpPr>
            <a:stCxn id="44" idx="2"/>
            <a:endCxn id="31" idx="0"/>
          </p:cNvCxnSpPr>
          <p:nvPr/>
        </p:nvCxnSpPr>
        <p:spPr>
          <a:xfrm>
            <a:off x="1483571" y="4391696"/>
            <a:ext cx="2156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72" y="2250293"/>
            <a:ext cx="3657607" cy="18288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01978" y="2349217"/>
            <a:ext cx="148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</a:t>
            </a:r>
            <a:r>
              <a:rPr lang="en-US" baseline="-25000" dirty="0" err="1"/>
              <a:t>target</a:t>
            </a:r>
            <a:r>
              <a:rPr lang="en-US" dirty="0"/>
              <a:t> </a:t>
            </a:r>
            <a:endParaRPr lang="en-US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633279" y="2492827"/>
            <a:ext cx="768699" cy="4468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1" idx="3"/>
          </p:cNvCxnSpPr>
          <p:nvPr/>
        </p:nvCxnSpPr>
        <p:spPr>
          <a:xfrm flipH="1">
            <a:off x="6633279" y="2711195"/>
            <a:ext cx="768699" cy="453500"/>
          </a:xfrm>
          <a:prstGeom prst="straightConnector1">
            <a:avLst/>
          </a:prstGeom>
          <a:ln w="952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04475" y="2492827"/>
            <a:ext cx="529971" cy="2025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75670" y="945522"/>
            <a:ext cx="8141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Performance Metrics: </a:t>
            </a:r>
            <a:r>
              <a:rPr lang="en-US" dirty="0"/>
              <a:t>A Simple Example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At least 50% probability stock is above </a:t>
            </a:r>
            <a:r>
              <a:rPr lang="en-US" sz="1600" dirty="0" err="1"/>
              <a:t>B</a:t>
            </a:r>
            <a:r>
              <a:rPr lang="en-US" sz="1600" baseline="-25000" dirty="0" err="1"/>
              <a:t>target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877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5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Contrasting Stock Assessment with Management Strategy Evaluation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6730" y="2003592"/>
            <a:ext cx="82213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Key Question: </a:t>
            </a:r>
            <a:r>
              <a:rPr lang="en-US" dirty="0"/>
              <a:t>What is the current (and historical) state of the fish stock?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 many fish are in the water (biomass)?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is the stock over-exploited (reference points)?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should the management regulations be changed?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6730" y="4251228"/>
            <a:ext cx="8221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Output: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estimate of key population parameters (scale and productivity)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current state of the stock relative to reference points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advice to managers: short-term projections of population state subject to different harvest policies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178" y="1017839"/>
            <a:ext cx="276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Stock Assessment</a:t>
            </a:r>
          </a:p>
        </p:txBody>
      </p:sp>
    </p:spTree>
    <p:extLst>
      <p:ext uri="{BB962C8B-B14F-4D97-AF65-F5344CB8AC3E}">
        <p14:creationId xmlns:p14="http://schemas.microsoft.com/office/powerpoint/2010/main" val="388026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Calculating Performance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7446" y="4591810"/>
            <a:ext cx="2196561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Results</a:t>
            </a:r>
          </a:p>
        </p:txBody>
      </p:sp>
      <p:cxnSp>
        <p:nvCxnSpPr>
          <p:cNvPr id="32" name="Straight Arrow Connector 31"/>
          <p:cNvCxnSpPr>
            <a:stCxn id="44" idx="2"/>
            <a:endCxn id="31" idx="0"/>
          </p:cNvCxnSpPr>
          <p:nvPr/>
        </p:nvCxnSpPr>
        <p:spPr>
          <a:xfrm>
            <a:off x="1483571" y="4391696"/>
            <a:ext cx="2156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72" y="2250293"/>
            <a:ext cx="3657607" cy="18288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01978" y="2349217"/>
            <a:ext cx="148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</a:t>
            </a:r>
            <a:r>
              <a:rPr lang="en-US" baseline="-25000" dirty="0" err="1"/>
              <a:t>target</a:t>
            </a:r>
            <a:r>
              <a:rPr lang="en-US" dirty="0"/>
              <a:t> </a:t>
            </a:r>
            <a:endParaRPr lang="en-US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633279" y="2492827"/>
            <a:ext cx="768699" cy="4468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1" idx="3"/>
          </p:cNvCxnSpPr>
          <p:nvPr/>
        </p:nvCxnSpPr>
        <p:spPr>
          <a:xfrm flipH="1">
            <a:off x="6633279" y="2711195"/>
            <a:ext cx="768699" cy="453500"/>
          </a:xfrm>
          <a:prstGeom prst="straightConnector1">
            <a:avLst/>
          </a:prstGeom>
          <a:ln w="952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04475" y="2492827"/>
            <a:ext cx="529971" cy="2025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75670" y="945522"/>
            <a:ext cx="8141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Performance Metrics: </a:t>
            </a:r>
            <a:r>
              <a:rPr lang="en-US" dirty="0"/>
              <a:t>A Simple Example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At least 50% probability stock is above </a:t>
            </a:r>
            <a:r>
              <a:rPr lang="en-US" sz="1600" dirty="0" err="1"/>
              <a:t>B</a:t>
            </a:r>
            <a:r>
              <a:rPr lang="en-US" sz="1600" baseline="-25000" dirty="0" err="1"/>
              <a:t>target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792686" y="2833004"/>
            <a:ext cx="459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Low probability for both stocks (&lt;50%)</a:t>
            </a:r>
          </a:p>
        </p:txBody>
      </p:sp>
    </p:spTree>
    <p:extLst>
      <p:ext uri="{BB962C8B-B14F-4D97-AF65-F5344CB8AC3E}">
        <p14:creationId xmlns:p14="http://schemas.microsoft.com/office/powerpoint/2010/main" val="2070677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72" y="2250293"/>
            <a:ext cx="3657607" cy="18288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70" y="3856534"/>
            <a:ext cx="3657607" cy="18288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Calculating Performance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7446" y="4591810"/>
            <a:ext cx="2196561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Results</a:t>
            </a:r>
          </a:p>
        </p:txBody>
      </p:sp>
      <p:cxnSp>
        <p:nvCxnSpPr>
          <p:cNvPr id="32" name="Straight Arrow Connector 31"/>
          <p:cNvCxnSpPr>
            <a:stCxn id="44" idx="2"/>
            <a:endCxn id="31" idx="0"/>
          </p:cNvCxnSpPr>
          <p:nvPr/>
        </p:nvCxnSpPr>
        <p:spPr>
          <a:xfrm>
            <a:off x="1483571" y="4391696"/>
            <a:ext cx="2156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804475" y="2492827"/>
            <a:ext cx="529971" cy="2025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804473" y="4119039"/>
            <a:ext cx="529971" cy="2025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92686" y="2833004"/>
            <a:ext cx="459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Low probability for both stocks (&lt;50%)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52976" y="4407144"/>
            <a:ext cx="459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&gt;50% both stocks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75670" y="945522"/>
            <a:ext cx="8141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Performance Metrics: </a:t>
            </a:r>
            <a:r>
              <a:rPr lang="en-US" dirty="0"/>
              <a:t>A Simple Example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At least 50% probability stock is above </a:t>
            </a:r>
            <a:r>
              <a:rPr lang="en-US" sz="1600" dirty="0" err="1"/>
              <a:t>B</a:t>
            </a:r>
            <a:r>
              <a:rPr lang="en-US" sz="1600" baseline="-25000" dirty="0" err="1"/>
              <a:t>target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9730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72" y="2250293"/>
            <a:ext cx="3657607" cy="18288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70" y="3856534"/>
            <a:ext cx="3657607" cy="18288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Calculating Performance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7446" y="4591810"/>
            <a:ext cx="2196561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Results</a:t>
            </a:r>
          </a:p>
        </p:txBody>
      </p:sp>
      <p:cxnSp>
        <p:nvCxnSpPr>
          <p:cNvPr id="32" name="Straight Arrow Connector 31"/>
          <p:cNvCxnSpPr>
            <a:stCxn id="44" idx="2"/>
            <a:endCxn id="31" idx="0"/>
          </p:cNvCxnSpPr>
          <p:nvPr/>
        </p:nvCxnSpPr>
        <p:spPr>
          <a:xfrm>
            <a:off x="1483571" y="4391696"/>
            <a:ext cx="2156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75670" y="945522"/>
            <a:ext cx="81416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Performance Metrics: </a:t>
            </a:r>
            <a:r>
              <a:rPr lang="en-US" dirty="0"/>
              <a:t>A Simple Example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At least 50% probability stock is above </a:t>
            </a:r>
            <a:r>
              <a:rPr lang="en-US" sz="1600" dirty="0" err="1"/>
              <a:t>B</a:t>
            </a:r>
            <a:r>
              <a:rPr lang="en-US" sz="1600" baseline="-25000" dirty="0" err="1"/>
              <a:t>target</a:t>
            </a:r>
            <a:endParaRPr lang="en-US" sz="16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Maximize overall catch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804475" y="2492827"/>
            <a:ext cx="529971" cy="2025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1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804473" y="4119039"/>
            <a:ext cx="529971" cy="2025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83" y="2228227"/>
            <a:ext cx="3657607" cy="1828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83" y="3856534"/>
            <a:ext cx="3657607" cy="1828804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478203" y="2413640"/>
            <a:ext cx="529971" cy="2025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1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478201" y="4039852"/>
            <a:ext cx="529971" cy="2025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MP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0501" y="5575581"/>
            <a:ext cx="7861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Conclusion: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MP 1 has lower probability of stock reaching target level AND a lower average yield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MP 3 is a better option: reject MP 1 and keep MP 3 for consideration</a:t>
            </a:r>
          </a:p>
        </p:txBody>
      </p:sp>
    </p:spTree>
    <p:extLst>
      <p:ext uri="{BB962C8B-B14F-4D97-AF65-F5344CB8AC3E}">
        <p14:creationId xmlns:p14="http://schemas.microsoft.com/office/powerpoint/2010/main" val="324242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Calculating Performance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7446" y="4591810"/>
            <a:ext cx="2196561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Results</a:t>
            </a:r>
          </a:p>
        </p:txBody>
      </p:sp>
      <p:cxnSp>
        <p:nvCxnSpPr>
          <p:cNvPr id="32" name="Straight Arrow Connector 31"/>
          <p:cNvCxnSpPr>
            <a:stCxn id="44" idx="2"/>
            <a:endCxn id="31" idx="0"/>
          </p:cNvCxnSpPr>
          <p:nvPr/>
        </p:nvCxnSpPr>
        <p:spPr>
          <a:xfrm>
            <a:off x="1483571" y="4391696"/>
            <a:ext cx="2156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51516" y="1679703"/>
            <a:ext cx="81416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Summary of Calculating Performance: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Perform this analysis for all candidate MPs and across all Operating Models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Eliminate MPs that fail to meet mandatory performance criteria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Examine trade-offs among remaining MPs: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e.g., some may have greater average catch but also more variability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Identify MP(s) that perform the best (most acceptable trade-offs) across all the operating models</a:t>
            </a:r>
          </a:p>
        </p:txBody>
      </p:sp>
    </p:spTree>
    <p:extLst>
      <p:ext uri="{BB962C8B-B14F-4D97-AF65-F5344CB8AC3E}">
        <p14:creationId xmlns:p14="http://schemas.microsoft.com/office/powerpoint/2010/main" val="174331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Action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7446" y="4591810"/>
            <a:ext cx="2196561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Results</a:t>
            </a:r>
          </a:p>
        </p:txBody>
      </p:sp>
      <p:cxnSp>
        <p:nvCxnSpPr>
          <p:cNvPr id="32" name="Straight Arrow Connector 31"/>
          <p:cNvCxnSpPr>
            <a:stCxn id="44" idx="2"/>
            <a:endCxn id="31" idx="0"/>
          </p:cNvCxnSpPr>
          <p:nvPr/>
        </p:nvCxnSpPr>
        <p:spPr>
          <a:xfrm>
            <a:off x="1483571" y="4391696"/>
            <a:ext cx="2156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81074" y="1926794"/>
            <a:ext cx="5886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Action: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Stakeholders evaluate trade-offs among MPs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Select an MP that is most acceptable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Adopt the MP for managing the fishery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Future management decisions are determined by collecting data and providing it to the MP at the agreed management interval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Monitor the fishery to detect unexpected changes in stock dynamics (exceptional circumstances)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87445" y="5257393"/>
            <a:ext cx="2196562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Action</a:t>
            </a: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 flipH="1">
            <a:off x="1485726" y="5061025"/>
            <a:ext cx="1" cy="196368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596" y="2719410"/>
            <a:ext cx="1999167" cy="12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8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Review of the Process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7446" y="4591810"/>
            <a:ext cx="2196561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Results</a:t>
            </a:r>
          </a:p>
        </p:txBody>
      </p:sp>
      <p:cxnSp>
        <p:nvCxnSpPr>
          <p:cNvPr id="32" name="Straight Arrow Connector 31"/>
          <p:cNvCxnSpPr>
            <a:stCxn id="44" idx="2"/>
            <a:endCxn id="31" idx="0"/>
          </p:cNvCxnSpPr>
          <p:nvPr/>
        </p:nvCxnSpPr>
        <p:spPr>
          <a:xfrm>
            <a:off x="1483571" y="4391696"/>
            <a:ext cx="2156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87445" y="5257393"/>
            <a:ext cx="2196562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Action</a:t>
            </a: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 flipH="1">
            <a:off x="1485726" y="5061025"/>
            <a:ext cx="1" cy="196368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243943" y="1360566"/>
            <a:ext cx="8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1. Operating Models</a:t>
            </a:r>
            <a:r>
              <a:rPr lang="en-US" dirty="0"/>
              <a:t>: develop alternative plausible models of fishery dynamics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0473" y="2249670"/>
            <a:ext cx="727116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Key points to consider</a:t>
            </a:r>
            <a:r>
              <a:rPr lang="en-US" sz="1600" dirty="0"/>
              <a:t>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stocks to include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key uncertainties: plausible descriptions of stock dynamics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methods &amp; data for generating the alternative OMs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interactions between stocks &amp; management (spatial distribution, preferential targeting)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255" y="1229885"/>
            <a:ext cx="988705" cy="6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9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Review of the Process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7446" y="4591810"/>
            <a:ext cx="2196561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Results</a:t>
            </a:r>
          </a:p>
        </p:txBody>
      </p:sp>
      <p:cxnSp>
        <p:nvCxnSpPr>
          <p:cNvPr id="32" name="Straight Arrow Connector 31"/>
          <p:cNvCxnSpPr>
            <a:stCxn id="44" idx="2"/>
            <a:endCxn id="31" idx="0"/>
          </p:cNvCxnSpPr>
          <p:nvPr/>
        </p:nvCxnSpPr>
        <p:spPr>
          <a:xfrm>
            <a:off x="1483571" y="4391696"/>
            <a:ext cx="2156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87445" y="5257393"/>
            <a:ext cx="2196562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Action</a:t>
            </a: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 flipH="1">
            <a:off x="1485726" y="5061025"/>
            <a:ext cx="1" cy="196368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243943" y="1360566"/>
            <a:ext cx="8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1. Operating Models</a:t>
            </a:r>
            <a:r>
              <a:rPr lang="en-US" dirty="0"/>
              <a:t>: develop alternative plausible models of fishery dynamics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0570" y="3365618"/>
            <a:ext cx="72711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Key points to consider</a:t>
            </a:r>
            <a:r>
              <a:rPr lang="en-US" sz="1600" dirty="0"/>
              <a:t>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rules for converting data into management actions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feasible management actions by stock and/or gear type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good or bad ideas: cannot predict expected performance; need to do the closed-loop evaluation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43943" y="2291026"/>
            <a:ext cx="8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2. Management Procedures</a:t>
            </a:r>
            <a:r>
              <a:rPr lang="en-US" dirty="0"/>
              <a:t>: develop candidate management procedures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255" y="1229885"/>
            <a:ext cx="988705" cy="6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3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Review of the Process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7446" y="4591810"/>
            <a:ext cx="2196561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Results</a:t>
            </a:r>
          </a:p>
        </p:txBody>
      </p:sp>
      <p:cxnSp>
        <p:nvCxnSpPr>
          <p:cNvPr id="32" name="Straight Arrow Connector 31"/>
          <p:cNvCxnSpPr>
            <a:stCxn id="44" idx="2"/>
            <a:endCxn id="31" idx="0"/>
          </p:cNvCxnSpPr>
          <p:nvPr/>
        </p:nvCxnSpPr>
        <p:spPr>
          <a:xfrm>
            <a:off x="1483571" y="4391696"/>
            <a:ext cx="2156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87445" y="5257393"/>
            <a:ext cx="2196562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Action</a:t>
            </a: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 flipH="1">
            <a:off x="1485726" y="5061025"/>
            <a:ext cx="1" cy="196368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243943" y="1360566"/>
            <a:ext cx="8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1. Operating Models</a:t>
            </a:r>
            <a:r>
              <a:rPr lang="en-US" dirty="0"/>
              <a:t>: develop alternative plausible models of fishery dynamics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9602" y="3979750"/>
            <a:ext cx="840160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Key points to consider</a:t>
            </a:r>
            <a:r>
              <a:rPr lang="en-US" sz="1600" dirty="0"/>
              <a:t>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management objectives: what are we aiming for?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performance metrics: quantitative measures of the management objectives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different stakeholders may value different things: examine the trade-offs in the results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43943" y="2291026"/>
            <a:ext cx="8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2. Management Procedures</a:t>
            </a:r>
            <a:r>
              <a:rPr lang="en-US" dirty="0"/>
              <a:t>: develop candidate management procedures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255" y="1229885"/>
            <a:ext cx="988705" cy="63159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243943" y="3135388"/>
            <a:ext cx="8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3. Closed-Loop Evaluation</a:t>
            </a:r>
            <a:r>
              <a:rPr lang="en-US" dirty="0"/>
              <a:t>: calculate the performance of all MPs for all OMs</a:t>
            </a:r>
          </a:p>
        </p:txBody>
      </p:sp>
    </p:spTree>
    <p:extLst>
      <p:ext uri="{BB962C8B-B14F-4D97-AF65-F5344CB8AC3E}">
        <p14:creationId xmlns:p14="http://schemas.microsoft.com/office/powerpoint/2010/main" val="10964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Review of the Process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7446" y="4591810"/>
            <a:ext cx="2196561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Results</a:t>
            </a:r>
          </a:p>
        </p:txBody>
      </p:sp>
      <p:cxnSp>
        <p:nvCxnSpPr>
          <p:cNvPr id="32" name="Straight Arrow Connector 31"/>
          <p:cNvCxnSpPr>
            <a:stCxn id="44" idx="2"/>
            <a:endCxn id="31" idx="0"/>
          </p:cNvCxnSpPr>
          <p:nvPr/>
        </p:nvCxnSpPr>
        <p:spPr>
          <a:xfrm>
            <a:off x="1483571" y="4391696"/>
            <a:ext cx="2156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87445" y="5257393"/>
            <a:ext cx="2196562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Action</a:t>
            </a: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 flipH="1">
            <a:off x="1485726" y="5061025"/>
            <a:ext cx="1" cy="196368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243943" y="1360566"/>
            <a:ext cx="8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1. Operating Models</a:t>
            </a:r>
            <a:r>
              <a:rPr lang="en-US" dirty="0"/>
              <a:t>: develop alternative plausible models of fishery dynamics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43943" y="2291026"/>
            <a:ext cx="8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2. Management Procedures</a:t>
            </a:r>
            <a:r>
              <a:rPr lang="en-US" dirty="0"/>
              <a:t>: develop candidate management procedures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255" y="1229885"/>
            <a:ext cx="988705" cy="63159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243943" y="3135388"/>
            <a:ext cx="8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3. Closed-Loop Evaluation</a:t>
            </a:r>
            <a:r>
              <a:rPr lang="en-US" dirty="0"/>
              <a:t>: calculate the performance of all MPs for all OMs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43943" y="3923122"/>
            <a:ext cx="8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4. Results</a:t>
            </a:r>
            <a:r>
              <a:rPr lang="en-US" dirty="0"/>
              <a:t>: identify the MP that best meets the objectives</a:t>
            </a:r>
          </a:p>
        </p:txBody>
      </p:sp>
    </p:spTree>
    <p:extLst>
      <p:ext uri="{BB962C8B-B14F-4D97-AF65-F5344CB8AC3E}">
        <p14:creationId xmlns:p14="http://schemas.microsoft.com/office/powerpoint/2010/main" val="39028250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Review of the Process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83134" y="1051071"/>
            <a:ext cx="2200873" cy="1139898"/>
            <a:chOff x="4688263" y="2735150"/>
            <a:chExt cx="1977340" cy="1139898"/>
          </a:xfrm>
        </p:grpSpPr>
        <p:sp>
          <p:nvSpPr>
            <p:cNvPr id="23" name="Rounded Rectangle 2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cxnSp>
        <p:nvCxnSpPr>
          <p:cNvPr id="43" name="Straight Arrow Connector 42"/>
          <p:cNvCxnSpPr>
            <a:stCxn id="23" idx="2"/>
            <a:endCxn id="21" idx="0"/>
          </p:cNvCxnSpPr>
          <p:nvPr/>
        </p:nvCxnSpPr>
        <p:spPr>
          <a:xfrm>
            <a:off x="1483571" y="2190969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</p:cNvCxnSpPr>
          <p:nvPr/>
        </p:nvCxnSpPr>
        <p:spPr>
          <a:xfrm flipH="1">
            <a:off x="1483571" y="3522253"/>
            <a:ext cx="2323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3134" y="2391083"/>
            <a:ext cx="2205520" cy="1131170"/>
            <a:chOff x="4688263" y="2732361"/>
            <a:chExt cx="1977340" cy="1139898"/>
          </a:xfrm>
        </p:grpSpPr>
        <p:sp>
          <p:nvSpPr>
            <p:cNvPr id="21" name="Rounded Rectangle 20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383134" y="3722367"/>
            <a:ext cx="2200873" cy="669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7446" y="4591810"/>
            <a:ext cx="2196561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Results</a:t>
            </a:r>
          </a:p>
        </p:txBody>
      </p:sp>
      <p:cxnSp>
        <p:nvCxnSpPr>
          <p:cNvPr id="32" name="Straight Arrow Connector 31"/>
          <p:cNvCxnSpPr>
            <a:stCxn id="44" idx="2"/>
            <a:endCxn id="31" idx="0"/>
          </p:cNvCxnSpPr>
          <p:nvPr/>
        </p:nvCxnSpPr>
        <p:spPr>
          <a:xfrm>
            <a:off x="1483571" y="4391696"/>
            <a:ext cx="2156" cy="200114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87445" y="5257393"/>
            <a:ext cx="2196562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Action</a:t>
            </a: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 flipH="1">
            <a:off x="1485726" y="5061025"/>
            <a:ext cx="1" cy="196368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243943" y="1360566"/>
            <a:ext cx="8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1. Operating Models</a:t>
            </a:r>
            <a:r>
              <a:rPr lang="en-US" dirty="0"/>
              <a:t>: develop alternative plausible models of fishery dynamics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43943" y="2291026"/>
            <a:ext cx="8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2. Management Procedures</a:t>
            </a:r>
            <a:r>
              <a:rPr lang="en-US" dirty="0"/>
              <a:t>: develop candidate management procedures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255" y="1229885"/>
            <a:ext cx="988705" cy="63159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243943" y="3135388"/>
            <a:ext cx="8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3. Closed-Loop Evaluation</a:t>
            </a:r>
            <a:r>
              <a:rPr lang="en-US" dirty="0"/>
              <a:t>: calculate the performance of all MPs for all OMs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43943" y="3923122"/>
            <a:ext cx="82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4. Results</a:t>
            </a:r>
            <a:r>
              <a:rPr lang="en-US" dirty="0"/>
              <a:t>: identify the MP that best meets the objectives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43943" y="4704011"/>
            <a:ext cx="8251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5. Action</a:t>
            </a:r>
            <a:r>
              <a:rPr lang="en-US" dirty="0"/>
              <a:t>: adopt the selected MP for determining future management actions based on the observed data</a:t>
            </a:r>
          </a:p>
        </p:txBody>
      </p:sp>
    </p:spTree>
    <p:extLst>
      <p:ext uri="{BB962C8B-B14F-4D97-AF65-F5344CB8AC3E}">
        <p14:creationId xmlns:p14="http://schemas.microsoft.com/office/powerpoint/2010/main" val="423293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Contrasting Stock Assessment with Management Strategy Evaluation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178" y="1017839"/>
            <a:ext cx="276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Stock Assessment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688264" y="1552552"/>
            <a:ext cx="1890576" cy="68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Fishery Data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00801" y="2773158"/>
            <a:ext cx="1878039" cy="68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Assessment Model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00801" y="3959079"/>
            <a:ext cx="1878039" cy="702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Results</a:t>
            </a:r>
          </a:p>
        </p:txBody>
      </p:sp>
      <p:pic>
        <p:nvPicPr>
          <p:cNvPr id="4098" name="Picture 2" descr="10,077 Fishing Vessel Stock Illustrations, Cliparts and Royalty Free Fishing  Vessel Vecto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42" y="1833042"/>
            <a:ext cx="725877" cy="51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50" y="1263370"/>
            <a:ext cx="460786" cy="502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50" y="2664586"/>
            <a:ext cx="735261" cy="7302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52" y="3935781"/>
            <a:ext cx="1095256" cy="69966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700801" y="5159188"/>
            <a:ext cx="1878039" cy="702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39" y="5126364"/>
            <a:ext cx="514682" cy="668572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2" idx="2"/>
            <a:endCxn id="7" idx="0"/>
          </p:cNvCxnSpPr>
          <p:nvPr/>
        </p:nvCxnSpPr>
        <p:spPr>
          <a:xfrm>
            <a:off x="5633552" y="2241277"/>
            <a:ext cx="6269" cy="531881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1" idx="0"/>
          </p:cNvCxnSpPr>
          <p:nvPr/>
        </p:nvCxnSpPr>
        <p:spPr>
          <a:xfrm>
            <a:off x="5639821" y="3461883"/>
            <a:ext cx="0" cy="497196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4" idx="0"/>
          </p:cNvCxnSpPr>
          <p:nvPr/>
        </p:nvCxnSpPr>
        <p:spPr>
          <a:xfrm>
            <a:off x="5639821" y="4661992"/>
            <a:ext cx="0" cy="497196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6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1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Resources and Information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265" y="4980252"/>
            <a:ext cx="187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openmse.com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1265" y="4248947"/>
            <a:ext cx="301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documentation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574" y="1219554"/>
            <a:ext cx="3398190" cy="2759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7" y="1090766"/>
            <a:ext cx="1045427" cy="121092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06178" y="835674"/>
            <a:ext cx="301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Closed-Loop Evaluation</a:t>
            </a:r>
          </a:p>
        </p:txBody>
      </p:sp>
    </p:spTree>
    <p:extLst>
      <p:ext uri="{BB962C8B-B14F-4D97-AF65-F5344CB8AC3E}">
        <p14:creationId xmlns:p14="http://schemas.microsoft.com/office/powerpoint/2010/main" val="2756378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Resources and Information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7" y="1090766"/>
            <a:ext cx="1045427" cy="121092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01265" y="4980252"/>
            <a:ext cx="187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openmse.com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1265" y="4248947"/>
            <a:ext cx="301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documentation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74" y="1219554"/>
            <a:ext cx="3398190" cy="2759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949" y="474810"/>
            <a:ext cx="3074983" cy="2275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5332252" y="2924123"/>
            <a:ext cx="4431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https://github.com/Blue-Matter/SAFMC-MSE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03921" y="994838"/>
            <a:ext cx="32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code related to the project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178" y="835674"/>
            <a:ext cx="301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Closed-Loop Evaluation</a:t>
            </a:r>
          </a:p>
        </p:txBody>
      </p:sp>
    </p:spTree>
    <p:extLst>
      <p:ext uri="{BB962C8B-B14F-4D97-AF65-F5344CB8AC3E}">
        <p14:creationId xmlns:p14="http://schemas.microsoft.com/office/powerpoint/2010/main" val="173844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Resources and Information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7" y="1090766"/>
            <a:ext cx="1045427" cy="121092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01265" y="4980252"/>
            <a:ext cx="187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openmse.com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1265" y="4248947"/>
            <a:ext cx="3012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help documentation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74" y="1219554"/>
            <a:ext cx="3398190" cy="2759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949" y="474810"/>
            <a:ext cx="3074983" cy="2275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5332252" y="2924123"/>
            <a:ext cx="4431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https://github.com/Blue-Matter/SAFMC-MSE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2252" y="3614860"/>
            <a:ext cx="3446190" cy="2355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/>
          <p:cNvSpPr/>
          <p:nvPr/>
        </p:nvSpPr>
        <p:spPr>
          <a:xfrm>
            <a:off x="5246124" y="6107500"/>
            <a:ext cx="305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https://safmc-mse.netlify.app/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03921" y="994838"/>
            <a:ext cx="3244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code related to the project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47948" y="3614860"/>
            <a:ext cx="287393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Home page: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resources (papers, presentations,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description of MSE process (living document)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record of decisions made by Group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06178" y="835674"/>
            <a:ext cx="301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Closed-Loop Evaluation</a:t>
            </a:r>
          </a:p>
        </p:txBody>
      </p:sp>
    </p:spTree>
    <p:extLst>
      <p:ext uri="{BB962C8B-B14F-4D97-AF65-F5344CB8AC3E}">
        <p14:creationId xmlns:p14="http://schemas.microsoft.com/office/powerpoint/2010/main" val="2386752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44543" y="3089885"/>
            <a:ext cx="215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957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Contrasting Stock Assessment with Management Strategy Evaluation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178" y="1017839"/>
            <a:ext cx="5200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Management Strategy Evaluation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6730" y="2003592"/>
            <a:ext cx="85922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Key Question: </a:t>
            </a:r>
            <a:r>
              <a:rPr lang="en-US" dirty="0"/>
              <a:t>What management policy (management procedure, management strategy) is most appropriate for this fishery?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process should be used to convert fishery data into management advice?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is this process robust to uncertainty?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under what conditions is this process likely to fail?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6730" y="4376092"/>
            <a:ext cx="85922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Output: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reproducible and transparent process for selecting a management plan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 agreed process (management plan) for going from data to management advice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Identification of conditions where the management plan requires revision</a:t>
            </a:r>
          </a:p>
        </p:txBody>
      </p:sp>
    </p:spTree>
    <p:extLst>
      <p:ext uri="{BB962C8B-B14F-4D97-AF65-F5344CB8AC3E}">
        <p14:creationId xmlns:p14="http://schemas.microsoft.com/office/powerpoint/2010/main" val="35308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Contrasting Stock Assessment with Management Strategy Evaluation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654980" y="1163466"/>
            <a:ext cx="2200873" cy="723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Fishery 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54980" y="4768154"/>
            <a:ext cx="2200873" cy="561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Closed-Loop Evaluation</a:t>
            </a:r>
          </a:p>
        </p:txBody>
      </p:sp>
      <p:pic>
        <p:nvPicPr>
          <p:cNvPr id="4098" name="Picture 2" descr="10,077 Fishing Vessel Stock Illustrations, Cliparts and Royalty Free Fishing  Vessel Vecto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728" y="1492849"/>
            <a:ext cx="725877" cy="51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70" y="896676"/>
            <a:ext cx="460786" cy="502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11" y="4609550"/>
            <a:ext cx="688776" cy="6841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8" y="2241443"/>
            <a:ext cx="1095256" cy="699661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2" idx="2"/>
            <a:endCxn id="3" idx="0"/>
          </p:cNvCxnSpPr>
          <p:nvPr/>
        </p:nvCxnSpPr>
        <p:spPr>
          <a:xfrm>
            <a:off x="5755417" y="1886570"/>
            <a:ext cx="2159" cy="204407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6178" y="1017839"/>
            <a:ext cx="3736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Management Strategy Evaluation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59298" y="2090977"/>
            <a:ext cx="2196556" cy="1139898"/>
            <a:chOff x="4688263" y="2735150"/>
            <a:chExt cx="1977340" cy="1139898"/>
          </a:xfrm>
        </p:grpSpPr>
        <p:sp>
          <p:nvSpPr>
            <p:cNvPr id="3" name="Rounded Rectangle 2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54980" y="3417344"/>
            <a:ext cx="2200873" cy="1131170"/>
            <a:chOff x="4688263" y="2732361"/>
            <a:chExt cx="1977340" cy="1139898"/>
          </a:xfrm>
        </p:grpSpPr>
        <p:sp>
          <p:nvSpPr>
            <p:cNvPr id="26" name="Rounded Rectangle 25"/>
            <p:cNvSpPr/>
            <p:nvPr/>
          </p:nvSpPr>
          <p:spPr>
            <a:xfrm>
              <a:off x="4688263" y="2732361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Management Policy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1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2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MP 3</a:t>
              </a: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4659292" y="5556862"/>
            <a:ext cx="2196561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Results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659291" y="6228755"/>
            <a:ext cx="2196562" cy="47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65635" y="4799168"/>
            <a:ext cx="3117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Evaluate the MPs using Closed-Loop Simulation Testing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65635" y="5503705"/>
            <a:ext cx="3233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Quantity and compare the performance of the MPs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21441" y="6171736"/>
            <a:ext cx="317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the best performing MP and adopt for managing the fishery</a:t>
            </a:r>
          </a:p>
        </p:txBody>
      </p:sp>
      <p:cxnSp>
        <p:nvCxnSpPr>
          <p:cNvPr id="63" name="Straight Arrow Connector 62"/>
          <p:cNvCxnSpPr>
            <a:stCxn id="3" idx="2"/>
            <a:endCxn id="26" idx="0"/>
          </p:cNvCxnSpPr>
          <p:nvPr/>
        </p:nvCxnSpPr>
        <p:spPr>
          <a:xfrm flipH="1">
            <a:off x="5755417" y="3230875"/>
            <a:ext cx="2159" cy="186469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6" idx="2"/>
            <a:endCxn id="11" idx="0"/>
          </p:cNvCxnSpPr>
          <p:nvPr/>
        </p:nvCxnSpPr>
        <p:spPr>
          <a:xfrm>
            <a:off x="5755417" y="4548514"/>
            <a:ext cx="0" cy="219640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2"/>
            <a:endCxn id="39" idx="0"/>
          </p:cNvCxnSpPr>
          <p:nvPr/>
        </p:nvCxnSpPr>
        <p:spPr>
          <a:xfrm>
            <a:off x="5755417" y="5329623"/>
            <a:ext cx="2156" cy="227239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9" idx="2"/>
            <a:endCxn id="50" idx="0"/>
          </p:cNvCxnSpPr>
          <p:nvPr/>
        </p:nvCxnSpPr>
        <p:spPr>
          <a:xfrm flipH="1">
            <a:off x="5757572" y="6032387"/>
            <a:ext cx="1" cy="196368"/>
          </a:xfrm>
          <a:prstGeom prst="straightConnector1">
            <a:avLst/>
          </a:prstGeom>
          <a:ln w="539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8" y="3566167"/>
            <a:ext cx="1095256" cy="69966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694" y="5415485"/>
            <a:ext cx="1095256" cy="69966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6565" y="2486447"/>
            <a:ext cx="3510066" cy="3432380"/>
            <a:chOff x="616565" y="2486447"/>
            <a:chExt cx="3510066" cy="3432380"/>
          </a:xfrm>
        </p:grpSpPr>
        <p:sp>
          <p:nvSpPr>
            <p:cNvPr id="61" name="TextBox 60"/>
            <p:cNvSpPr txBox="1"/>
            <p:nvPr/>
          </p:nvSpPr>
          <p:spPr>
            <a:xfrm>
              <a:off x="616565" y="3982929"/>
              <a:ext cx="3117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Stakeholder driven process</a:t>
              </a:r>
            </a:p>
          </p:txBody>
        </p:sp>
        <p:sp>
          <p:nvSpPr>
            <p:cNvPr id="14" name="Left Brace 13"/>
            <p:cNvSpPr/>
            <p:nvPr/>
          </p:nvSpPr>
          <p:spPr>
            <a:xfrm>
              <a:off x="3500052" y="2486447"/>
              <a:ext cx="626579" cy="3432380"/>
            </a:xfrm>
            <a:prstGeom prst="leftBrace">
              <a:avLst/>
            </a:prstGeom>
            <a:ln w="412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277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39" grpId="0" animBg="1"/>
      <p:bldP spid="50" grpId="0" animBg="1"/>
      <p:bldP spid="57" grpId="0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</a:t>
            </a:r>
            <a:r>
              <a:rPr lang="en-US" sz="2800" dirty="0"/>
              <a:t>: The Main Components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6178" y="1398494"/>
            <a:ext cx="515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Collaboration between Stakeholders to: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28037" y="3223137"/>
            <a:ext cx="83223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Develop Operating Models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Develop Candidate Management Plans (aka Management Procedures)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Determine Evaluation Criteria (aka Performance Metrics)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Evaluate Performance of MPs against Performance Metrics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66" y="1789964"/>
            <a:ext cx="1798863" cy="11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7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178" y="297906"/>
            <a:ext cx="1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MSE Process: </a:t>
            </a:r>
            <a:r>
              <a:rPr lang="en-US" sz="2800" dirty="0"/>
              <a:t>Operating Models</a:t>
            </a:r>
            <a:endParaRPr lang="en-US" sz="28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95129" y="1163699"/>
            <a:ext cx="2099179" cy="1139898"/>
            <a:chOff x="4688263" y="2735150"/>
            <a:chExt cx="1977340" cy="1139898"/>
          </a:xfrm>
        </p:grpSpPr>
        <p:sp>
          <p:nvSpPr>
            <p:cNvPr id="6" name="Rounded Rectangle 5"/>
            <p:cNvSpPr/>
            <p:nvPr/>
          </p:nvSpPr>
          <p:spPr>
            <a:xfrm>
              <a:off x="4688263" y="2735150"/>
              <a:ext cx="1977340" cy="11398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Operating Models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878179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1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46376" y="3094841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2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746376" y="34569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86785" y="3476403"/>
              <a:ext cx="753036" cy="26894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3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71410" y="1058235"/>
            <a:ext cx="3795058" cy="5547643"/>
            <a:chOff x="3163827" y="1053942"/>
            <a:chExt cx="3795058" cy="5547643"/>
          </a:xfrm>
        </p:grpSpPr>
        <p:sp>
          <p:nvSpPr>
            <p:cNvPr id="11" name="Rounded Rectangle 10"/>
            <p:cNvSpPr/>
            <p:nvPr/>
          </p:nvSpPr>
          <p:spPr>
            <a:xfrm>
              <a:off x="3163827" y="1053942"/>
              <a:ext cx="3795058" cy="554764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/>
                <a:t>Model 1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3717619" y="1756904"/>
              <a:ext cx="2734614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 Stock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Biology (growth, maturity, </a:t>
              </a:r>
              <a:r>
                <a:rPr lang="en-US" sz="1200" dirty="0" err="1"/>
                <a:t>etc</a:t>
              </a:r>
              <a:r>
                <a:rPr lang="en-US" sz="1200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Spatial distribution &amp; movement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etc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171450" indent="-171450">
                <a:buFontTx/>
                <a:buChar char="-"/>
              </a:pP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17619" y="2874135"/>
              <a:ext cx="2734614" cy="914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Selectivity pattern (gear type)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Fishing effort (seasonal, overall)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Spatial distribution &amp; targeting</a:t>
              </a:r>
              <a:endParaRPr lang="en-US" sz="1200" dirty="0"/>
            </a:p>
            <a:p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717619" y="3991367"/>
              <a:ext cx="2734614" cy="914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Selectivity pattern (gear type)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Fishing effort (seasonal, overall)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Spatial distribution &amp; targeting</a:t>
              </a:r>
              <a:endParaRPr lang="en-US" sz="1200" dirty="0"/>
            </a:p>
            <a:p>
              <a:endParaRPr lang="en-US" sz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17619" y="5108599"/>
              <a:ext cx="2734614" cy="914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/>
                <a:t>Fishing Fleet 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Selectivity pattern (gear type)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Fishing effort (seasonal, overall)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Spatial distribution &amp; targeting</a:t>
              </a:r>
              <a:endParaRPr lang="en-US" sz="1200" dirty="0"/>
            </a:p>
            <a:p>
              <a:endParaRPr lang="en-US" sz="12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770" y="1163089"/>
              <a:ext cx="1112311" cy="610493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44661" y="2675597"/>
            <a:ext cx="35498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</a:t>
            </a:r>
            <a:r>
              <a:rPr lang="en-US" i="1" dirty="0"/>
              <a:t>plausible</a:t>
            </a:r>
            <a:r>
              <a:rPr lang="en-US" dirty="0"/>
              <a:t> description of the properties of the fishery system: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stock (biology)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exploitation (fishing activities)</a:t>
            </a:r>
          </a:p>
        </p:txBody>
      </p:sp>
    </p:spTree>
    <p:extLst>
      <p:ext uri="{BB962C8B-B14F-4D97-AF65-F5344CB8AC3E}">
        <p14:creationId xmlns:p14="http://schemas.microsoft.com/office/powerpoint/2010/main" val="214852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3585</Words>
  <Application>Microsoft Office PowerPoint</Application>
  <PresentationFormat>Widescreen</PresentationFormat>
  <Paragraphs>1095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An Overview of the MSE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Multi-Stock, Multi-Fleet MSE of the South Atlantic Red Snapper- Gag Fishery</dc:title>
  <dc:creator>Windows User</dc:creator>
  <cp:lastModifiedBy>Adrian Hordyk</cp:lastModifiedBy>
  <cp:revision>231</cp:revision>
  <dcterms:created xsi:type="dcterms:W3CDTF">2022-08-16T21:54:04Z</dcterms:created>
  <dcterms:modified xsi:type="dcterms:W3CDTF">2023-04-25T18:20:52Z</dcterms:modified>
</cp:coreProperties>
</file>