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5" r:id="rId3"/>
    <p:sldId id="310" r:id="rId4"/>
    <p:sldId id="309" r:id="rId5"/>
    <p:sldId id="265" r:id="rId6"/>
    <p:sldId id="295" r:id="rId7"/>
    <p:sldId id="268" r:id="rId8"/>
    <p:sldId id="271" r:id="rId9"/>
    <p:sldId id="260" r:id="rId10"/>
    <p:sldId id="272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BAF0-D06F-4AAB-AE5B-B0AC798D40E6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8E2F-1141-4216-8BF5-6D8BCDB6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90E77-97BB-498E-8CE8-1F4F495DD47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7E1C-C3FE-490C-82A2-314E9C151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3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9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Add 25 and</a:t>
            </a:r>
            <a:r>
              <a:rPr lang="en-US" baseline="0" dirty="0" smtClean="0"/>
              <a:t> 35 </a:t>
            </a:r>
            <a:r>
              <a:rPr lang="en-US" baseline="0" dirty="0" err="1" smtClean="0"/>
              <a:t>kt</a:t>
            </a:r>
            <a:r>
              <a:rPr lang="en-US" baseline="0" dirty="0" smtClean="0"/>
              <a:t> MPs?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38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2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63e4d7c27_15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863e4d7c27_15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76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3e4d7c27_6_65"/>
          <p:cNvSpPr txBox="1">
            <a:spLocks noGrp="1"/>
          </p:cNvSpPr>
          <p:nvPr>
            <p:ph type="title"/>
          </p:nvPr>
        </p:nvSpPr>
        <p:spPr>
          <a:xfrm>
            <a:off x="1345700" y="493300"/>
            <a:ext cx="95409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863e4d7c27_6_65"/>
          <p:cNvSpPr txBox="1">
            <a:spLocks noGrp="1"/>
          </p:cNvSpPr>
          <p:nvPr>
            <p:ph type="body" idx="1"/>
          </p:nvPr>
        </p:nvSpPr>
        <p:spPr>
          <a:xfrm>
            <a:off x="1345700" y="2402075"/>
            <a:ext cx="9374100" cy="3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92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Roboto Light"/>
              <a:buChar char="•"/>
              <a:defRPr sz="26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Light"/>
              <a:buChar char="•"/>
              <a:defRPr sz="20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g863e4d7c27_6_6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58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1540-BD33-4245-95E5-9E926FD2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45" y="932874"/>
            <a:ext cx="10649528" cy="2549308"/>
          </a:xfrm>
        </p:spPr>
        <p:txBody>
          <a:bodyPr>
            <a:normAutofit/>
          </a:bodyPr>
          <a:lstStyle/>
          <a:p>
            <a:pPr algn="ctr"/>
            <a:r>
              <a:rPr lang="en-CA" sz="3200" dirty="0" smtClean="0"/>
              <a:t>A DEMONSTRATION MSE FRAMEWORK FOR WESTERN SKIPJACK TUNA INCLUDING OPERATING MODEL CONDITIONING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1540-BD33-4245-95E5-9E926FD24F61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19564" y="3075709"/>
            <a:ext cx="8656366" cy="3050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  <a:p>
            <a:pPr marL="0" indent="0" algn="ctr">
              <a:buNone/>
            </a:pPr>
            <a:r>
              <a:rPr lang="pt-BR" dirty="0" smtClean="0"/>
              <a:t>Quang Huynh, </a:t>
            </a:r>
            <a:r>
              <a:rPr lang="pt-BR" dirty="0"/>
              <a:t>Tom </a:t>
            </a:r>
            <a:r>
              <a:rPr lang="pt-BR" dirty="0" smtClean="0"/>
              <a:t>Carruthers, </a:t>
            </a:r>
            <a:r>
              <a:rPr lang="pt-BR" dirty="0"/>
              <a:t>Bruno </a:t>
            </a:r>
            <a:r>
              <a:rPr lang="pt-BR" dirty="0" smtClean="0"/>
              <a:t>Mourato, </a:t>
            </a:r>
            <a:r>
              <a:rPr lang="pt-BR" dirty="0"/>
              <a:t>Rodrigo </a:t>
            </a:r>
            <a:r>
              <a:rPr lang="pt-BR" dirty="0" smtClean="0"/>
              <a:t>Sant’Ana, </a:t>
            </a:r>
            <a:r>
              <a:rPr lang="pt-BR" dirty="0"/>
              <a:t>Luís Gustavo </a:t>
            </a:r>
            <a:r>
              <a:rPr lang="pt-BR" dirty="0" smtClean="0"/>
              <a:t>Cardoso, </a:t>
            </a:r>
            <a:r>
              <a:rPr lang="pt-BR" dirty="0"/>
              <a:t>Paulo </a:t>
            </a:r>
            <a:r>
              <a:rPr lang="pt-BR" dirty="0" smtClean="0"/>
              <a:t>Travassos, </a:t>
            </a:r>
            <a:r>
              <a:rPr lang="pt-BR" dirty="0"/>
              <a:t>and Fabio </a:t>
            </a:r>
            <a:r>
              <a:rPr lang="pt-BR" dirty="0" smtClean="0"/>
              <a:t>Hazin</a:t>
            </a:r>
          </a:p>
          <a:p>
            <a:pPr marL="0" indent="0" algn="ctr">
              <a:buNone/>
            </a:pPr>
            <a:endParaRPr lang="pt-BR" i="1" dirty="0"/>
          </a:p>
          <a:p>
            <a:pPr marL="0" indent="0" algn="ctr">
              <a:buNone/>
            </a:pPr>
            <a:r>
              <a:rPr lang="pt-BR" i="1" dirty="0" smtClean="0"/>
              <a:t> </a:t>
            </a:r>
            <a:r>
              <a:rPr lang="en-US" dirty="0" smtClean="0"/>
              <a:t>SCRS Tropical Tunas Meeting</a:t>
            </a:r>
          </a:p>
          <a:p>
            <a:pPr marL="0" indent="0" algn="ctr">
              <a:buNone/>
            </a:pPr>
            <a:r>
              <a:rPr lang="en-US" dirty="0" smtClean="0"/>
              <a:t>September 7-9, 2020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SCRS/2020/140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6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443122" y="840850"/>
            <a:ext cx="11462931" cy="364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9850" indent="0">
              <a:buSzPts val="2500"/>
              <a:buNone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69850" indent="0">
              <a:buSzPts val="2500"/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Preliminary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performance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metrics: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500" b="1" dirty="0" smtClean="0">
                <a:latin typeface="Arial"/>
                <a:ea typeface="Arial"/>
                <a:cs typeface="Arial"/>
                <a:sym typeface="Arial"/>
              </a:rPr>
              <a:t>40% B0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				Probability that B &gt; 0.4 B0 (years 1 – 40)</a:t>
            </a: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500" b="1" dirty="0" smtClean="0">
                <a:latin typeface="Arial"/>
                <a:ea typeface="Arial"/>
                <a:cs typeface="Arial"/>
                <a:sym typeface="Arial"/>
              </a:rPr>
              <a:t>STC30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(short-term catch) 	Probability that catch &gt;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30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(years 1-10)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b="1" dirty="0" smtClean="0">
                <a:latin typeface="Arial"/>
                <a:ea typeface="Arial"/>
                <a:cs typeface="Arial"/>
                <a:sym typeface="Arial"/>
              </a:rPr>
              <a:t>LTC30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(long-term catch) 	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that catch &gt;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30 </a:t>
            </a:r>
            <a:r>
              <a:rPr lang="en-US" sz="2500" dirty="0" err="1">
                <a:latin typeface="Arial"/>
                <a:ea typeface="Arial"/>
                <a:cs typeface="Arial"/>
                <a:sym typeface="Arial"/>
              </a:rPr>
              <a:t>kt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 (years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11-20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b="1" dirty="0" smtClean="0">
                <a:latin typeface="Arial"/>
                <a:ea typeface="Arial"/>
                <a:cs typeface="Arial"/>
                <a:sym typeface="Arial"/>
              </a:rPr>
              <a:t>AAVC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(annual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variability in catch)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AAVC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&lt; 20% (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years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1-40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698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Additional STC metrics relative to 20, 25, …, 40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4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40" y="1091907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62" b="47393"/>
          <a:stretch/>
        </p:blipFill>
        <p:spPr>
          <a:xfrm>
            <a:off x="319893" y="1084347"/>
            <a:ext cx="5714511" cy="4460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09" y="954805"/>
            <a:ext cx="5062837" cy="5497439"/>
          </a:xfrm>
          <a:prstGeom prst="rect">
            <a:avLst/>
          </a:prstGeom>
        </p:spPr>
      </p:pic>
      <p:sp>
        <p:nvSpPr>
          <p:cNvPr id="8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1669856" y="5544826"/>
            <a:ext cx="4364548" cy="375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698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(“3u” = Triennial TAC update)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69856" y="2518822"/>
            <a:ext cx="1734532" cy="30260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5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493300"/>
            <a:ext cx="10258527" cy="744373"/>
          </a:xfrm>
        </p:spPr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443122" y="1440873"/>
            <a:ext cx="11462931" cy="5271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387350">
              <a:buSzPts val="2500"/>
              <a:buFont typeface="Arial"/>
              <a:buChar char="●"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Short-lived life history </a:t>
            </a:r>
            <a:r>
              <a:rPr lang="en-US" sz="2500" dirty="0" smtClean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 m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aturity (relative to selectivity) was most important in generating contrast in OMs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Clear trade-off between biomass/catch objectives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Difficult to achieve 30-kt catches from this set of OMs and MPs </a:t>
            </a:r>
          </a:p>
          <a:p>
            <a:pPr lvl="0" indent="-387350">
              <a:buSzPts val="2500"/>
              <a:buFont typeface="Arial"/>
              <a:buChar char="●"/>
            </a:pPr>
            <a:endParaRPr lang="en-US" sz="2500" dirty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Additional OM scenarios identified from engagement with biologists, e.g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availability 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of skipjack correlated with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environmental conditions</a:t>
            </a:r>
          </a:p>
          <a:p>
            <a:pPr lvl="1" indent="-387350">
              <a:buSzPts val="2500"/>
              <a:buFont typeface="Arial"/>
              <a:buChar char="●"/>
            </a:pPr>
            <a:r>
              <a:rPr lang="en-US" sz="1900" dirty="0" smtClean="0">
                <a:latin typeface="Arial"/>
                <a:ea typeface="Arial"/>
                <a:cs typeface="Arial"/>
                <a:sym typeface="Arial"/>
              </a:rPr>
              <a:t>Condition an OM from standardized CPUE series that uses oceanographic conditions as a covariate 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Future engagement with Brazilian fishery managers and stakeholders to</a:t>
            </a:r>
          </a:p>
          <a:p>
            <a:pPr lvl="1" indent="-387350">
              <a:buSzPts val="2500"/>
              <a:buFont typeface="Arial"/>
              <a:buChar char="●"/>
            </a:pPr>
            <a:r>
              <a:rPr lang="en-US" sz="1900" dirty="0" smtClean="0">
                <a:latin typeface="Arial"/>
                <a:ea typeface="Arial"/>
                <a:cs typeface="Arial"/>
                <a:sym typeface="Arial"/>
              </a:rPr>
              <a:t>Consider and propose potential MPs and MP types (e.g., effort-based) and</a:t>
            </a:r>
          </a:p>
          <a:p>
            <a:pPr lvl="1" indent="-387350">
              <a:buSzPts val="2500"/>
              <a:buFont typeface="Arial"/>
              <a:buChar char="●"/>
            </a:pPr>
            <a:r>
              <a:rPr lang="en-US" sz="1900" dirty="0" smtClean="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900" dirty="0" smtClean="0">
                <a:latin typeface="Arial"/>
                <a:ea typeface="Arial"/>
                <a:cs typeface="Arial"/>
                <a:sym typeface="Arial"/>
              </a:rPr>
              <a:t>efine performance metrics to identify “best” MP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Consider stock structur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e for future MSE and incorporate such considerations in exceptional circumstances protocol if MP is adopted</a:t>
            </a:r>
          </a:p>
          <a:p>
            <a:pPr lvl="0" indent="-387350">
              <a:buSzPts val="2500"/>
              <a:buFont typeface="Arial"/>
              <a:buChar char="●"/>
            </a:pPr>
            <a:endParaRPr lang="en-US" sz="2500" dirty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69850" lvl="0" indent="0">
              <a:buSzPts val="2500"/>
              <a:buNone/>
            </a:pPr>
            <a:endParaRPr lang="en-US" sz="1900" dirty="0" smtClean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9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78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480831" y="323608"/>
            <a:ext cx="6674178" cy="612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Historically, ~90% of western skipjack 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catches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Brazilian </a:t>
            </a:r>
            <a:r>
              <a:rPr lang="en-US" sz="2300" dirty="0" err="1" smtClean="0">
                <a:latin typeface="Arial"/>
                <a:ea typeface="Arial"/>
                <a:cs typeface="Arial"/>
                <a:sym typeface="Arial"/>
              </a:rPr>
              <a:t>baitboat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300" dirty="0" err="1" smtClean="0">
                <a:latin typeface="Arial"/>
                <a:ea typeface="Arial"/>
                <a:cs typeface="Arial"/>
                <a:sym typeface="Arial"/>
              </a:rPr>
              <a:t>handline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in the southwest 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Atlantic (~ 20 </a:t>
            </a:r>
            <a:r>
              <a:rPr lang="en-US" sz="23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 in 2018)</a:t>
            </a: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Previous 2014 assessment had difficulty estimating stock size and reference points from the Brazilian data</a:t>
            </a:r>
            <a:endParaRPr lang="en-US" sz="23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Fishery has generally been un-regulated, although fishing practices (“artisanal-like”, use of live bait) limit fishing effort</a:t>
            </a: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endParaRPr lang="en-US" sz="23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300" b="1" dirty="0" smtClean="0"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-US" sz="2300" dirty="0" smtClean="0">
                <a:latin typeface="Arial"/>
                <a:ea typeface="Arial"/>
                <a:cs typeface="Arial"/>
                <a:sym typeface="Arial"/>
              </a:rPr>
              <a:t>Develop a preliminary MSE framework that can be refined and used to adopt a harvest strategy</a:t>
            </a:r>
            <a:endParaRPr lang="en-US" sz="23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04" y="323608"/>
            <a:ext cx="4652917" cy="36189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04" y="3824583"/>
            <a:ext cx="4837432" cy="26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5236-5896-4FD9-B82D-11C65668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1271"/>
            <a:ext cx="10515600" cy="1030329"/>
          </a:xfrm>
        </p:spPr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MSEtool: a framework for doing the technical work of MSE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C03E-2193-4840-9524-C558676B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2169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 package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(CRAN)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Highly flexible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model (OM; identical to that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DLMtool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areas, time-varying growth, movement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and fast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conditioning using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TMB (from data-sparse to data-rich scenarios)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Model-based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TMB assessments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combine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with HCRs for MP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testing)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develop and test new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MPs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Extensively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documented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(and peer reviewed)</a:t>
            </a:r>
          </a:p>
        </p:txBody>
      </p:sp>
    </p:spTree>
    <p:extLst>
      <p:ext uri="{BB962C8B-B14F-4D97-AF65-F5344CB8AC3E}">
        <p14:creationId xmlns:p14="http://schemas.microsoft.com/office/powerpoint/2010/main" val="42758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647996" y="472652"/>
            <a:ext cx="9907500" cy="78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Operating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models (OMs)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292294" y="1340471"/>
            <a:ext cx="11711170" cy="393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387350">
              <a:buSzPts val="2500"/>
              <a:buFont typeface="Arial"/>
              <a:buChar char="●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Base_h09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Growth/maturity-at-length from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Soares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et al. (2019) 					Natural mortality from 2014 ICCAT assessment, steepness = 0.9  			Estimated logistic fleet selectivity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 err="1" smtClean="0">
                <a:latin typeface="Arial"/>
                <a:ea typeface="Arial"/>
                <a:cs typeface="Arial"/>
                <a:sym typeface="Arial"/>
              </a:rPr>
              <a:t>Dome_sel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Estimate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dome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selectivity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Low_h07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	Steepness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0.7 (lower resilience)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HighM_age3+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Higher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age 3+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(M = 0.75)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Low_t0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von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Bertalanffy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400" baseline="-25000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= -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2 (Young fish are bigger)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		Maturity-at-age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same as (1)</a:t>
            </a:r>
          </a:p>
          <a:p>
            <a:pPr marL="527050" lvl="0" indent="-457200">
              <a:buSzPts val="2500"/>
              <a:buAutoNum type="arabicParenBoth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Low_t0_mat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	Same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as (5) and allow lower maturity at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age 					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	(maturity-at-length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follows new growth parameter)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lvl="0" indent="-387350">
              <a:buSzPts val="2500"/>
              <a:buFont typeface="Arial"/>
              <a:buChar char="●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4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43217" y="41758"/>
            <a:ext cx="9907500" cy="6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Fit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CPUE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3" y="219251"/>
            <a:ext cx="8375516" cy="52346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1209" y="5648501"/>
            <a:ext cx="11011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- Fit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to SRA model, 100 stochastic simulations for OM by resampling recruitment from covariance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matrix</a:t>
            </a:r>
          </a:p>
          <a:p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- Coefficient of variation of CPUE is approximately 0.4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43217" y="241953"/>
            <a:ext cx="9907500" cy="6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Fit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lengths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8" y="1140254"/>
            <a:ext cx="6112168" cy="47539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78"/>
          <a:stretch/>
        </p:blipFill>
        <p:spPr>
          <a:xfrm>
            <a:off x="7921596" y="1140254"/>
            <a:ext cx="4078165" cy="47539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5863" y="955588"/>
            <a:ext cx="253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  <a:sym typeface="Arial"/>
              </a:rPr>
              <a:t>Baitboat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65951" y="952522"/>
            <a:ext cx="253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  <a:sym typeface="Arial"/>
              </a:rPr>
              <a:t>Handline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Historical SSB by OM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135417" y="4655128"/>
            <a:ext cx="2641601" cy="10598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16754" y="5715004"/>
            <a:ext cx="256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Higher proportion of immature </a:t>
            </a:r>
            <a:r>
              <a:rPr lang="en-US" b="1" dirty="0" smtClean="0">
                <a:solidFill>
                  <a:srgbClr val="FF0000"/>
                </a:solidFill>
              </a:rPr>
              <a:t>catch (Maturity &gt; Selectivity)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Yield curve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56" y="235325"/>
            <a:ext cx="8165269" cy="5103293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8073" y="5338618"/>
            <a:ext cx="10723417" cy="1385656"/>
          </a:xfrm>
        </p:spPr>
        <p:txBody>
          <a:bodyPr/>
          <a:lstStyle/>
          <a:p>
            <a:pPr marL="107950" indent="0">
              <a:buNone/>
            </a:pPr>
            <a:r>
              <a:rPr lang="en-US" sz="1800" dirty="0" smtClean="0"/>
              <a:t>- No maximum in the yield function to determine maximum sustainable yield (MSY)</a:t>
            </a:r>
          </a:p>
          <a:p>
            <a:pPr marL="107950" indent="0">
              <a:buNone/>
            </a:pPr>
            <a:r>
              <a:rPr lang="en-US" sz="1800" dirty="0" smtClean="0"/>
              <a:t>- Selectivity/maturity dynamics and high M of skipjack require alternatives to MSY reference points.</a:t>
            </a:r>
          </a:p>
          <a:p>
            <a:pPr marL="107950" indent="0">
              <a:buNone/>
            </a:pPr>
            <a:r>
              <a:rPr lang="en-US" sz="1800" dirty="0" smtClean="0"/>
              <a:t>- For example, 40% depletion as a proxy for BMSY.</a:t>
            </a:r>
            <a:endParaRPr lang="en-US" sz="1800" dirty="0"/>
          </a:p>
        </p:txBody>
      </p:sp>
      <p:sp>
        <p:nvSpPr>
          <p:cNvPr id="2" name="Arc 1"/>
          <p:cNvSpPr/>
          <p:nvPr/>
        </p:nvSpPr>
        <p:spPr>
          <a:xfrm>
            <a:off x="7994826" y="1466024"/>
            <a:ext cx="2955635" cy="2348593"/>
          </a:xfrm>
          <a:prstGeom prst="arc">
            <a:avLst>
              <a:gd name="adj1" fmla="val 16350553"/>
              <a:gd name="adj2" fmla="val 21053756"/>
            </a:avLst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654462" y="1567625"/>
            <a:ext cx="697028" cy="5382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457200" lvl="0" indent="-349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Roboto Light"/>
              <a:buChar char="•"/>
              <a:defRPr sz="2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Light"/>
              <a:buChar char="•"/>
              <a:defRPr sz="20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>
              <a:buFont typeface="Roboto Light"/>
              <a:buNone/>
            </a:pPr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3e4d7c27_15_258"/>
          <p:cNvSpPr txBox="1">
            <a:spLocks noGrp="1"/>
          </p:cNvSpPr>
          <p:nvPr>
            <p:ph type="title"/>
          </p:nvPr>
        </p:nvSpPr>
        <p:spPr>
          <a:xfrm>
            <a:off x="789398" y="133725"/>
            <a:ext cx="99075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Management procedures (MPs)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863e4d7c27_15_258"/>
          <p:cNvSpPr txBox="1">
            <a:spLocks noGrp="1"/>
          </p:cNvSpPr>
          <p:nvPr>
            <p:ph type="body" idx="1"/>
          </p:nvPr>
        </p:nvSpPr>
        <p:spPr>
          <a:xfrm>
            <a:off x="789397" y="840850"/>
            <a:ext cx="10517925" cy="5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98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MPs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for this demonstration:</a:t>
            </a: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Constant catch MPs 			15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, 20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, or 30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kt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Index-based MPs 			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GBslope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Islope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Iratio</a:t>
            </a: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Harvest control rule (HCR) MPs 	spict_4010</a:t>
            </a:r>
          </a:p>
          <a:p>
            <a:pPr marL="69850" lvl="0" indent="0">
              <a:buSzPts val="2500"/>
              <a:buNone/>
            </a:pPr>
            <a:endParaRPr lang="en-US" sz="2500" dirty="0">
              <a:latin typeface="Arial"/>
              <a:ea typeface="Arial"/>
              <a:cs typeface="Arial"/>
              <a:sym typeface="Arial"/>
            </a:endParaRPr>
          </a:p>
          <a:p>
            <a:pPr marL="69850" lvl="0" indent="0">
              <a:buSzPts val="2500"/>
              <a:buNone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Reference MPs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can help 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us understand the OM</a:t>
            </a:r>
          </a:p>
          <a:p>
            <a:pPr lvl="0" indent="-387350">
              <a:buSzPts val="2500"/>
              <a:buFont typeface="Arial"/>
              <a:buChar char="●"/>
            </a:pP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No fishing – how fast could the stock rebuild?</a:t>
            </a: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NFref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387350">
              <a:buSzPts val="2500"/>
              <a:buFont typeface="Arial"/>
              <a:buChar char="●"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Current Effort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(Status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quo F) 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 dirty="0" err="1" smtClean="0">
                <a:latin typeface="Arial"/>
                <a:ea typeface="Arial"/>
                <a:cs typeface="Arial"/>
                <a:sym typeface="Arial"/>
              </a:rPr>
              <a:t>curE</a:t>
            </a:r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500" dirty="0">
              <a:latin typeface="Arial"/>
              <a:ea typeface="Arial"/>
              <a:cs typeface="Arial"/>
              <a:sym typeface="Arial"/>
            </a:endParaRPr>
          </a:p>
          <a:p>
            <a:pPr marL="698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endParaRPr lang="en-US" sz="25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863e4d7c27_15_258"/>
          <p:cNvSpPr txBox="1">
            <a:spLocks noGrp="1"/>
          </p:cNvSpPr>
          <p:nvPr>
            <p:ph type="sldNum" idx="12"/>
          </p:nvPr>
        </p:nvSpPr>
        <p:spPr>
          <a:xfrm>
            <a:off x="15024081" y="6315968"/>
            <a:ext cx="975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476</Words>
  <Application>Microsoft Office PowerPoint</Application>
  <PresentationFormat>Widescreen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Light</vt:lpstr>
      <vt:lpstr>Wingdings</vt:lpstr>
      <vt:lpstr>Office Theme</vt:lpstr>
      <vt:lpstr>A DEMONSTRATION MSE FRAMEWORK FOR WESTERN SKIPJACK TUNA INCLUDING OPERATING MODEL CONDITIONING</vt:lpstr>
      <vt:lpstr>Introduction</vt:lpstr>
      <vt:lpstr>MSEtool: a framework for doing the technical work of MSE</vt:lpstr>
      <vt:lpstr>Operating models (OMs)</vt:lpstr>
      <vt:lpstr>Fit to CPUE</vt:lpstr>
      <vt:lpstr>Fit to lengths</vt:lpstr>
      <vt:lpstr>Historical SSB by OM</vt:lpstr>
      <vt:lpstr>Yield curve</vt:lpstr>
      <vt:lpstr>Management procedures (MPs)</vt:lpstr>
      <vt:lpstr>Performance metrics</vt:lpstr>
      <vt:lpstr>Performance metrics</vt:lpstr>
      <vt:lpstr>Performance metrics</vt:lpstr>
      <vt:lpstr>Conclusions and next steps</vt:lpstr>
    </vt:vector>
  </TitlesOfParts>
  <Company>The Univeristy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W-SKJ</dc:title>
  <dc:creator>Huynh, Quang</dc:creator>
  <cp:lastModifiedBy>Huynh, Quang</cp:lastModifiedBy>
  <cp:revision>265</cp:revision>
  <dcterms:created xsi:type="dcterms:W3CDTF">2020-06-12T17:36:15Z</dcterms:created>
  <dcterms:modified xsi:type="dcterms:W3CDTF">2020-09-03T23:13:43Z</dcterms:modified>
</cp:coreProperties>
</file>